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31"/>
  </p:notesMasterIdLst>
  <p:sldIdLst>
    <p:sldId id="278" r:id="rId2"/>
    <p:sldId id="256" r:id="rId3"/>
    <p:sldId id="257" r:id="rId4"/>
    <p:sldId id="279" r:id="rId5"/>
    <p:sldId id="280" r:id="rId6"/>
    <p:sldId id="281" r:id="rId7"/>
    <p:sldId id="282" r:id="rId8"/>
    <p:sldId id="283" r:id="rId9"/>
    <p:sldId id="284" r:id="rId10"/>
    <p:sldId id="285" r:id="rId11"/>
    <p:sldId id="286" r:id="rId12"/>
    <p:sldId id="287" r:id="rId13"/>
    <p:sldId id="288" r:id="rId14"/>
    <p:sldId id="289" r:id="rId15"/>
    <p:sldId id="290" r:id="rId16"/>
    <p:sldId id="291" r:id="rId17"/>
    <p:sldId id="292" r:id="rId18"/>
    <p:sldId id="293" r:id="rId19"/>
    <p:sldId id="294" r:id="rId20"/>
    <p:sldId id="295" r:id="rId21"/>
    <p:sldId id="296" r:id="rId22"/>
    <p:sldId id="297" r:id="rId23"/>
    <p:sldId id="298" r:id="rId24"/>
    <p:sldId id="299" r:id="rId25"/>
    <p:sldId id="300" r:id="rId26"/>
    <p:sldId id="301" r:id="rId27"/>
    <p:sldId id="302" r:id="rId28"/>
    <p:sldId id="303" r:id="rId29"/>
    <p:sldId id="30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56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90E129-28C5-4C97-BA21-8E301CFFDEA9}" type="datetimeFigureOut">
              <a:rPr lang="en-US" smtClean="0"/>
              <a:pPr/>
              <a:t>4/1/2023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3324A7-D05D-4876-87C7-D28F11095177}" type="slidenum">
              <a:rPr lang="en-US" smtClean="0"/>
              <a:pPr/>
              <a:t>‹#›</a:t>
            </a:fld>
            <a:endParaRPr lang="en-US"/>
          </a:p>
        </p:txBody>
      </p:sp>
    </p:spTree>
    <p:extLst>
      <p:ext uri="{BB962C8B-B14F-4D97-AF65-F5344CB8AC3E}">
        <p14:creationId xmlns:p14="http://schemas.microsoft.com/office/powerpoint/2010/main" val="3075224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F3324A7-D05D-4876-87C7-D28F11095177}" type="slidenum">
              <a:rPr lang="en-US" smtClean="0"/>
              <a:pPr/>
              <a:t>1</a:t>
            </a:fld>
            <a:endParaRPr lang="en-US"/>
          </a:p>
        </p:txBody>
      </p:sp>
    </p:spTree>
    <p:extLst>
      <p:ext uri="{BB962C8B-B14F-4D97-AF65-F5344CB8AC3E}">
        <p14:creationId xmlns:p14="http://schemas.microsoft.com/office/powerpoint/2010/main" val="1141551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 name="Rectangle 20"/>
          <p:cNvSpPr>
            <a:spLocks noGrp="1"/>
          </p:cNvSpPr>
          <p:nvPr>
            <p:ph type="ctrTitle"/>
          </p:nvPr>
        </p:nvSpPr>
        <p:spPr>
          <a:xfrm>
            <a:off x="685800" y="990601"/>
            <a:ext cx="7772400" cy="2609850"/>
          </a:xfrm>
        </p:spPr>
        <p:txBody>
          <a:bodyPr anchor="b" anchorCtr="0">
            <a:noAutofit/>
            <a:scene3d>
              <a:camera prst="orthographicFront"/>
              <a:lightRig rig="soft" dir="t">
                <a:rot lat="0" lon="0" rev="2100000"/>
              </a:lightRig>
            </a:scene3d>
            <a:sp3d prstMaterial="matte">
              <a:bevelT w="38100" h="38100"/>
              <a:contourClr>
                <a:srgbClr val="FFFFFF"/>
              </a:contourClr>
            </a:sp3d>
          </a:bodyPr>
          <a:lstStyle>
            <a:lvl1pPr algn="ctr">
              <a:defRPr lang="en-US" sz="5800" dirty="0" smtClean="0">
                <a:ln w="9525">
                  <a:noFill/>
                </a:ln>
                <a:effectLst>
                  <a:outerShdw blurRad="50800" dist="38100" dir="8220000" algn="tl" rotWithShape="0">
                    <a:srgbClr val="000000">
                      <a:alpha val="40000"/>
                    </a:srgbClr>
                  </a:outerShdw>
                </a:effectLst>
              </a:defRPr>
            </a:lvl1pPr>
          </a:lstStyle>
          <a:p>
            <a:r>
              <a:rPr lang="en-US"/>
              <a:t>Click to edit Master title style</a:t>
            </a:r>
            <a:endParaRPr lang="en-US" dirty="0"/>
          </a:p>
        </p:txBody>
      </p:sp>
      <p:sp>
        <p:nvSpPr>
          <p:cNvPr id="24" name="Rectangle 26"/>
          <p:cNvSpPr>
            <a:spLocks noGrp="1"/>
          </p:cNvSpPr>
          <p:nvPr>
            <p:ph type="subTitle" idx="1"/>
          </p:nvPr>
        </p:nvSpPr>
        <p:spPr>
          <a:xfrm>
            <a:off x="1371600" y="3657600"/>
            <a:ext cx="6400800" cy="1967089"/>
          </a:xfrm>
        </p:spPr>
        <p:txBody>
          <a:bodyPr>
            <a:normAutofit/>
          </a:bodyPr>
          <a:lstStyle>
            <a:lvl1pPr marL="0" indent="0" algn="ctr">
              <a:buNone/>
              <a:defRPr lang="en-US" sz="3000" b="0">
                <a:solidFill>
                  <a:schemeClr val="tx2"/>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8" name="Rectangle 6"/>
          <p:cNvSpPr>
            <a:spLocks noGrp="1"/>
          </p:cNvSpPr>
          <p:nvPr>
            <p:ph type="dt" sz="half" idx="10"/>
          </p:nvPr>
        </p:nvSpPr>
        <p:spPr/>
        <p:txBody>
          <a:bodyPr/>
          <a:lstStyle>
            <a:lvl1pPr>
              <a:defRPr lang="en-US" smtClean="0"/>
            </a:lvl1pPr>
          </a:lstStyle>
          <a:p>
            <a:fld id="{3F1220E6-A74F-4EA9-A14B-0360FEAFC4D9}" type="datetime1">
              <a:rPr lang="en-US" smtClean="0"/>
              <a:t>4/1/2023</a:t>
            </a:fld>
            <a:endParaRPr lang="en-US"/>
          </a:p>
        </p:txBody>
      </p:sp>
      <p:sp>
        <p:nvSpPr>
          <p:cNvPr id="9" name="Rectangle 14"/>
          <p:cNvSpPr>
            <a:spLocks noGrp="1"/>
          </p:cNvSpPr>
          <p:nvPr>
            <p:ph type="sldNum" sz="quarter" idx="11"/>
          </p:nvPr>
        </p:nvSpPr>
        <p:spPr/>
        <p:txBody>
          <a:bodyPr/>
          <a:lstStyle>
            <a:lvl1pPr>
              <a:defRPr lang="en-US" smtClean="0"/>
            </a:lvl1pPr>
          </a:lstStyle>
          <a:p>
            <a:fld id="{28D85DAA-B15A-4B37-8CC9-1797416BFF93}" type="slidenum">
              <a:rPr lang="en-US" smtClean="0"/>
              <a:pPr/>
              <a:t>‹#›</a:t>
            </a:fld>
            <a:endParaRPr lang="en-US"/>
          </a:p>
        </p:txBody>
      </p:sp>
      <p:sp>
        <p:nvSpPr>
          <p:cNvPr id="25" name="Rectangle 27"/>
          <p:cNvSpPr>
            <a:spLocks noGrp="1"/>
          </p:cNvSpPr>
          <p:nvPr>
            <p:ph type="ftr" sz="quarter" idx="12"/>
          </p:nvPr>
        </p:nvSpPr>
        <p:spPr/>
        <p:txBody>
          <a:bodyPr/>
          <a:lstStyle>
            <a:lvl1pPr>
              <a:defRPr lang="en-US" smtClean="0"/>
            </a:lvl1pPr>
          </a:lstStyle>
          <a:p>
            <a:r>
              <a:rPr lang="en-US"/>
              <a:t>Sanctification in Action     Kostrubanic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548148-1653-436A-B6E9-C224E8E660E6}" type="datetime1">
              <a:rPr lang="en-US" smtClean="0"/>
              <a:t>4/1/2023</a:t>
            </a:fld>
            <a:endParaRPr lang="en-US"/>
          </a:p>
        </p:txBody>
      </p:sp>
      <p:sp>
        <p:nvSpPr>
          <p:cNvPr id="5" name="Footer Placeholder 4"/>
          <p:cNvSpPr>
            <a:spLocks noGrp="1"/>
          </p:cNvSpPr>
          <p:nvPr>
            <p:ph type="ftr" sz="quarter" idx="11"/>
          </p:nvPr>
        </p:nvSpPr>
        <p:spPr/>
        <p:txBody>
          <a:bodyPr/>
          <a:lstStyle/>
          <a:p>
            <a:r>
              <a:rPr lang="en-US"/>
              <a:t>Sanctification in Action     Kostrubanic</a:t>
            </a:r>
          </a:p>
        </p:txBody>
      </p:sp>
      <p:sp>
        <p:nvSpPr>
          <p:cNvPr id="6" name="Slide Number Placeholder 5"/>
          <p:cNvSpPr>
            <a:spLocks noGrp="1"/>
          </p:cNvSpPr>
          <p:nvPr>
            <p:ph type="sldNum" sz="quarter" idx="12"/>
          </p:nvPr>
        </p:nvSpPr>
        <p:spPr/>
        <p:txBody>
          <a:bodyPr/>
          <a:lstStyle/>
          <a:p>
            <a:fld id="{28D85DAA-B15A-4B37-8CC9-1797416BFF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AF6831-3054-41CF-AB4C-3C03F8D9E684}" type="datetime1">
              <a:rPr lang="en-US" smtClean="0"/>
              <a:t>4/1/2023</a:t>
            </a:fld>
            <a:endParaRPr lang="en-US"/>
          </a:p>
        </p:txBody>
      </p:sp>
      <p:sp>
        <p:nvSpPr>
          <p:cNvPr id="5" name="Footer Placeholder 4"/>
          <p:cNvSpPr>
            <a:spLocks noGrp="1"/>
          </p:cNvSpPr>
          <p:nvPr>
            <p:ph type="ftr" sz="quarter" idx="11"/>
          </p:nvPr>
        </p:nvSpPr>
        <p:spPr/>
        <p:txBody>
          <a:bodyPr/>
          <a:lstStyle/>
          <a:p>
            <a:r>
              <a:rPr lang="en-US"/>
              <a:t>Sanctification in Action     Kostrubanic</a:t>
            </a:r>
          </a:p>
        </p:txBody>
      </p:sp>
      <p:sp>
        <p:nvSpPr>
          <p:cNvPr id="6" name="Slide Number Placeholder 5"/>
          <p:cNvSpPr>
            <a:spLocks noGrp="1"/>
          </p:cNvSpPr>
          <p:nvPr>
            <p:ph type="sldNum" sz="quarter" idx="12"/>
          </p:nvPr>
        </p:nvSpPr>
        <p:spPr/>
        <p:txBody>
          <a:bodyPr/>
          <a:lstStyle/>
          <a:p>
            <a:fld id="{28D85DAA-B15A-4B37-8CC9-1797416BFF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p>
            <a:r>
              <a:rPr lang="en-US"/>
              <a:t>Click to edit Master title style</a:t>
            </a:r>
          </a:p>
        </p:txBody>
      </p:sp>
      <p:sp>
        <p:nvSpPr>
          <p:cNvPr id="3" name="Rectangle 3"/>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p:cNvSpPr>
          <p:nvPr>
            <p:ph type="dt" sz="half" idx="10"/>
          </p:nvPr>
        </p:nvSpPr>
        <p:spPr/>
        <p:txBody>
          <a:bodyPr/>
          <a:lstStyle/>
          <a:p>
            <a:fld id="{258BB418-FC99-492B-970E-599FFC88F6DC}" type="datetime1">
              <a:rPr lang="en-US" smtClean="0"/>
              <a:t>4/1/2023</a:t>
            </a:fld>
            <a:endParaRPr lang="en-US"/>
          </a:p>
        </p:txBody>
      </p:sp>
      <p:sp>
        <p:nvSpPr>
          <p:cNvPr id="5" name="Rectangle 5"/>
          <p:cNvSpPr>
            <a:spLocks noGrp="1"/>
          </p:cNvSpPr>
          <p:nvPr>
            <p:ph type="ftr" sz="quarter" idx="11"/>
          </p:nvPr>
        </p:nvSpPr>
        <p:spPr/>
        <p:txBody>
          <a:bodyPr/>
          <a:lstStyle/>
          <a:p>
            <a:r>
              <a:rPr lang="en-US"/>
              <a:t>Sanctification in Action     Kostrubanic</a:t>
            </a:r>
          </a:p>
        </p:txBody>
      </p:sp>
      <p:sp>
        <p:nvSpPr>
          <p:cNvPr id="6" name="Rectangle 6"/>
          <p:cNvSpPr>
            <a:spLocks noGrp="1"/>
          </p:cNvSpPr>
          <p:nvPr>
            <p:ph type="sldNum" sz="quarter" idx="12"/>
          </p:nvPr>
        </p:nvSpPr>
        <p:spPr/>
        <p:txBody>
          <a:bodyPr/>
          <a:lstStyle/>
          <a:p>
            <a:fld id="{28D85DAA-B15A-4B37-8CC9-1797416BFF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Rectangle 2"/>
          <p:cNvSpPr>
            <a:spLocks noGrp="1"/>
          </p:cNvSpPr>
          <p:nvPr>
            <p:ph type="title"/>
          </p:nvPr>
        </p:nvSpPr>
        <p:spPr>
          <a:xfrm>
            <a:off x="722313" y="2685391"/>
            <a:ext cx="7772400" cy="3112843"/>
          </a:xfrm>
        </p:spPr>
        <p:txBody>
          <a:bodyPr anchor="t">
            <a:normAutofit/>
          </a:bodyPr>
          <a:lstStyle>
            <a:lvl1pPr algn="ctr">
              <a:buNone/>
              <a:defRPr lang="en-US" sz="6000" b="1" dirty="0">
                <a:solidFill>
                  <a:schemeClr val="tx2">
                    <a:shade val="85000"/>
                    <a:satMod val="150000"/>
                  </a:schemeClr>
                </a:solidFill>
              </a:defRPr>
            </a:lvl1pPr>
          </a:lstStyle>
          <a:p>
            <a:r>
              <a:rPr lang="en-US"/>
              <a:t>Click to edit Master title style</a:t>
            </a:r>
            <a:endParaRPr lang="en-US" dirty="0"/>
          </a:p>
        </p:txBody>
      </p:sp>
      <p:sp>
        <p:nvSpPr>
          <p:cNvPr id="3" name="Rectangle 3"/>
          <p:cNvSpPr>
            <a:spLocks noGrp="1"/>
          </p:cNvSpPr>
          <p:nvPr>
            <p:ph type="body" idx="1"/>
          </p:nvPr>
        </p:nvSpPr>
        <p:spPr>
          <a:xfrm>
            <a:off x="722313" y="1128932"/>
            <a:ext cx="7772400" cy="1509712"/>
          </a:xfrm>
        </p:spPr>
        <p:txBody>
          <a:bodyPr anchor="b">
            <a:normAutofit/>
          </a:bodyPr>
          <a:lstStyle>
            <a:lvl1pPr algn="ctr">
              <a:buNone/>
              <a:defRPr lang="en-US" sz="2400" b="0" smtClean="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Rectangle 4"/>
          <p:cNvSpPr>
            <a:spLocks noGrp="1"/>
          </p:cNvSpPr>
          <p:nvPr>
            <p:ph type="dt" sz="half" idx="10"/>
          </p:nvPr>
        </p:nvSpPr>
        <p:spPr/>
        <p:txBody>
          <a:bodyPr/>
          <a:lstStyle/>
          <a:p>
            <a:fld id="{0A447CEE-9A82-43EC-8AE1-1321EDB673AC}" type="datetime1">
              <a:rPr lang="en-US" smtClean="0"/>
              <a:t>4/1/2023</a:t>
            </a:fld>
            <a:endParaRPr lang="en-US"/>
          </a:p>
        </p:txBody>
      </p:sp>
      <p:sp>
        <p:nvSpPr>
          <p:cNvPr id="5" name="Rectangle 5"/>
          <p:cNvSpPr>
            <a:spLocks noGrp="1"/>
          </p:cNvSpPr>
          <p:nvPr>
            <p:ph type="ftr" sz="quarter" idx="11"/>
          </p:nvPr>
        </p:nvSpPr>
        <p:spPr/>
        <p:txBody>
          <a:bodyPr/>
          <a:lstStyle/>
          <a:p>
            <a:r>
              <a:rPr lang="en-US"/>
              <a:t>Sanctification in Action     Kostrubanic</a:t>
            </a:r>
          </a:p>
        </p:txBody>
      </p:sp>
      <p:sp>
        <p:nvSpPr>
          <p:cNvPr id="6" name="Rectangle 6"/>
          <p:cNvSpPr>
            <a:spLocks noGrp="1"/>
          </p:cNvSpPr>
          <p:nvPr>
            <p:ph type="sldNum" sz="quarter" idx="12"/>
          </p:nvPr>
        </p:nvSpPr>
        <p:spPr/>
        <p:txBody>
          <a:bodyPr/>
          <a:lstStyle/>
          <a:p>
            <a:fld id="{28D85DAA-B15A-4B37-8CC9-1797416BFF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en-US"/>
              <a:t>Click to edit Master title style</a:t>
            </a:r>
          </a:p>
        </p:txBody>
      </p:sp>
      <p:sp>
        <p:nvSpPr>
          <p:cNvPr id="3" name="Rectangl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p:cNvSpPr>
          <p:nvPr>
            <p:ph type="dt" sz="half" idx="10"/>
          </p:nvPr>
        </p:nvSpPr>
        <p:spPr/>
        <p:txBody>
          <a:bodyPr/>
          <a:lstStyle/>
          <a:p>
            <a:fld id="{929B4F3E-A985-4D2B-82ED-374EA2C1B690}" type="datetime1">
              <a:rPr lang="en-US" smtClean="0"/>
              <a:t>4/1/2023</a:t>
            </a:fld>
            <a:endParaRPr lang="en-US"/>
          </a:p>
        </p:txBody>
      </p:sp>
      <p:sp>
        <p:nvSpPr>
          <p:cNvPr id="6" name="Rectangle 5"/>
          <p:cNvSpPr>
            <a:spLocks noGrp="1"/>
          </p:cNvSpPr>
          <p:nvPr>
            <p:ph type="ftr" sz="quarter" idx="11"/>
          </p:nvPr>
        </p:nvSpPr>
        <p:spPr/>
        <p:txBody>
          <a:bodyPr/>
          <a:lstStyle/>
          <a:p>
            <a:r>
              <a:rPr lang="en-US"/>
              <a:t>Sanctification in Action     Kostrubanic</a:t>
            </a:r>
          </a:p>
        </p:txBody>
      </p:sp>
      <p:sp>
        <p:nvSpPr>
          <p:cNvPr id="7" name="Rectangle 6"/>
          <p:cNvSpPr>
            <a:spLocks noGrp="1"/>
          </p:cNvSpPr>
          <p:nvPr>
            <p:ph type="sldNum" sz="quarter" idx="12"/>
          </p:nvPr>
        </p:nvSpPr>
        <p:spPr/>
        <p:txBody>
          <a:bodyPr/>
          <a:lstStyle/>
          <a:p>
            <a:fld id="{28D85DAA-B15A-4B37-8CC9-1797416BFF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lvl1pPr algn="l">
              <a:defRPr/>
            </a:lvl1pPr>
          </a:lstStyle>
          <a:p>
            <a:r>
              <a:rPr lang="en-US"/>
              <a:t>Click to edit Master title style</a:t>
            </a:r>
          </a:p>
        </p:txBody>
      </p:sp>
      <p:sp>
        <p:nvSpPr>
          <p:cNvPr id="3" name="Rectangle 2"/>
          <p:cNvSpPr>
            <a:spLocks noGrp="1"/>
          </p:cNvSpPr>
          <p:nvPr>
            <p:ph type="body" idx="1"/>
          </p:nvPr>
        </p:nvSpPr>
        <p:spPr>
          <a:xfrm>
            <a:off x="457200" y="1535113"/>
            <a:ext cx="4040188" cy="639762"/>
          </a:xfrm>
        </p:spPr>
        <p:txBody>
          <a:bodyPr anchor="b">
            <a:noAutofit/>
          </a:bodyPr>
          <a:lstStyle>
            <a:lvl1pPr marL="0" indent="0" algn="l">
              <a:buNone/>
              <a:defRPr sz="22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Rectangl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p:cNvSpPr>
          <p:nvPr>
            <p:ph type="body" sz="quarter" idx="3"/>
          </p:nvPr>
        </p:nvSpPr>
        <p:spPr>
          <a:xfrm>
            <a:off x="4645025" y="1535113"/>
            <a:ext cx="4041775" cy="639762"/>
          </a:xfrm>
        </p:spPr>
        <p:txBody>
          <a:bodyPr anchor="b">
            <a:noAutofit/>
          </a:bodyPr>
          <a:lstStyle>
            <a:lvl1pPr marL="0" indent="0" algn="l">
              <a:buNone/>
              <a:defRPr sz="2200" b="1"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Rectangl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p:cNvSpPr>
          <p:nvPr>
            <p:ph type="dt" sz="half" idx="10"/>
          </p:nvPr>
        </p:nvSpPr>
        <p:spPr/>
        <p:txBody>
          <a:bodyPr/>
          <a:lstStyle/>
          <a:p>
            <a:fld id="{89EEBE3A-9E95-4F88-A07E-4D5183F7FAB0}" type="datetime1">
              <a:rPr lang="en-US" smtClean="0"/>
              <a:t>4/1/2023</a:t>
            </a:fld>
            <a:endParaRPr lang="en-US"/>
          </a:p>
        </p:txBody>
      </p:sp>
      <p:sp>
        <p:nvSpPr>
          <p:cNvPr id="8" name="Rectangle 7"/>
          <p:cNvSpPr>
            <a:spLocks noGrp="1"/>
          </p:cNvSpPr>
          <p:nvPr>
            <p:ph type="ftr" sz="quarter" idx="11"/>
          </p:nvPr>
        </p:nvSpPr>
        <p:spPr/>
        <p:txBody>
          <a:bodyPr/>
          <a:lstStyle/>
          <a:p>
            <a:r>
              <a:rPr lang="en-US"/>
              <a:t>Sanctification in Action     Kostrubanic</a:t>
            </a:r>
          </a:p>
        </p:txBody>
      </p:sp>
      <p:sp>
        <p:nvSpPr>
          <p:cNvPr id="9" name="Rectangle 8"/>
          <p:cNvSpPr>
            <a:spLocks noGrp="1"/>
          </p:cNvSpPr>
          <p:nvPr>
            <p:ph type="sldNum" sz="quarter" idx="12"/>
          </p:nvPr>
        </p:nvSpPr>
        <p:spPr/>
        <p:txBody>
          <a:bodyPr/>
          <a:lstStyle/>
          <a:p>
            <a:fld id="{28D85DAA-B15A-4B37-8CC9-1797416BFF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Rectangle 2"/>
          <p:cNvSpPr>
            <a:spLocks noGrp="1"/>
          </p:cNvSpPr>
          <p:nvPr>
            <p:ph type="title"/>
          </p:nvPr>
        </p:nvSpPr>
        <p:spPr/>
        <p:txBody>
          <a:bodyPr/>
          <a:lstStyle>
            <a:lvl1pPr>
              <a:defRPr lang="en-US"/>
            </a:lvl1pPr>
          </a:lstStyle>
          <a:p>
            <a:r>
              <a:rPr lang="en-US"/>
              <a:t>Click to edit Master title style</a:t>
            </a:r>
          </a:p>
        </p:txBody>
      </p:sp>
      <p:sp>
        <p:nvSpPr>
          <p:cNvPr id="3" name="Rectangle 3"/>
          <p:cNvSpPr>
            <a:spLocks noGrp="1"/>
          </p:cNvSpPr>
          <p:nvPr>
            <p:ph type="dt" sz="half" idx="10"/>
          </p:nvPr>
        </p:nvSpPr>
        <p:spPr/>
        <p:txBody>
          <a:bodyPr/>
          <a:lstStyle/>
          <a:p>
            <a:fld id="{23DFAC1D-33F1-47BF-BDD0-714EA588675E}" type="datetime1">
              <a:rPr lang="en-US" smtClean="0"/>
              <a:t>4/1/2023</a:t>
            </a:fld>
            <a:endParaRPr lang="en-US"/>
          </a:p>
        </p:txBody>
      </p:sp>
      <p:sp>
        <p:nvSpPr>
          <p:cNvPr id="4" name="Rectangle 4"/>
          <p:cNvSpPr>
            <a:spLocks noGrp="1"/>
          </p:cNvSpPr>
          <p:nvPr>
            <p:ph type="ftr" sz="quarter" idx="11"/>
          </p:nvPr>
        </p:nvSpPr>
        <p:spPr/>
        <p:txBody>
          <a:bodyPr/>
          <a:lstStyle/>
          <a:p>
            <a:r>
              <a:rPr lang="en-US"/>
              <a:t>Sanctification in Action     Kostrubanic</a:t>
            </a:r>
          </a:p>
        </p:txBody>
      </p:sp>
      <p:sp>
        <p:nvSpPr>
          <p:cNvPr id="5" name="Rectangle 5"/>
          <p:cNvSpPr>
            <a:spLocks noGrp="1"/>
          </p:cNvSpPr>
          <p:nvPr>
            <p:ph type="sldNum" sz="quarter" idx="12"/>
          </p:nvPr>
        </p:nvSpPr>
        <p:spPr/>
        <p:txBody>
          <a:bodyPr/>
          <a:lstStyle/>
          <a:p>
            <a:fld id="{28D85DAA-B15A-4B37-8CC9-1797416BFF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p:cNvSpPr>
          <p:nvPr>
            <p:ph type="dt" sz="half" idx="10"/>
          </p:nvPr>
        </p:nvSpPr>
        <p:spPr/>
        <p:txBody>
          <a:bodyPr/>
          <a:lstStyle/>
          <a:p>
            <a:fld id="{9BD3C722-2FCE-4026-B521-167C3CDED542}" type="datetime1">
              <a:rPr lang="en-US" smtClean="0"/>
              <a:t>4/1/2023</a:t>
            </a:fld>
            <a:endParaRPr lang="en-US"/>
          </a:p>
        </p:txBody>
      </p:sp>
      <p:sp>
        <p:nvSpPr>
          <p:cNvPr id="3" name="Rectangle 3"/>
          <p:cNvSpPr>
            <a:spLocks noGrp="1"/>
          </p:cNvSpPr>
          <p:nvPr>
            <p:ph type="ftr" sz="quarter" idx="11"/>
          </p:nvPr>
        </p:nvSpPr>
        <p:spPr/>
        <p:txBody>
          <a:bodyPr/>
          <a:lstStyle/>
          <a:p>
            <a:r>
              <a:rPr lang="en-US"/>
              <a:t>Sanctification in Action     Kostrubanic</a:t>
            </a:r>
          </a:p>
        </p:txBody>
      </p:sp>
      <p:sp>
        <p:nvSpPr>
          <p:cNvPr id="4" name="Rectangle 4"/>
          <p:cNvSpPr>
            <a:spLocks noGrp="1"/>
          </p:cNvSpPr>
          <p:nvPr>
            <p:ph type="sldNum" sz="quarter" idx="12"/>
          </p:nvPr>
        </p:nvSpPr>
        <p:spPr/>
        <p:txBody>
          <a:bodyPr/>
          <a:lstStyle/>
          <a:p>
            <a:fld id="{28D85DAA-B15A-4B37-8CC9-1797416BFF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273050"/>
            <a:ext cx="3008313" cy="1162050"/>
          </a:xfrm>
        </p:spPr>
        <p:txBody>
          <a:bodyPr anchor="b">
            <a:normAutofit/>
          </a:bodyPr>
          <a:lstStyle>
            <a:lvl1pPr algn="ctr">
              <a:defRPr sz="2400" b="1">
                <a:solidFill>
                  <a:schemeClr val="tx2"/>
                </a:solidFill>
                <a:effectLst>
                  <a:outerShdw blurRad="38100" dist="25400" dir="8220000" algn="tr" rotWithShape="0">
                    <a:prstClr val="black">
                      <a:alpha val="35000"/>
                    </a:prstClr>
                  </a:outerShdw>
                </a:effectLst>
              </a:defRPr>
            </a:lvl1pPr>
          </a:lstStyle>
          <a:p>
            <a:r>
              <a:rPr lang="en-US"/>
              <a:t>Click to edit Master title style</a:t>
            </a:r>
          </a:p>
        </p:txBody>
      </p:sp>
      <p:sp>
        <p:nvSpPr>
          <p:cNvPr id="3" name="Rectangl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
          <p:cNvSpPr>
            <a:spLocks noGrp="1"/>
          </p:cNvSpPr>
          <p:nvPr>
            <p:ph type="body" sz="half" idx="2"/>
          </p:nvPr>
        </p:nvSpPr>
        <p:spPr>
          <a:xfrm>
            <a:off x="457200" y="1435100"/>
            <a:ext cx="3008313" cy="4691063"/>
          </a:xfrm>
        </p:spPr>
        <p:txBody>
          <a:bodyPr/>
          <a:lstStyle>
            <a:lvl1pPr marL="0" indent="0" algn="ctr">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p:cNvSpPr>
          <p:nvPr>
            <p:ph type="dt" sz="half" idx="10"/>
          </p:nvPr>
        </p:nvSpPr>
        <p:spPr/>
        <p:txBody>
          <a:bodyPr/>
          <a:lstStyle/>
          <a:p>
            <a:fld id="{9B46AACE-C6E7-488F-A668-AA9E529F834A}" type="datetime1">
              <a:rPr lang="en-US" smtClean="0"/>
              <a:t>4/1/2023</a:t>
            </a:fld>
            <a:endParaRPr lang="en-US"/>
          </a:p>
        </p:txBody>
      </p:sp>
      <p:sp>
        <p:nvSpPr>
          <p:cNvPr id="6" name="Rectangle 5"/>
          <p:cNvSpPr>
            <a:spLocks noGrp="1"/>
          </p:cNvSpPr>
          <p:nvPr>
            <p:ph type="ftr" sz="quarter" idx="11"/>
          </p:nvPr>
        </p:nvSpPr>
        <p:spPr/>
        <p:txBody>
          <a:bodyPr/>
          <a:lstStyle/>
          <a:p>
            <a:r>
              <a:rPr lang="en-US"/>
              <a:t>Sanctification in Action     Kostrubanic</a:t>
            </a:r>
          </a:p>
        </p:txBody>
      </p:sp>
      <p:sp>
        <p:nvSpPr>
          <p:cNvPr id="7" name="Rectangle 6"/>
          <p:cNvSpPr>
            <a:spLocks noGrp="1"/>
          </p:cNvSpPr>
          <p:nvPr>
            <p:ph type="sldNum" sz="quarter" idx="12"/>
          </p:nvPr>
        </p:nvSpPr>
        <p:spPr/>
        <p:txBody>
          <a:bodyPr/>
          <a:lstStyle/>
          <a:p>
            <a:fld id="{28D85DAA-B15A-4B37-8CC9-1797416BFF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727729" y="1062637"/>
            <a:ext cx="4599432" cy="3977640"/>
          </a:xfrm>
          <a:prstGeom prst="rect">
            <a:avLst/>
          </a:prstGeom>
          <a:solidFill>
            <a:schemeClr val="tx2">
              <a:shade val="15000"/>
            </a:schemeClr>
          </a:solidFill>
          <a:ln w="63500">
            <a:noFill/>
            <a:miter lim="800000"/>
          </a:ln>
          <a:effectLst>
            <a:outerShdw blurRad="63500" dist="25400" dir="7200000" algn="t" rotWithShape="0">
              <a:prstClr val="black">
                <a:alpha val="45000"/>
              </a:prstClr>
            </a:outerShdw>
          </a:effectLst>
        </p:spPr>
        <p:style>
          <a:lnRef idx="3">
            <a:schemeClr val="lt1"/>
          </a:lnRef>
          <a:fillRef idx="1">
            <a:schemeClr val="accent6"/>
          </a:fillRef>
          <a:effectRef idx="1">
            <a:schemeClr val="accent6"/>
          </a:effectRef>
          <a:fontRef idx="minor">
            <a:schemeClr val="lt1"/>
          </a:fontRef>
        </p:style>
        <p:txBody>
          <a:bodyPr lIns="45720" rIns="45720" rtlCol="0" anchor="ctr">
            <a:normAutofit/>
          </a:bodyPr>
          <a:lstStyle/>
          <a:p>
            <a:pPr marL="0" indent="-274320" algn="l">
              <a:buClr>
                <a:schemeClr val="accent1"/>
              </a:buClr>
              <a:buSzPct val="80000"/>
              <a:buFont typeface="Wingdings 2" pitchFamily="18" charset="2"/>
              <a:buNone/>
            </a:pPr>
            <a:endParaRPr lang="en-US" sz="2000">
              <a:solidFill>
                <a:schemeClr val="lt1"/>
              </a:solidFill>
              <a:latin typeface="+mn-lt"/>
              <a:ea typeface="+mn-ea"/>
              <a:cs typeface="+mn-cs"/>
            </a:endParaRPr>
          </a:p>
        </p:txBody>
      </p:sp>
      <p:sp>
        <p:nvSpPr>
          <p:cNvPr id="2" name="Rectangle 2"/>
          <p:cNvSpPr>
            <a:spLocks noGrp="1"/>
          </p:cNvSpPr>
          <p:nvPr>
            <p:ph type="title"/>
          </p:nvPr>
        </p:nvSpPr>
        <p:spPr>
          <a:xfrm>
            <a:off x="5514536" y="4343400"/>
            <a:ext cx="3048000" cy="709858"/>
          </a:xfrm>
        </p:spPr>
        <p:txBody>
          <a:bodyPr anchor="t">
            <a:noAutofit/>
          </a:bodyPr>
          <a:lstStyle>
            <a:lvl1pPr algn="l">
              <a:buNone/>
              <a:defRPr sz="2200" b="1">
                <a:solidFill>
                  <a:schemeClr val="tx2"/>
                </a:solidFill>
                <a:effectLst>
                  <a:outerShdw blurRad="38100" dist="25400" dir="8220000" algn="tr" rotWithShape="0">
                    <a:prstClr val="black">
                      <a:alpha val="35000"/>
                    </a:prstClr>
                  </a:outerShdw>
                </a:effectLst>
              </a:defRPr>
            </a:lvl1pPr>
          </a:lstStyle>
          <a:p>
            <a:r>
              <a:rPr lang="en-US"/>
              <a:t>Click to edit Master title style</a:t>
            </a:r>
            <a:endParaRPr lang="en-US" dirty="0"/>
          </a:p>
        </p:txBody>
      </p:sp>
      <p:sp>
        <p:nvSpPr>
          <p:cNvPr id="3" name="Rectangle 3"/>
          <p:cNvSpPr>
            <a:spLocks noGrp="1"/>
          </p:cNvSpPr>
          <p:nvPr>
            <p:ph type="pic" idx="1"/>
          </p:nvPr>
        </p:nvSpPr>
        <p:spPr>
          <a:xfrm>
            <a:off x="739645" y="1222657"/>
            <a:ext cx="4575601" cy="3657600"/>
          </a:xfrm>
          <a:solidFill>
            <a:schemeClr val="tx2">
              <a:shade val="75000"/>
            </a:schemeClr>
          </a:solidFill>
          <a:ln w="63500">
            <a:noFill/>
            <a:miter lim="800000"/>
          </a:ln>
          <a:effectLst/>
        </p:spPr>
        <p:style>
          <a:lnRef idx="3">
            <a:schemeClr val="lt1"/>
          </a:lnRef>
          <a:fillRef idx="1">
            <a:schemeClr val="accent6"/>
          </a:fillRef>
          <a:effectRef idx="1">
            <a:schemeClr val="accent6"/>
          </a:effectRef>
          <a:fontRef idx="minor">
            <a:schemeClr val="lt1"/>
          </a:fontRef>
        </p:style>
        <p:txBody>
          <a:bodyPr/>
          <a:lstStyle>
            <a:lvl1pPr>
              <a:buNone/>
              <a:defRPr sz="3200"/>
            </a:lvl1pPr>
          </a:lstStyle>
          <a:p>
            <a:r>
              <a:rPr lang="en-US" sz="2000"/>
              <a:t>Click icon to add picture</a:t>
            </a:r>
            <a:endParaRPr lang="en-US" sz="2000" dirty="0"/>
          </a:p>
        </p:txBody>
      </p:sp>
      <p:sp>
        <p:nvSpPr>
          <p:cNvPr id="4" name="Rectangle 4"/>
          <p:cNvSpPr>
            <a:spLocks noGrp="1"/>
          </p:cNvSpPr>
          <p:nvPr>
            <p:ph type="body" sz="half" idx="2"/>
          </p:nvPr>
        </p:nvSpPr>
        <p:spPr>
          <a:xfrm>
            <a:off x="5514536" y="1371600"/>
            <a:ext cx="3044952" cy="2930086"/>
          </a:xfrm>
        </p:spPr>
        <p:txBody>
          <a:bodyPr bIns="0" anchor="b">
            <a:normAutofit/>
          </a:bodyPr>
          <a:lstStyle>
            <a:lvl1pPr marL="0" marR="0" indent="0" algn="l">
              <a:buFontTx/>
              <a:buNone/>
              <a:defRPr sz="1300">
                <a:solidFill>
                  <a:schemeClr val="tx1">
                    <a:tint val="95000"/>
                  </a:schemeClr>
                </a:solidFill>
              </a:defRPr>
            </a:lvl1pPr>
            <a:lvl2pPr marL="460375" marR="0" indent="-112713">
              <a:buFontTx/>
              <a:buNone/>
              <a:defRPr sz="1200"/>
            </a:lvl2pPr>
            <a:lvl3pPr marL="914400" marR="0" indent="-117475">
              <a:buFontTx/>
              <a:buNone/>
              <a:defRPr sz="1000"/>
            </a:lvl3pPr>
            <a:lvl4pPr marL="1316038" marR="0" indent="-112713">
              <a:buFontTx/>
              <a:buNone/>
              <a:defRPr sz="900"/>
            </a:lvl4pPr>
            <a:lvl5pPr marL="1711325" marR="0" indent="-117475">
              <a:buFontTx/>
              <a:buNone/>
              <a:defRPr sz="900"/>
            </a:lvl5pPr>
          </a:lstStyle>
          <a:p>
            <a:pPr lvl="0"/>
            <a:r>
              <a:rPr lang="en-US"/>
              <a:t>Click to edit Master text styles</a:t>
            </a:r>
          </a:p>
        </p:txBody>
      </p:sp>
      <p:sp>
        <p:nvSpPr>
          <p:cNvPr id="5" name="Rectangle 5"/>
          <p:cNvSpPr>
            <a:spLocks noGrp="1"/>
          </p:cNvSpPr>
          <p:nvPr>
            <p:ph type="dt" sz="half" idx="10"/>
          </p:nvPr>
        </p:nvSpPr>
        <p:spPr/>
        <p:txBody>
          <a:bodyPr/>
          <a:lstStyle/>
          <a:p>
            <a:fld id="{966BCB27-61F7-416E-AD5B-97AD5336A37D}" type="datetime1">
              <a:rPr lang="en-US" smtClean="0"/>
              <a:t>4/1/2023</a:t>
            </a:fld>
            <a:endParaRPr lang="en-US"/>
          </a:p>
        </p:txBody>
      </p:sp>
      <p:sp>
        <p:nvSpPr>
          <p:cNvPr id="6" name="Rectangle 6"/>
          <p:cNvSpPr>
            <a:spLocks noGrp="1"/>
          </p:cNvSpPr>
          <p:nvPr>
            <p:ph type="ftr" sz="quarter" idx="11"/>
          </p:nvPr>
        </p:nvSpPr>
        <p:spPr/>
        <p:txBody>
          <a:bodyPr/>
          <a:lstStyle/>
          <a:p>
            <a:r>
              <a:rPr lang="en-US"/>
              <a:t>Sanctification in Action     Kostrubanic</a:t>
            </a:r>
          </a:p>
        </p:txBody>
      </p:sp>
      <p:sp>
        <p:nvSpPr>
          <p:cNvPr id="7" name="Rectangle 7"/>
          <p:cNvSpPr>
            <a:spLocks noGrp="1"/>
          </p:cNvSpPr>
          <p:nvPr>
            <p:ph type="sldNum" sz="quarter" idx="12"/>
          </p:nvPr>
        </p:nvSpPr>
        <p:spPr/>
        <p:txBody>
          <a:bodyPr/>
          <a:lstStyle/>
          <a:p>
            <a:fld id="{28D85DAA-B15A-4B37-8CC9-1797416BFF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Rectangle 10"/>
          <p:cNvSpPr>
            <a:spLocks noGrp="1"/>
          </p:cNvSpPr>
          <p:nvPr>
            <p:ph type="title"/>
          </p:nvPr>
        </p:nvSpPr>
        <p:spPr>
          <a:xfrm>
            <a:off x="457200" y="304800"/>
            <a:ext cx="8229600" cy="1143000"/>
          </a:xfrm>
          <a:prstGeom prst="rect">
            <a:avLst/>
          </a:prstGeom>
        </p:spPr>
        <p:txBody>
          <a:bodyPr anchor="b" anchorCtr="0">
            <a:normAutofit/>
            <a:scene3d>
              <a:camera prst="orthographicFront"/>
              <a:lightRig rig="soft" dir="t">
                <a:rot lat="0" lon="0" rev="2100000"/>
              </a:lightRig>
            </a:scene3d>
            <a:sp3d prstMaterial="matte">
              <a:bevelT w="38100" h="38100"/>
            </a:sp3d>
          </a:bodyPr>
          <a:lstStyle/>
          <a:p>
            <a:r>
              <a:rPr lang="en-US"/>
              <a:t>Click to edit Master title style</a:t>
            </a:r>
            <a:endParaRPr lang="en-US" dirty="0"/>
          </a:p>
        </p:txBody>
      </p:sp>
      <p:sp>
        <p:nvSpPr>
          <p:cNvPr id="5" name="Rectangle 11"/>
          <p:cNvSpPr>
            <a:spLocks noGrp="1"/>
          </p:cNvSpPr>
          <p:nvPr>
            <p:ph type="body" idx="1"/>
          </p:nvPr>
        </p:nvSpPr>
        <p:spPr>
          <a:xfrm>
            <a:off x="457200" y="1600200"/>
            <a:ext cx="8229600" cy="4525963"/>
          </a:xfrm>
          <a:prstGeom prst="rect">
            <a:avLst/>
          </a:prstGeom>
        </p:spPr>
        <p:txBody>
          <a:bodyPr lIns="45720" rIns="4572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7" name="Rectangle 22"/>
          <p:cNvSpPr>
            <a:spLocks noGrp="1"/>
          </p:cNvSpPr>
          <p:nvPr>
            <p:ph type="dt" sz="half" idx="2"/>
          </p:nvPr>
        </p:nvSpPr>
        <p:spPr>
          <a:xfrm>
            <a:off x="457200" y="6245225"/>
            <a:ext cx="2133600" cy="476250"/>
          </a:xfrm>
          <a:prstGeom prst="rect">
            <a:avLst/>
          </a:prstGeom>
        </p:spPr>
        <p:txBody>
          <a:bodyPr anchor="b" anchorCtr="0"/>
          <a:lstStyle>
            <a:lvl1pPr>
              <a:defRPr lang="en-US" sz="1200" smtClean="0">
                <a:solidFill>
                  <a:schemeClr val="tx2"/>
                </a:solidFill>
                <a:latin typeface="+mn-lt"/>
                <a:ea typeface="+mn-lt"/>
                <a:cs typeface="+mn-lt"/>
              </a:defRPr>
            </a:lvl1pPr>
          </a:lstStyle>
          <a:p>
            <a:fld id="{B5E2AD01-7295-41D9-8930-8BF722079D3A}" type="datetime1">
              <a:rPr lang="en-US" smtClean="0"/>
              <a:t>4/1/2023</a:t>
            </a:fld>
            <a:endParaRPr lang="en-US"/>
          </a:p>
        </p:txBody>
      </p:sp>
      <p:sp>
        <p:nvSpPr>
          <p:cNvPr id="18" name="Rectangle 18"/>
          <p:cNvSpPr>
            <a:spLocks noGrp="1"/>
          </p:cNvSpPr>
          <p:nvPr>
            <p:ph type="ftr" sz="quarter" idx="3"/>
          </p:nvPr>
        </p:nvSpPr>
        <p:spPr>
          <a:xfrm>
            <a:off x="3124200" y="6245225"/>
            <a:ext cx="2895600" cy="476250"/>
          </a:xfrm>
          <a:prstGeom prst="rect">
            <a:avLst/>
          </a:prstGeom>
        </p:spPr>
        <p:txBody>
          <a:bodyPr anchor="b" anchorCtr="0"/>
          <a:lstStyle>
            <a:lvl1pPr algn="ctr">
              <a:defRPr lang="en-US" sz="1200" smtClean="0">
                <a:solidFill>
                  <a:schemeClr val="tx2"/>
                </a:solidFill>
                <a:latin typeface="+mn-lt"/>
                <a:ea typeface="+mn-lt"/>
                <a:cs typeface="+mn-lt"/>
              </a:defRPr>
            </a:lvl1pPr>
          </a:lstStyle>
          <a:p>
            <a:r>
              <a:rPr lang="en-US"/>
              <a:t>Sanctification in Action     Kostrubanic</a:t>
            </a:r>
          </a:p>
        </p:txBody>
      </p:sp>
      <p:sp>
        <p:nvSpPr>
          <p:cNvPr id="13" name="Rectangle 15"/>
          <p:cNvSpPr>
            <a:spLocks noGrp="1"/>
          </p:cNvSpPr>
          <p:nvPr>
            <p:ph type="sldNum" sz="quarter" idx="4"/>
          </p:nvPr>
        </p:nvSpPr>
        <p:spPr>
          <a:xfrm>
            <a:off x="6553200" y="6245225"/>
            <a:ext cx="2133600" cy="476250"/>
          </a:xfrm>
          <a:prstGeom prst="rect">
            <a:avLst/>
          </a:prstGeom>
        </p:spPr>
        <p:txBody>
          <a:bodyPr anchor="b" anchorCtr="0"/>
          <a:lstStyle>
            <a:lvl1pPr algn="r">
              <a:defRPr lang="en-US" sz="1200" smtClean="0">
                <a:solidFill>
                  <a:schemeClr val="tx2"/>
                </a:solidFill>
                <a:latin typeface="+mn-lt"/>
                <a:ea typeface="+mn-lt"/>
                <a:cs typeface="+mn-lt"/>
              </a:defRPr>
            </a:lvl1pPr>
          </a:lstStyle>
          <a:p>
            <a:fld id="{28D85DAA-B15A-4B37-8CC9-1797416BFF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defPPr>
        <a:defRPr sz="4400">
          <a:solidFill>
            <a:schemeClr val="tx2">
              <a:shade val="85000"/>
              <a:satMod val="150000"/>
            </a:schemeClr>
          </a:solidFill>
          <a:latin typeface="+mj-lt"/>
          <a:ea typeface="+mj-ea"/>
          <a:cs typeface="+mj-cs"/>
        </a:defRPr>
      </a:defPPr>
      <a:lvl1pPr algn="ctr" eaLnBrk="1" hangingPunct="1">
        <a:buNone/>
        <a:defRPr lang="en-US" sz="4800" b="1" strike="noStrike" kern="1200" baseline="0" dirty="0" smtClean="0">
          <a:solidFill>
            <a:schemeClr val="tx2">
              <a:shade val="85000"/>
              <a:satMod val="150000"/>
            </a:schemeClr>
          </a:solidFill>
          <a:effectLst>
            <a:outerShdw blurRad="63500" dist="38100" dir="8220000" algn="tl" rotWithShape="0">
              <a:srgbClr val="000000">
                <a:alpha val="30000"/>
              </a:srgbClr>
            </a:outerShdw>
          </a:effectLst>
          <a:latin typeface="+mj-lt"/>
          <a:ea typeface="+mj-lt"/>
          <a:cs typeface="+mj-lt"/>
        </a:defRPr>
      </a:lvl1pPr>
    </p:titleStyle>
    <p:bodyStyle>
      <a:defPPr>
        <a:defRPr>
          <a:solidFill>
            <a:schemeClr val="tx1"/>
          </a:solidFill>
          <a:latin typeface="+mn-lt"/>
          <a:ea typeface="+mn-ea"/>
          <a:cs typeface="+mn-cs"/>
        </a:defRPr>
      </a:defPPr>
      <a:lvl1pPr marL="0" indent="-274320" algn="l" eaLnBrk="1" hangingPunct="1">
        <a:buClr>
          <a:schemeClr val="accent1"/>
        </a:buClr>
        <a:buSzPct val="80000"/>
        <a:buFont typeface="Wingdings 2" pitchFamily="18" charset="2"/>
        <a:buChar char=""/>
        <a:defRPr sz="2800">
          <a:solidFill>
            <a:schemeClr val="tx1"/>
          </a:solidFill>
          <a:latin typeface="+mn-lt"/>
          <a:ea typeface="+mn-lt"/>
          <a:cs typeface="+mn-lt"/>
        </a:defRPr>
      </a:lvl1pPr>
      <a:lvl2pPr marL="557784" indent="-228600" algn="l" eaLnBrk="1" hangingPunct="1">
        <a:buClr>
          <a:schemeClr val="tx2"/>
        </a:buClr>
        <a:buFont typeface="Wingdings 2" pitchFamily="18" charset="2"/>
        <a:buChar char=""/>
        <a:defRPr sz="2200">
          <a:solidFill>
            <a:schemeClr val="tx1"/>
          </a:solidFill>
          <a:latin typeface="+mn-lt"/>
          <a:ea typeface="+mn-lt"/>
          <a:cs typeface="+mn-lt"/>
        </a:defRPr>
      </a:lvl2pPr>
      <a:lvl3pPr marL="813816" indent="-228600" algn="l" eaLnBrk="1" hangingPunct="1">
        <a:buClr>
          <a:schemeClr val="accent1"/>
        </a:buClr>
        <a:buFont typeface="Wingdings 2" pitchFamily="18" charset="2"/>
        <a:buChar char=""/>
        <a:defRPr sz="2000">
          <a:solidFill>
            <a:schemeClr val="tx1"/>
          </a:solidFill>
          <a:latin typeface="+mn-lt"/>
          <a:ea typeface="+mn-lt"/>
          <a:cs typeface="+mn-lt"/>
        </a:defRPr>
      </a:lvl3pPr>
      <a:lvl4pPr marL="1069848" indent="-228600" algn="l" eaLnBrk="1" hangingPunct="1">
        <a:buClr>
          <a:schemeClr val="tx2"/>
        </a:buClr>
        <a:buFont typeface="Wingdings 2" pitchFamily="18" charset="2"/>
        <a:buChar char=""/>
        <a:defRPr sz="1800">
          <a:solidFill>
            <a:schemeClr val="tx1"/>
          </a:solidFill>
          <a:latin typeface="+mn-lt"/>
          <a:ea typeface="+mn-lt"/>
          <a:cs typeface="+mn-lt"/>
        </a:defRPr>
      </a:lvl4pPr>
      <a:lvl5pPr marL="1316736" indent="-228600" algn="l" eaLnBrk="1" hangingPunct="1">
        <a:buClr>
          <a:schemeClr val="accent1"/>
        </a:buClr>
        <a:buFont typeface="Wingdings 2" pitchFamily="18" charset="2"/>
        <a:buChar char=""/>
        <a:defRPr sz="1800">
          <a:solidFill>
            <a:schemeClr val="tx1"/>
          </a:solidFill>
          <a:latin typeface="+mn-lt"/>
          <a:ea typeface="+mn-lt"/>
          <a:cs typeface="+mn-lt"/>
        </a:defRPr>
      </a:lvl5pPr>
      <a:lvl6pPr marL="1572768" indent="-228600" algn="l" eaLnBrk="1" hangingPunct="1">
        <a:buClr>
          <a:schemeClr val="tx2"/>
        </a:buClr>
        <a:buFont typeface="Wingdings 2" pitchFamily="18" charset="2"/>
        <a:buChar char=""/>
        <a:defRPr lang="en-US" sz="1600" baseline="0" smtClean="0">
          <a:latin typeface="+mn-lt"/>
        </a:defRPr>
      </a:lvl6pPr>
      <a:lvl7pPr marL="1819656" indent="-228600" algn="l" eaLnBrk="1" hangingPunct="1">
        <a:buClr>
          <a:schemeClr val="accent1"/>
        </a:buClr>
        <a:buFont typeface="Wingdings 2" pitchFamily="18" charset="2"/>
        <a:buChar char=""/>
        <a:defRPr lang="en-US" sz="1600" baseline="0" smtClean="0">
          <a:latin typeface="+mn-lt"/>
        </a:defRPr>
      </a:lvl7pPr>
      <a:lvl8pPr marL="2066544" indent="-228600" algn="l" eaLnBrk="1" hangingPunct="1">
        <a:buClr>
          <a:schemeClr val="tx2"/>
        </a:buClr>
        <a:buFont typeface="Wingdings 2" pitchFamily="18" charset="2"/>
        <a:buChar char=""/>
        <a:defRPr sz="1600" baseline="0">
          <a:latin typeface="+mn-lt"/>
        </a:defRPr>
      </a:lvl8pPr>
      <a:lvl9pPr marL="2313432" indent="-228600" algn="l" eaLnBrk="1" hangingPunct="1">
        <a:buClr>
          <a:schemeClr val="accent1"/>
        </a:buClr>
        <a:buFont typeface="Wingdings 2" pitchFamily="18" charset="2"/>
        <a:buChar char=""/>
        <a:defRPr sz="1400" baseline="0">
          <a:latin typeface="+mn-lt"/>
        </a:defRPr>
      </a:lvl9pPr>
    </p:bodyStyle>
    <p:otherStyle>
      <a:defPPr>
        <a:defRPr>
          <a:solidFill>
            <a:schemeClr val="tx1"/>
          </a:solidFill>
          <a:latin typeface="+mn-lt"/>
          <a:ea typeface="+mn-ea"/>
          <a:cs typeface="+mn-cs"/>
        </a:defRPr>
      </a:defPPr>
      <a:lvl1pPr marL="0" eaLnBrk="1" hangingPunct="1"/>
      <a:lvl2pPr marL="457200" eaLnBrk="1" hangingPunct="1"/>
      <a:lvl3pPr marL="914400" eaLnBrk="1" hangingPunct="1"/>
      <a:lvl4pPr marL="1371600" eaLnBrk="1" hangingPunct="1"/>
      <a:lvl5pPr marL="1828800" eaLnBrk="1" hangingPunct="1"/>
      <a:lvl6pPr marL="2286000" eaLnBrk="1" hangingPunct="1"/>
      <a:lvl7pPr marL="2743200" eaLnBrk="1" hangingPunct="1"/>
      <a:lvl8pPr marL="3200400" eaLnBrk="1" hangingPunct="1"/>
      <a:lvl9pPr marL="3657600" eaLnBrk="1" hangingPunct="1"/>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0731A4-6298-484E-AB48-9B8B2AEC2385}" type="datetime1">
              <a:rPr lang="en-US" smtClean="0"/>
              <a:t>4/1/2023</a:t>
            </a:fld>
            <a:endParaRPr lang="en-US"/>
          </a:p>
        </p:txBody>
      </p:sp>
      <p:sp>
        <p:nvSpPr>
          <p:cNvPr id="3" name="Footer Placeholder 2"/>
          <p:cNvSpPr>
            <a:spLocks noGrp="1"/>
          </p:cNvSpPr>
          <p:nvPr>
            <p:ph type="ftr" sz="quarter" idx="11"/>
          </p:nvPr>
        </p:nvSpPr>
        <p:spPr/>
        <p:txBody>
          <a:bodyPr/>
          <a:lstStyle/>
          <a:p>
            <a:r>
              <a:rPr lang="en-US"/>
              <a:t>Sanctification in Action     Kostrubanic</a:t>
            </a:r>
          </a:p>
        </p:txBody>
      </p:sp>
      <p:sp>
        <p:nvSpPr>
          <p:cNvPr id="4" name="Slide Number Placeholder 3"/>
          <p:cNvSpPr>
            <a:spLocks noGrp="1"/>
          </p:cNvSpPr>
          <p:nvPr>
            <p:ph type="sldNum" sz="quarter" idx="12"/>
          </p:nvPr>
        </p:nvSpPr>
        <p:spPr/>
        <p:txBody>
          <a:bodyPr/>
          <a:lstStyle/>
          <a:p>
            <a:fld id="{28D85DAA-B15A-4B37-8CC9-1797416BFF93}" type="slidenum">
              <a:rPr lang="en-US" smtClean="0"/>
              <a:pPr/>
              <a:t>0</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838200"/>
            <a:ext cx="7858125" cy="5848350"/>
          </a:xfrm>
          <a:prstGeom prst="rect">
            <a:avLst/>
          </a:prstGeom>
        </p:spPr>
      </p:pic>
    </p:spTree>
    <p:extLst>
      <p:ext uri="{BB962C8B-B14F-4D97-AF65-F5344CB8AC3E}">
        <p14:creationId xmlns:p14="http://schemas.microsoft.com/office/powerpoint/2010/main" val="7500406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E2D53-D66E-4A0B-21FB-1B73A520CD5C}"/>
              </a:ext>
            </a:extLst>
          </p:cNvPr>
          <p:cNvSpPr>
            <a:spLocks noGrp="1"/>
          </p:cNvSpPr>
          <p:nvPr>
            <p:ph type="title"/>
          </p:nvPr>
        </p:nvSpPr>
        <p:spPr>
          <a:xfrm>
            <a:off x="457200" y="304800"/>
            <a:ext cx="8229600" cy="685800"/>
          </a:xfrm>
        </p:spPr>
        <p:txBody>
          <a:bodyPr>
            <a:normAutofit/>
          </a:bodyPr>
          <a:lstStyle/>
          <a:p>
            <a:r>
              <a:rPr lang="en-US" sz="3600" dirty="0"/>
              <a:t>THE TRUE VINE</a:t>
            </a:r>
          </a:p>
        </p:txBody>
      </p:sp>
      <p:sp>
        <p:nvSpPr>
          <p:cNvPr id="3" name="Content Placeholder 2">
            <a:extLst>
              <a:ext uri="{FF2B5EF4-FFF2-40B4-BE49-F238E27FC236}">
                <a16:creationId xmlns:a16="http://schemas.microsoft.com/office/drawing/2014/main" id="{9772A418-3EF6-2271-D708-71C0C74974E1}"/>
              </a:ext>
            </a:extLst>
          </p:cNvPr>
          <p:cNvSpPr>
            <a:spLocks noGrp="1"/>
          </p:cNvSpPr>
          <p:nvPr>
            <p:ph idx="1"/>
          </p:nvPr>
        </p:nvSpPr>
        <p:spPr>
          <a:xfrm>
            <a:off x="457200" y="1066800"/>
            <a:ext cx="8229600" cy="5059363"/>
          </a:xfrm>
        </p:spPr>
        <p:txBody>
          <a:bodyPr/>
          <a:lstStyle/>
          <a:p>
            <a:pPr indent="0">
              <a:buNone/>
            </a:pPr>
            <a:r>
              <a:rPr lang="en-US" u="sng" dirty="0"/>
              <a:t>John 15.1-5</a:t>
            </a:r>
          </a:p>
          <a:p>
            <a:pPr marL="457200" indent="-457200"/>
            <a:r>
              <a:rPr lang="en-US" u="sng" dirty="0"/>
              <a:t>Jesus describes a model for spiritual growth</a:t>
            </a:r>
          </a:p>
          <a:p>
            <a:pPr marL="1014984" lvl="1" indent="-457200"/>
            <a:r>
              <a:rPr lang="en-US" dirty="0"/>
              <a:t>He is the Vine</a:t>
            </a:r>
          </a:p>
          <a:p>
            <a:pPr marL="1014984" lvl="1" indent="-457200"/>
            <a:r>
              <a:rPr lang="en-US" dirty="0"/>
              <a:t>We are the branches</a:t>
            </a:r>
          </a:p>
          <a:p>
            <a:pPr marL="1014984" lvl="1" indent="-457200"/>
            <a:r>
              <a:rPr lang="en-US" dirty="0"/>
              <a:t>The Father tends to the Vine and branches</a:t>
            </a:r>
          </a:p>
          <a:p>
            <a:pPr marL="274320" lvl="1" indent="0">
              <a:buNone/>
            </a:pPr>
            <a:endParaRPr lang="en-US" sz="900" dirty="0"/>
          </a:p>
          <a:p>
            <a:pPr marL="457200" indent="-457200"/>
            <a:r>
              <a:rPr lang="en-US" dirty="0"/>
              <a:t>Basic truth - Teaches us perfect confidence</a:t>
            </a:r>
          </a:p>
          <a:p>
            <a:pPr marL="1014984" lvl="1" indent="-457200"/>
            <a:r>
              <a:rPr lang="en-US" dirty="0"/>
              <a:t>God does it all</a:t>
            </a:r>
          </a:p>
          <a:p>
            <a:pPr marL="1014984" lvl="1" indent="-457200"/>
            <a:r>
              <a:rPr lang="en-US" dirty="0"/>
              <a:t>We ourselves in His hands and trust Him</a:t>
            </a:r>
            <a:r>
              <a:rPr lang="en-US" sz="2400" i="1" dirty="0"/>
              <a:t> </a:t>
            </a:r>
            <a:r>
              <a:rPr lang="en-US" sz="1050" dirty="0">
                <a:solidFill>
                  <a:srgbClr val="FF0000"/>
                </a:solidFill>
              </a:rPr>
              <a:t>X</a:t>
            </a:r>
            <a:endParaRPr lang="en-US" dirty="0"/>
          </a:p>
        </p:txBody>
      </p:sp>
      <p:sp>
        <p:nvSpPr>
          <p:cNvPr id="4" name="Date Placeholder 3">
            <a:extLst>
              <a:ext uri="{FF2B5EF4-FFF2-40B4-BE49-F238E27FC236}">
                <a16:creationId xmlns:a16="http://schemas.microsoft.com/office/drawing/2014/main" id="{F3A42C63-DA47-BE55-7F61-4F8BC036585E}"/>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4B79353F-2CD5-2AA2-BF75-83A71B67512C}"/>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C18707C0-AFA4-DBAB-560F-4B0A4A5DFF96}"/>
              </a:ext>
            </a:extLst>
          </p:cNvPr>
          <p:cNvSpPr>
            <a:spLocks noGrp="1"/>
          </p:cNvSpPr>
          <p:nvPr>
            <p:ph type="sldNum" sz="quarter" idx="12"/>
          </p:nvPr>
        </p:nvSpPr>
        <p:spPr/>
        <p:txBody>
          <a:bodyPr/>
          <a:lstStyle/>
          <a:p>
            <a:fld id="{28D85DAA-B15A-4B37-8CC9-1797416BFF93}" type="slidenum">
              <a:rPr lang="en-US" smtClean="0"/>
              <a:pPr/>
              <a:t>9</a:t>
            </a:fld>
            <a:endParaRPr lang="en-US"/>
          </a:p>
        </p:txBody>
      </p:sp>
    </p:spTree>
    <p:extLst>
      <p:ext uri="{BB962C8B-B14F-4D97-AF65-F5344CB8AC3E}">
        <p14:creationId xmlns:p14="http://schemas.microsoft.com/office/powerpoint/2010/main" val="21928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240D7C-8FDB-DAC5-7484-51F7EC76BFE2}"/>
              </a:ext>
            </a:extLst>
          </p:cNvPr>
          <p:cNvSpPr>
            <a:spLocks noGrp="1"/>
          </p:cNvSpPr>
          <p:nvPr>
            <p:ph type="title"/>
          </p:nvPr>
        </p:nvSpPr>
        <p:spPr>
          <a:xfrm>
            <a:off x="457200" y="304800"/>
            <a:ext cx="8229600" cy="685800"/>
          </a:xfrm>
        </p:spPr>
        <p:txBody>
          <a:bodyPr>
            <a:normAutofit fontScale="90000"/>
          </a:bodyPr>
          <a:lstStyle/>
          <a:p>
            <a:r>
              <a:rPr lang="en-US" sz="4400" dirty="0"/>
              <a:t>THE TRUE VINE </a:t>
            </a:r>
            <a:r>
              <a:rPr lang="en-US" sz="1800" b="0" i="1" dirty="0">
                <a:effectLst>
                  <a:outerShdw blurRad="38100" dist="38100" dir="2700000" algn="tl">
                    <a:srgbClr val="000000">
                      <a:alpha val="43137"/>
                    </a:srgbClr>
                  </a:outerShdw>
                </a:effectLst>
              </a:rPr>
              <a:t>(cont’d)</a:t>
            </a:r>
            <a:endParaRPr lang="en-US" sz="4400" dirty="0"/>
          </a:p>
        </p:txBody>
      </p:sp>
      <p:sp>
        <p:nvSpPr>
          <p:cNvPr id="3" name="Content Placeholder 2">
            <a:extLst>
              <a:ext uri="{FF2B5EF4-FFF2-40B4-BE49-F238E27FC236}">
                <a16:creationId xmlns:a16="http://schemas.microsoft.com/office/drawing/2014/main" id="{E92459B5-2135-6E1B-CAEE-92D644099AD2}"/>
              </a:ext>
            </a:extLst>
          </p:cNvPr>
          <p:cNvSpPr>
            <a:spLocks noGrp="1"/>
          </p:cNvSpPr>
          <p:nvPr>
            <p:ph idx="1"/>
          </p:nvPr>
        </p:nvSpPr>
        <p:spPr>
          <a:xfrm>
            <a:off x="228600" y="914400"/>
            <a:ext cx="8763000" cy="5562600"/>
          </a:xfrm>
        </p:spPr>
        <p:txBody>
          <a:bodyPr>
            <a:normAutofit/>
          </a:bodyPr>
          <a:lstStyle/>
          <a:p>
            <a:pPr indent="0">
              <a:buNone/>
            </a:pPr>
            <a:r>
              <a:rPr lang="en-US" u="sng" dirty="0"/>
              <a:t>What are the roles in this model </a:t>
            </a:r>
            <a:r>
              <a:rPr lang="en-US" dirty="0"/>
              <a:t>?</a:t>
            </a:r>
          </a:p>
          <a:p>
            <a:pPr marL="457200" indent="-457200"/>
            <a:r>
              <a:rPr lang="en-US" dirty="0"/>
              <a:t>The Vine </a:t>
            </a:r>
          </a:p>
          <a:p>
            <a:pPr marL="640080" lvl="1" indent="-457200"/>
            <a:r>
              <a:rPr lang="en-US" dirty="0"/>
              <a:t>Bearing, strengthening, supplying, and inspiring all His branches.</a:t>
            </a:r>
          </a:p>
          <a:p>
            <a:pPr marL="640080" lvl="1" indent="-457200"/>
            <a:r>
              <a:rPr lang="en-US" dirty="0"/>
              <a:t>Branch is entirely dependent on the vine</a:t>
            </a:r>
          </a:p>
          <a:p>
            <a:pPr marL="640080" lvl="1" indent="-457200"/>
            <a:r>
              <a:rPr lang="en-US" dirty="0"/>
              <a:t>Keeps the fruit off the ground &gt; Avoid Disease &amp; sunlight</a:t>
            </a:r>
          </a:p>
          <a:p>
            <a:pPr marL="640080" lvl="1" indent="-457200"/>
            <a:r>
              <a:rPr lang="en-US" dirty="0"/>
              <a:t>Creates and provides the life-giving sap &gt; Creates, nourishes fruit</a:t>
            </a:r>
          </a:p>
          <a:p>
            <a:pPr marL="82296" indent="-457200"/>
            <a:r>
              <a:rPr lang="en-US" dirty="0"/>
              <a:t>The Branch</a:t>
            </a:r>
          </a:p>
          <a:p>
            <a:pPr marL="640080" lvl="1" indent="-457200"/>
            <a:r>
              <a:rPr lang="en-US" dirty="0"/>
              <a:t>Stay attached to the Vine</a:t>
            </a:r>
          </a:p>
          <a:p>
            <a:pPr marL="640080" lvl="1" indent="-457200"/>
            <a:r>
              <a:rPr lang="en-US" dirty="0"/>
              <a:t>Carry the sap to the fruit</a:t>
            </a:r>
          </a:p>
          <a:p>
            <a:pPr marL="640080" lvl="1" indent="-457200"/>
            <a:r>
              <a:rPr lang="en-US" dirty="0"/>
              <a:t>Don't impede the sap </a:t>
            </a:r>
          </a:p>
          <a:p>
            <a:pPr marL="640080" lvl="1" indent="-457200"/>
            <a:r>
              <a:rPr lang="en-US" dirty="0"/>
              <a:t>Note 15.4 "Abide in Me ...“</a:t>
            </a:r>
          </a:p>
          <a:p>
            <a:pPr marL="82296" indent="-457200"/>
            <a:r>
              <a:rPr lang="en-US" dirty="0"/>
              <a:t>The fruit</a:t>
            </a:r>
          </a:p>
          <a:p>
            <a:pPr marL="640080" lvl="1" indent="-457200"/>
            <a:r>
              <a:rPr lang="en-US" dirty="0"/>
              <a:t>The branch bears it for the owner</a:t>
            </a:r>
          </a:p>
          <a:p>
            <a:pPr marL="82296" indent="-457200"/>
            <a:r>
              <a:rPr lang="en-US" dirty="0"/>
              <a:t>The model’s purpose: bring God's saving love to men</a:t>
            </a:r>
            <a:r>
              <a:rPr lang="en-US" i="1" dirty="0"/>
              <a:t> </a:t>
            </a:r>
            <a:r>
              <a:rPr lang="en-US" sz="1100" dirty="0">
                <a:solidFill>
                  <a:srgbClr val="FF0000"/>
                </a:solidFill>
              </a:rPr>
              <a:t>X</a:t>
            </a:r>
            <a:endParaRPr lang="en-US" dirty="0"/>
          </a:p>
        </p:txBody>
      </p:sp>
      <p:sp>
        <p:nvSpPr>
          <p:cNvPr id="4" name="Date Placeholder 3">
            <a:extLst>
              <a:ext uri="{FF2B5EF4-FFF2-40B4-BE49-F238E27FC236}">
                <a16:creationId xmlns:a16="http://schemas.microsoft.com/office/drawing/2014/main" id="{C3C9AD4D-C916-9C47-13C2-35CB0586C766}"/>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2B58672A-C79F-7961-C0D9-70EB55D21A5A}"/>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3DF2186C-919E-D219-B69E-78C3CFEED2A3}"/>
              </a:ext>
            </a:extLst>
          </p:cNvPr>
          <p:cNvSpPr>
            <a:spLocks noGrp="1"/>
          </p:cNvSpPr>
          <p:nvPr>
            <p:ph type="sldNum" sz="quarter" idx="12"/>
          </p:nvPr>
        </p:nvSpPr>
        <p:spPr/>
        <p:txBody>
          <a:bodyPr/>
          <a:lstStyle/>
          <a:p>
            <a:fld id="{28D85DAA-B15A-4B37-8CC9-1797416BFF93}" type="slidenum">
              <a:rPr lang="en-US" smtClean="0"/>
              <a:pPr/>
              <a:t>10</a:t>
            </a:fld>
            <a:endParaRPr lang="en-US"/>
          </a:p>
        </p:txBody>
      </p:sp>
    </p:spTree>
    <p:extLst>
      <p:ext uri="{BB962C8B-B14F-4D97-AF65-F5344CB8AC3E}">
        <p14:creationId xmlns:p14="http://schemas.microsoft.com/office/powerpoint/2010/main" val="782451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fade">
                                      <p:cBhvr>
                                        <p:cTn id="62" dur="5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3" end="13"/>
                                            </p:txEl>
                                          </p:spTgt>
                                        </p:tgtEl>
                                        <p:attrNameLst>
                                          <p:attrName>style.visibility</p:attrName>
                                        </p:attrNameLst>
                                      </p:cBhvr>
                                      <p:to>
                                        <p:strVal val="visible"/>
                                      </p:to>
                                    </p:set>
                                    <p:animEffect transition="in" filter="fade">
                                      <p:cBhvr>
                                        <p:cTn id="6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3180A-919A-545C-95C5-2DC2AFDE03FA}"/>
              </a:ext>
            </a:extLst>
          </p:cNvPr>
          <p:cNvSpPr>
            <a:spLocks noGrp="1"/>
          </p:cNvSpPr>
          <p:nvPr>
            <p:ph type="title"/>
          </p:nvPr>
        </p:nvSpPr>
        <p:spPr>
          <a:xfrm>
            <a:off x="457200" y="304800"/>
            <a:ext cx="8229600" cy="685800"/>
          </a:xfrm>
        </p:spPr>
        <p:txBody>
          <a:bodyPr>
            <a:normAutofit/>
          </a:bodyPr>
          <a:lstStyle/>
          <a:p>
            <a:r>
              <a:rPr lang="en-US" sz="3200" dirty="0"/>
              <a:t>SO HOW DOES THIS DEAL WITH MY ANGER ??</a:t>
            </a:r>
          </a:p>
        </p:txBody>
      </p:sp>
      <p:sp>
        <p:nvSpPr>
          <p:cNvPr id="3" name="Content Placeholder 2">
            <a:extLst>
              <a:ext uri="{FF2B5EF4-FFF2-40B4-BE49-F238E27FC236}">
                <a16:creationId xmlns:a16="http://schemas.microsoft.com/office/drawing/2014/main" id="{A98E739C-1F59-589D-E73A-E9FEFE330F22}"/>
              </a:ext>
            </a:extLst>
          </p:cNvPr>
          <p:cNvSpPr>
            <a:spLocks noGrp="1"/>
          </p:cNvSpPr>
          <p:nvPr>
            <p:ph idx="1"/>
          </p:nvPr>
        </p:nvSpPr>
        <p:spPr>
          <a:xfrm>
            <a:off x="439783" y="999309"/>
            <a:ext cx="8458200" cy="5135563"/>
          </a:xfrm>
        </p:spPr>
        <p:txBody>
          <a:bodyPr/>
          <a:lstStyle/>
          <a:p>
            <a:pPr indent="0">
              <a:buNone/>
            </a:pPr>
            <a:r>
              <a:rPr lang="en-US" u="sng" dirty="0"/>
              <a:t>Background understanding - The need for Sanctification</a:t>
            </a:r>
          </a:p>
          <a:p>
            <a:pPr marL="457200" indent="-457200"/>
            <a:r>
              <a:rPr lang="en-US" dirty="0"/>
              <a:t>Our sins were paid for by Christ on the cross</a:t>
            </a:r>
          </a:p>
          <a:p>
            <a:pPr marL="1014984" lvl="1" indent="-457200"/>
            <a:r>
              <a:rPr lang="en-US" dirty="0"/>
              <a:t>Gave us salvation, righteousness, justification</a:t>
            </a:r>
          </a:p>
          <a:p>
            <a:pPr marL="457200" indent="-457200"/>
            <a:r>
              <a:rPr lang="en-US" dirty="0"/>
              <a:t>But we sin daily</a:t>
            </a:r>
          </a:p>
          <a:p>
            <a:pPr marL="1014413" lvl="1" indent="-457200"/>
            <a:r>
              <a:rPr lang="en-US" dirty="0"/>
              <a:t>Interrupts our spiritual growth &gt; fruit of the Spirit</a:t>
            </a:r>
          </a:p>
          <a:p>
            <a:pPr marL="456629" indent="-457200"/>
            <a:r>
              <a:rPr lang="en-US" dirty="0"/>
              <a:t>Our normal approach to spiritual growth</a:t>
            </a:r>
          </a:p>
          <a:p>
            <a:pPr marL="1014413" lvl="1" indent="-457200"/>
            <a:r>
              <a:rPr lang="en-US" dirty="0"/>
              <a:t>Holy Spirit convicts us of a sinful practice, habit, event</a:t>
            </a:r>
          </a:p>
          <a:p>
            <a:pPr marL="1014413" lvl="1" indent="-457200"/>
            <a:r>
              <a:rPr lang="en-US" dirty="0"/>
              <a:t>We  try to avoid it and ask the Spirit to help &gt; coach, aide</a:t>
            </a:r>
          </a:p>
          <a:p>
            <a:pPr marL="1014413" lvl="1" indent="-457200"/>
            <a:r>
              <a:rPr lang="en-US" dirty="0"/>
              <a:t>Won't work because there's still some of our effort involved</a:t>
            </a:r>
          </a:p>
          <a:p>
            <a:pPr marL="1014413" lvl="1" indent="-457200"/>
            <a:r>
              <a:rPr lang="en-US" dirty="0"/>
              <a:t>We get frustrated and lose enthusiasm to improve</a:t>
            </a:r>
          </a:p>
          <a:p>
            <a:pPr marL="1014413" lvl="1" indent="-457200"/>
            <a:r>
              <a:rPr lang="en-US" dirty="0"/>
              <a:t>Try to avoid sin harder, same results</a:t>
            </a:r>
            <a:r>
              <a:rPr lang="en-US" sz="2400" i="1" dirty="0"/>
              <a:t> </a:t>
            </a:r>
            <a:r>
              <a:rPr lang="en-US" sz="1050" dirty="0">
                <a:solidFill>
                  <a:srgbClr val="FF0000"/>
                </a:solidFill>
              </a:rPr>
              <a:t>X</a:t>
            </a:r>
            <a:endParaRPr lang="en-US" dirty="0"/>
          </a:p>
        </p:txBody>
      </p:sp>
      <p:sp>
        <p:nvSpPr>
          <p:cNvPr id="4" name="Date Placeholder 3">
            <a:extLst>
              <a:ext uri="{FF2B5EF4-FFF2-40B4-BE49-F238E27FC236}">
                <a16:creationId xmlns:a16="http://schemas.microsoft.com/office/drawing/2014/main" id="{4EBB2392-9218-5FC3-5575-6C225015DECE}"/>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1E7229C8-7E8D-306A-C8A6-CF15C207FE4F}"/>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DD3B3E90-AB01-C553-69CD-4A966B51F27A}"/>
              </a:ext>
            </a:extLst>
          </p:cNvPr>
          <p:cNvSpPr>
            <a:spLocks noGrp="1"/>
          </p:cNvSpPr>
          <p:nvPr>
            <p:ph type="sldNum" sz="quarter" idx="12"/>
          </p:nvPr>
        </p:nvSpPr>
        <p:spPr/>
        <p:txBody>
          <a:bodyPr/>
          <a:lstStyle/>
          <a:p>
            <a:fld id="{28D85DAA-B15A-4B37-8CC9-1797416BFF93}" type="slidenum">
              <a:rPr lang="en-US" smtClean="0"/>
              <a:pPr/>
              <a:t>11</a:t>
            </a:fld>
            <a:endParaRPr lang="en-US"/>
          </a:p>
        </p:txBody>
      </p:sp>
    </p:spTree>
    <p:extLst>
      <p:ext uri="{BB962C8B-B14F-4D97-AF65-F5344CB8AC3E}">
        <p14:creationId xmlns:p14="http://schemas.microsoft.com/office/powerpoint/2010/main" val="757685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5" dur="500"/>
                                        <p:tgtEl>
                                          <p:spTgt spid="3">
                                            <p:txEl>
                                              <p:pRg st="3" end="3"/>
                                            </p:txEl>
                                          </p:spTgt>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8" dur="500"/>
                                        <p:tgtEl>
                                          <p:spTgt spid="3">
                                            <p:txEl>
                                              <p:pRg st="6" end="6"/>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3" dur="500"/>
                                        <p:tgtEl>
                                          <p:spTgt spid="3">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randombar(horizontal)">
                                      <p:cBhvr>
                                        <p:cTn id="38" dur="500"/>
                                        <p:tgtEl>
                                          <p:spTgt spid="3">
                                            <p:txEl>
                                              <p:pRg st="8" end="8"/>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randombar(horizontal)">
                                      <p:cBhvr>
                                        <p:cTn id="43" dur="500"/>
                                        <p:tgtEl>
                                          <p:spTgt spid="3">
                                            <p:txEl>
                                              <p:pRg st="9" end="9"/>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4" presetClass="entr" presetSubtype="10" fill="hold" grpId="0" nodeType="click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48"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0CA92-DD23-AB9E-52B0-991F77084E2A}"/>
              </a:ext>
            </a:extLst>
          </p:cNvPr>
          <p:cNvSpPr>
            <a:spLocks noGrp="1"/>
          </p:cNvSpPr>
          <p:nvPr>
            <p:ph type="title"/>
          </p:nvPr>
        </p:nvSpPr>
        <p:spPr/>
        <p:txBody>
          <a:bodyPr>
            <a:normAutofit/>
          </a:bodyPr>
          <a:lstStyle/>
          <a:p>
            <a:r>
              <a:rPr lang="en-US" sz="2800" dirty="0"/>
              <a:t>SO HOW DOES THIS DEAL WITH MY ANGER ?? </a:t>
            </a:r>
            <a:r>
              <a:rPr lang="en-US" sz="2400" b="0" i="1" dirty="0"/>
              <a:t>(cont’d)</a:t>
            </a:r>
            <a:endParaRPr lang="en-US" sz="2800" dirty="0"/>
          </a:p>
        </p:txBody>
      </p:sp>
      <p:sp>
        <p:nvSpPr>
          <p:cNvPr id="3" name="Content Placeholder 2">
            <a:extLst>
              <a:ext uri="{FF2B5EF4-FFF2-40B4-BE49-F238E27FC236}">
                <a16:creationId xmlns:a16="http://schemas.microsoft.com/office/drawing/2014/main" id="{1F6EDA7F-05EC-975C-5F92-88BBB479B624}"/>
              </a:ext>
            </a:extLst>
          </p:cNvPr>
          <p:cNvSpPr>
            <a:spLocks noGrp="1"/>
          </p:cNvSpPr>
          <p:nvPr>
            <p:ph idx="1"/>
          </p:nvPr>
        </p:nvSpPr>
        <p:spPr>
          <a:xfrm>
            <a:off x="457200" y="1600200"/>
            <a:ext cx="8610600" cy="4525963"/>
          </a:xfrm>
        </p:spPr>
        <p:txBody>
          <a:bodyPr/>
          <a:lstStyle/>
          <a:p>
            <a:pPr indent="0">
              <a:buNone/>
            </a:pPr>
            <a:r>
              <a:rPr lang="en-US" u="sng" dirty="0"/>
              <a:t>What the vine &amp; branch model says should be happening</a:t>
            </a:r>
          </a:p>
          <a:p>
            <a:pPr marL="457200" indent="-457200"/>
            <a:r>
              <a:rPr lang="en-US" dirty="0"/>
              <a:t>The "sap" (Holy Spirit) wants to pass through the branch (believer)</a:t>
            </a:r>
          </a:p>
          <a:p>
            <a:pPr marL="1014984" lvl="1" indent="-457200"/>
            <a:r>
              <a:rPr lang="en-US" dirty="0"/>
              <a:t>He doesn't want us to help &gt; it impedes His "flow“</a:t>
            </a:r>
          </a:p>
          <a:p>
            <a:pPr marL="1014984" lvl="1" indent="-457200"/>
            <a:r>
              <a:rPr lang="en-US" dirty="0"/>
              <a:t>Our own effort + Spirit's aid = imperfection</a:t>
            </a:r>
          </a:p>
          <a:p>
            <a:pPr marL="1014984" lvl="1" indent="-457200"/>
            <a:r>
              <a:rPr lang="en-US" dirty="0"/>
              <a:t>Interfering with His work grieves the Spirit </a:t>
            </a:r>
          </a:p>
          <a:p>
            <a:pPr marL="457200" indent="-457200"/>
            <a:r>
              <a:rPr lang="en-US" dirty="0"/>
              <a:t>Remain attached to the Vine &gt; study/practice the word, pray</a:t>
            </a:r>
          </a:p>
          <a:p>
            <a:pPr marL="457200" indent="-457200"/>
            <a:r>
              <a:rPr lang="en-US" dirty="0"/>
              <a:t>John 15.5  &gt; " ... apart from Me you can do nothing" </a:t>
            </a:r>
          </a:p>
          <a:p>
            <a:pPr marL="1014984" lvl="1" indent="-457200"/>
            <a:r>
              <a:rPr lang="en-US" dirty="0"/>
              <a:t>He’s not a Helper but the </a:t>
            </a:r>
            <a:r>
              <a:rPr lang="en-US" b="1" u="sng" dirty="0"/>
              <a:t>only</a:t>
            </a:r>
            <a:r>
              <a:rPr lang="en-US" dirty="0"/>
              <a:t> Doer</a:t>
            </a:r>
            <a:r>
              <a:rPr lang="en-US" sz="2400" i="1" dirty="0"/>
              <a:t> </a:t>
            </a:r>
            <a:r>
              <a:rPr lang="en-US" sz="1050" dirty="0">
                <a:solidFill>
                  <a:srgbClr val="FF0000"/>
                </a:solidFill>
              </a:rPr>
              <a:t>X</a:t>
            </a:r>
            <a:endParaRPr lang="en-US" dirty="0"/>
          </a:p>
        </p:txBody>
      </p:sp>
      <p:sp>
        <p:nvSpPr>
          <p:cNvPr id="4" name="Date Placeholder 3">
            <a:extLst>
              <a:ext uri="{FF2B5EF4-FFF2-40B4-BE49-F238E27FC236}">
                <a16:creationId xmlns:a16="http://schemas.microsoft.com/office/drawing/2014/main" id="{53D6EA0D-1B1C-3697-AAA4-8168441A4836}"/>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0B70B179-A516-49E5-9489-ABF5A80735B6}"/>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1DFCEF9D-AB11-94D3-85A9-F0CC78DD0C9E}"/>
              </a:ext>
            </a:extLst>
          </p:cNvPr>
          <p:cNvSpPr>
            <a:spLocks noGrp="1"/>
          </p:cNvSpPr>
          <p:nvPr>
            <p:ph type="sldNum" sz="quarter" idx="12"/>
          </p:nvPr>
        </p:nvSpPr>
        <p:spPr/>
        <p:txBody>
          <a:bodyPr/>
          <a:lstStyle/>
          <a:p>
            <a:fld id="{28D85DAA-B15A-4B37-8CC9-1797416BFF93}" type="slidenum">
              <a:rPr lang="en-US" smtClean="0"/>
              <a:pPr/>
              <a:t>12</a:t>
            </a:fld>
            <a:endParaRPr lang="en-US"/>
          </a:p>
        </p:txBody>
      </p:sp>
    </p:spTree>
    <p:extLst>
      <p:ext uri="{BB962C8B-B14F-4D97-AF65-F5344CB8AC3E}">
        <p14:creationId xmlns:p14="http://schemas.microsoft.com/office/powerpoint/2010/main" val="345306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2FB06-89ED-6955-695A-FB0721ADDEB3}"/>
              </a:ext>
            </a:extLst>
          </p:cNvPr>
          <p:cNvSpPr>
            <a:spLocks noGrp="1"/>
          </p:cNvSpPr>
          <p:nvPr>
            <p:ph type="title"/>
          </p:nvPr>
        </p:nvSpPr>
        <p:spPr>
          <a:xfrm>
            <a:off x="457200" y="304800"/>
            <a:ext cx="8229600" cy="685800"/>
          </a:xfrm>
        </p:spPr>
        <p:txBody>
          <a:bodyPr>
            <a:normAutofit fontScale="90000"/>
          </a:bodyPr>
          <a:lstStyle/>
          <a:p>
            <a:r>
              <a:rPr lang="en-US" sz="3600" dirty="0"/>
              <a:t>OVERVIEW: HOLY SPIRIT &amp; SANCTIFICATION</a:t>
            </a:r>
          </a:p>
        </p:txBody>
      </p:sp>
      <p:sp>
        <p:nvSpPr>
          <p:cNvPr id="3" name="Content Placeholder 2">
            <a:extLst>
              <a:ext uri="{FF2B5EF4-FFF2-40B4-BE49-F238E27FC236}">
                <a16:creationId xmlns:a16="http://schemas.microsoft.com/office/drawing/2014/main" id="{DFCA1995-4A5A-A415-094A-260EDC67E4D7}"/>
              </a:ext>
            </a:extLst>
          </p:cNvPr>
          <p:cNvSpPr>
            <a:spLocks noGrp="1"/>
          </p:cNvSpPr>
          <p:nvPr>
            <p:ph idx="1"/>
          </p:nvPr>
        </p:nvSpPr>
        <p:spPr>
          <a:xfrm>
            <a:off x="457200" y="990600"/>
            <a:ext cx="8229600" cy="5135563"/>
          </a:xfrm>
        </p:spPr>
        <p:txBody>
          <a:bodyPr/>
          <a:lstStyle/>
          <a:p>
            <a:pPr indent="0">
              <a:buNone/>
            </a:pPr>
            <a:r>
              <a:rPr lang="en-US" u="sng" dirty="0"/>
              <a:t>Foundation for the sanctification process </a:t>
            </a:r>
          </a:p>
          <a:p>
            <a:pPr indent="0">
              <a:buNone/>
              <a:tabLst>
                <a:tab pos="400050" algn="l"/>
              </a:tabLst>
            </a:pPr>
            <a:r>
              <a:rPr lang="en-US" dirty="0"/>
              <a:t>	(</a:t>
            </a:r>
            <a:r>
              <a:rPr lang="en-US" dirty="0" err="1"/>
              <a:t>Ezek</a:t>
            </a:r>
            <a:r>
              <a:rPr lang="en-US" dirty="0"/>
              <a:t> 36.26-27)</a:t>
            </a:r>
          </a:p>
          <a:p>
            <a:pPr marL="457200" indent="-457200">
              <a:tabLst>
                <a:tab pos="400050" algn="l"/>
              </a:tabLst>
            </a:pPr>
            <a:r>
              <a:rPr lang="en-US" dirty="0"/>
              <a:t>God created man’s heart for His indwelling</a:t>
            </a:r>
          </a:p>
          <a:p>
            <a:pPr marL="457200" indent="-457200">
              <a:tabLst>
                <a:tab pos="400050" algn="l"/>
              </a:tabLst>
            </a:pPr>
            <a:r>
              <a:rPr lang="en-US" dirty="0"/>
              <a:t>Man’s heart was defiled and God could not tolerate being in it</a:t>
            </a:r>
          </a:p>
          <a:p>
            <a:pPr marL="457200" indent="-457200">
              <a:tabLst>
                <a:tab pos="400050" algn="l"/>
              </a:tabLst>
            </a:pPr>
            <a:r>
              <a:rPr lang="en-US" dirty="0"/>
              <a:t>Salvation through Christ gave man a new spirit to replace the old</a:t>
            </a:r>
          </a:p>
          <a:p>
            <a:pPr marL="457200" indent="-457200">
              <a:tabLst>
                <a:tab pos="400050" algn="l"/>
              </a:tabLst>
            </a:pPr>
            <a:r>
              <a:rPr lang="en-US" dirty="0"/>
              <a:t>Then God could put His Holy Spirit into a man’s new heart</a:t>
            </a:r>
          </a:p>
          <a:p>
            <a:pPr marL="457200" indent="-457200">
              <a:tabLst>
                <a:tab pos="400050" algn="l"/>
              </a:tabLst>
            </a:pPr>
            <a:r>
              <a:rPr lang="en-US" dirty="0"/>
              <a:t>Jesus said He came that we might have life more abundantly &gt; enabled by Holy Spirit</a:t>
            </a:r>
            <a:r>
              <a:rPr lang="en-US" i="1" dirty="0"/>
              <a:t> </a:t>
            </a:r>
            <a:r>
              <a:rPr lang="en-US" sz="1100" dirty="0">
                <a:solidFill>
                  <a:srgbClr val="FF0000"/>
                </a:solidFill>
              </a:rPr>
              <a:t>X</a:t>
            </a:r>
            <a:endParaRPr lang="en-US" dirty="0"/>
          </a:p>
        </p:txBody>
      </p:sp>
      <p:sp>
        <p:nvSpPr>
          <p:cNvPr id="4" name="Date Placeholder 3">
            <a:extLst>
              <a:ext uri="{FF2B5EF4-FFF2-40B4-BE49-F238E27FC236}">
                <a16:creationId xmlns:a16="http://schemas.microsoft.com/office/drawing/2014/main" id="{D76111FA-7147-410F-F04D-E09DA5A7D9F9}"/>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C70A229B-A206-6B64-9421-23A21C897B19}"/>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9E568F29-92E9-00A5-379C-D27A18921F3C}"/>
              </a:ext>
            </a:extLst>
          </p:cNvPr>
          <p:cNvSpPr>
            <a:spLocks noGrp="1"/>
          </p:cNvSpPr>
          <p:nvPr>
            <p:ph type="sldNum" sz="quarter" idx="12"/>
          </p:nvPr>
        </p:nvSpPr>
        <p:spPr/>
        <p:txBody>
          <a:bodyPr/>
          <a:lstStyle/>
          <a:p>
            <a:fld id="{28D85DAA-B15A-4B37-8CC9-1797416BFF93}" type="slidenum">
              <a:rPr lang="en-US" smtClean="0"/>
              <a:pPr/>
              <a:t>13</a:t>
            </a:fld>
            <a:endParaRPr lang="en-US"/>
          </a:p>
        </p:txBody>
      </p:sp>
    </p:spTree>
    <p:extLst>
      <p:ext uri="{BB962C8B-B14F-4D97-AF65-F5344CB8AC3E}">
        <p14:creationId xmlns:p14="http://schemas.microsoft.com/office/powerpoint/2010/main" val="239922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dissolv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dissolv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9458F-F012-E145-6A71-85E40A00DC1C}"/>
              </a:ext>
            </a:extLst>
          </p:cNvPr>
          <p:cNvSpPr>
            <a:spLocks noGrp="1"/>
          </p:cNvSpPr>
          <p:nvPr>
            <p:ph type="title"/>
          </p:nvPr>
        </p:nvSpPr>
        <p:spPr>
          <a:xfrm>
            <a:off x="13063" y="136525"/>
            <a:ext cx="8839200" cy="1006475"/>
          </a:xfrm>
        </p:spPr>
        <p:txBody>
          <a:bodyPr>
            <a:normAutofit/>
          </a:bodyPr>
          <a:lstStyle/>
          <a:p>
            <a:r>
              <a:rPr lang="en-US" sz="3600" dirty="0"/>
              <a:t>OVERVIEW: HOLY SPIRIT &amp; SANCTIFICATION</a:t>
            </a:r>
            <a:r>
              <a:rPr lang="en-US" sz="2400" i="1" dirty="0"/>
              <a:t> (cont’d)</a:t>
            </a:r>
            <a:endParaRPr lang="en-US" sz="3600" dirty="0"/>
          </a:p>
        </p:txBody>
      </p:sp>
      <p:sp>
        <p:nvSpPr>
          <p:cNvPr id="3" name="Content Placeholder 2">
            <a:extLst>
              <a:ext uri="{FF2B5EF4-FFF2-40B4-BE49-F238E27FC236}">
                <a16:creationId xmlns:a16="http://schemas.microsoft.com/office/drawing/2014/main" id="{4F2D7787-AC94-8FD9-91DB-20505BD82BA2}"/>
              </a:ext>
            </a:extLst>
          </p:cNvPr>
          <p:cNvSpPr>
            <a:spLocks noGrp="1"/>
          </p:cNvSpPr>
          <p:nvPr>
            <p:ph idx="1"/>
          </p:nvPr>
        </p:nvSpPr>
        <p:spPr>
          <a:xfrm>
            <a:off x="228600" y="1166018"/>
            <a:ext cx="8458200" cy="5234782"/>
          </a:xfrm>
        </p:spPr>
        <p:txBody>
          <a:bodyPr>
            <a:normAutofit/>
          </a:bodyPr>
          <a:lstStyle/>
          <a:p>
            <a:r>
              <a:rPr lang="en-US" u="sng" dirty="0"/>
              <a:t>Holy Spirit's full role</a:t>
            </a:r>
          </a:p>
          <a:p>
            <a:pPr lvl="1"/>
            <a:r>
              <a:rPr lang="en-US" dirty="0"/>
              <a:t>Eph 3.16</a:t>
            </a:r>
          </a:p>
          <a:p>
            <a:pPr marL="329184" lvl="1" indent="0">
              <a:buNone/>
            </a:pPr>
            <a:r>
              <a:rPr lang="en-US" dirty="0"/>
              <a:t>        "  that He would grant you, according to the riches of His 	    	   glory, to be  strengthened with power through His Spirit </a:t>
            </a:r>
            <a:r>
              <a:rPr lang="en-US" sz="2400" b="1" dirty="0"/>
              <a:t>in</a:t>
            </a:r>
            <a:r>
              <a:rPr lang="en-US" dirty="0"/>
              <a:t> 	    	    the inner man“</a:t>
            </a:r>
          </a:p>
          <a:p>
            <a:pPr lvl="1"/>
            <a:r>
              <a:rPr lang="en-US" dirty="0"/>
              <a:t>Gal 5.22</a:t>
            </a:r>
          </a:p>
          <a:p>
            <a:pPr marL="329184" lvl="1" indent="0">
              <a:buNone/>
            </a:pPr>
            <a:r>
              <a:rPr lang="en-US" dirty="0"/>
              <a:t>        "But the fruit </a:t>
            </a:r>
            <a:r>
              <a:rPr lang="en-US" b="1" u="sng" dirty="0"/>
              <a:t>of the Spirit </a:t>
            </a:r>
            <a:r>
              <a:rPr lang="en-US" dirty="0"/>
              <a:t>is..." </a:t>
            </a:r>
          </a:p>
          <a:p>
            <a:pPr marL="329184" lvl="1" indent="0">
              <a:buNone/>
            </a:pPr>
            <a:endParaRPr lang="en-US" sz="1100" dirty="0"/>
          </a:p>
          <a:p>
            <a:pPr lvl="1"/>
            <a:r>
              <a:rPr lang="en-US" dirty="0"/>
              <a:t>Activating the Holy Spirit for spiritual growth</a:t>
            </a:r>
          </a:p>
          <a:p>
            <a:pPr lvl="2"/>
            <a:r>
              <a:rPr lang="en-US" dirty="0"/>
              <a:t>Any success requires the same faith in the Spirit's work as for salvation</a:t>
            </a:r>
          </a:p>
          <a:p>
            <a:pPr lvl="2"/>
            <a:r>
              <a:rPr lang="en-US" dirty="0"/>
              <a:t>Believe and ask for His 100% filling &amp; control as the prompt to sin 1st takes place</a:t>
            </a:r>
          </a:p>
          <a:p>
            <a:pPr lvl="2"/>
            <a:r>
              <a:rPr lang="en-US" dirty="0"/>
              <a:t>He is activated by ...</a:t>
            </a:r>
          </a:p>
          <a:p>
            <a:pPr lvl="3"/>
            <a:r>
              <a:rPr lang="en-US" dirty="0"/>
              <a:t>...our complete admission we are incapable of any successful attempt at improving ourselves even with His help</a:t>
            </a:r>
          </a:p>
          <a:p>
            <a:pPr lvl="3"/>
            <a:r>
              <a:rPr lang="en-US" dirty="0"/>
              <a:t>“death of self”</a:t>
            </a:r>
            <a:r>
              <a:rPr lang="en-US" i="1" dirty="0"/>
              <a:t> </a:t>
            </a:r>
            <a:r>
              <a:rPr lang="en-US" sz="900" dirty="0">
                <a:solidFill>
                  <a:srgbClr val="FF0000"/>
                </a:solidFill>
              </a:rPr>
              <a:t>X</a:t>
            </a:r>
            <a:endParaRPr lang="en-US" dirty="0"/>
          </a:p>
        </p:txBody>
      </p:sp>
      <p:sp>
        <p:nvSpPr>
          <p:cNvPr id="4" name="Date Placeholder 3">
            <a:extLst>
              <a:ext uri="{FF2B5EF4-FFF2-40B4-BE49-F238E27FC236}">
                <a16:creationId xmlns:a16="http://schemas.microsoft.com/office/drawing/2014/main" id="{FC0652CA-0488-5129-7C27-E1711600267B}"/>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69D29302-F516-0682-9B10-B0C2C98FBC90}"/>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09B1E17F-0427-9EC4-9DDB-B5828DB791F7}"/>
              </a:ext>
            </a:extLst>
          </p:cNvPr>
          <p:cNvSpPr>
            <a:spLocks noGrp="1"/>
          </p:cNvSpPr>
          <p:nvPr>
            <p:ph type="sldNum" sz="quarter" idx="12"/>
          </p:nvPr>
        </p:nvSpPr>
        <p:spPr/>
        <p:txBody>
          <a:bodyPr/>
          <a:lstStyle/>
          <a:p>
            <a:fld id="{28D85DAA-B15A-4B37-8CC9-1797416BFF93}" type="slidenum">
              <a:rPr lang="en-US" smtClean="0"/>
              <a:pPr/>
              <a:t>14</a:t>
            </a:fld>
            <a:endParaRPr lang="en-US"/>
          </a:p>
        </p:txBody>
      </p:sp>
    </p:spTree>
    <p:extLst>
      <p:ext uri="{BB962C8B-B14F-4D97-AF65-F5344CB8AC3E}">
        <p14:creationId xmlns:p14="http://schemas.microsoft.com/office/powerpoint/2010/main" val="374928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dissolve">
                                      <p:cBhvr>
                                        <p:cTn id="15" dur="500"/>
                                        <p:tgtEl>
                                          <p:spTgt spid="3">
                                            <p:txEl>
                                              <p:pRg st="3" end="3"/>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dissolv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dissolve">
                                      <p:cBhvr>
                                        <p:cTn id="23" dur="5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dissolve">
                                      <p:cBhvr>
                                        <p:cTn id="28" dur="500"/>
                                        <p:tgtEl>
                                          <p:spTgt spid="3">
                                            <p:txEl>
                                              <p:pRg st="7" end="7"/>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dissolve">
                                      <p:cBhvr>
                                        <p:cTn id="33" dur="500"/>
                                        <p:tgtEl>
                                          <p:spTgt spid="3">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dissolve">
                                      <p:cBhvr>
                                        <p:cTn id="38" dur="500"/>
                                        <p:tgtEl>
                                          <p:spTgt spid="3">
                                            <p:txEl>
                                              <p:pRg st="9" end="9"/>
                                            </p:txEl>
                                          </p:spTgt>
                                        </p:tgtEl>
                                      </p:cBhvr>
                                    </p:animEffect>
                                  </p:childTnLst>
                                </p:cTn>
                              </p:par>
                              <p:par>
                                <p:cTn id="39" presetID="9" presetClass="entr" presetSubtype="0"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dissolve">
                                      <p:cBhvr>
                                        <p:cTn id="41" dur="500"/>
                                        <p:tgtEl>
                                          <p:spTgt spid="3">
                                            <p:txEl>
                                              <p:pRg st="10" end="1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dissolve">
                                      <p:cBhvr>
                                        <p:cTn id="46"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BADF3-6F2E-9E84-82EE-18BCD9140772}"/>
              </a:ext>
            </a:extLst>
          </p:cNvPr>
          <p:cNvSpPr>
            <a:spLocks noGrp="1"/>
          </p:cNvSpPr>
          <p:nvPr>
            <p:ph type="title"/>
          </p:nvPr>
        </p:nvSpPr>
        <p:spPr>
          <a:xfrm>
            <a:off x="457200" y="136525"/>
            <a:ext cx="8229600" cy="533400"/>
          </a:xfrm>
        </p:spPr>
        <p:txBody>
          <a:bodyPr>
            <a:normAutofit fontScale="90000"/>
          </a:bodyPr>
          <a:lstStyle/>
          <a:p>
            <a:r>
              <a:rPr lang="en-US" sz="3600" dirty="0"/>
              <a:t>UNDERSTANDING “DEATH OF SELF”</a:t>
            </a:r>
          </a:p>
        </p:txBody>
      </p:sp>
      <p:sp>
        <p:nvSpPr>
          <p:cNvPr id="3" name="Content Placeholder 2">
            <a:extLst>
              <a:ext uri="{FF2B5EF4-FFF2-40B4-BE49-F238E27FC236}">
                <a16:creationId xmlns:a16="http://schemas.microsoft.com/office/drawing/2014/main" id="{0CDD4E55-C3F1-7D85-4576-E9462ADACF27}"/>
              </a:ext>
            </a:extLst>
          </p:cNvPr>
          <p:cNvSpPr>
            <a:spLocks noGrp="1"/>
          </p:cNvSpPr>
          <p:nvPr>
            <p:ph idx="1"/>
          </p:nvPr>
        </p:nvSpPr>
        <p:spPr>
          <a:xfrm>
            <a:off x="457200" y="669926"/>
            <a:ext cx="8229600" cy="5807074"/>
          </a:xfrm>
        </p:spPr>
        <p:txBody>
          <a:bodyPr>
            <a:normAutofit fontScale="92500" lnSpcReduction="20000"/>
          </a:bodyPr>
          <a:lstStyle/>
          <a:p>
            <a:pPr indent="0">
              <a:buNone/>
            </a:pPr>
            <a:r>
              <a:rPr lang="en-US" u="sng" dirty="0"/>
              <a:t>Scripture says</a:t>
            </a:r>
            <a:r>
              <a:rPr lang="en-US" dirty="0"/>
              <a:t> …</a:t>
            </a:r>
          </a:p>
          <a:p>
            <a:pPr marL="457200" indent="-457200"/>
            <a:r>
              <a:rPr lang="en-US" dirty="0"/>
              <a:t>Matt 16.24</a:t>
            </a:r>
          </a:p>
          <a:p>
            <a:pPr indent="0" defTabSz="574675">
              <a:buNone/>
            </a:pPr>
            <a:r>
              <a:rPr lang="en-US" dirty="0"/>
              <a:t>	"If anyone wishes to come after Me, he must deny 	   	himself, and take up his cross and follow Me.“</a:t>
            </a:r>
          </a:p>
          <a:p>
            <a:pPr indent="0" defTabSz="574675">
              <a:buNone/>
            </a:pPr>
            <a:endParaRPr lang="en-US" sz="1100" dirty="0"/>
          </a:p>
          <a:p>
            <a:pPr marL="457200" indent="-457200" defTabSz="574675"/>
            <a:r>
              <a:rPr lang="en-US" dirty="0"/>
              <a:t>Gal 5.24</a:t>
            </a:r>
          </a:p>
          <a:p>
            <a:pPr indent="0" defTabSz="574675">
              <a:buNone/>
            </a:pPr>
            <a:r>
              <a:rPr lang="en-US" dirty="0"/>
              <a:t>	“Now those who belong to Christ Jesus have 	  		  	  crucified the flesh  with its passions and desires”</a:t>
            </a:r>
          </a:p>
          <a:p>
            <a:pPr indent="0" defTabSz="574675">
              <a:buNone/>
            </a:pPr>
            <a:endParaRPr lang="en-US" sz="1200" dirty="0"/>
          </a:p>
          <a:p>
            <a:pPr marL="457200" indent="-457200" defTabSz="574675"/>
            <a:r>
              <a:rPr lang="en-US" dirty="0"/>
              <a:t>John 12.24</a:t>
            </a:r>
          </a:p>
          <a:p>
            <a:pPr indent="0" defTabSz="574675">
              <a:buNone/>
            </a:pPr>
            <a:r>
              <a:rPr lang="en-US" dirty="0"/>
              <a:t>	“Truly, truly, I say to you, unless a grain of wheat 	  	   	falls into the earth and dies, it remains alone; but if it 	dies, it bears much fruit”</a:t>
            </a:r>
          </a:p>
          <a:p>
            <a:pPr indent="0" defTabSz="574675">
              <a:buNone/>
            </a:pPr>
            <a:endParaRPr lang="en-US" sz="1200" dirty="0"/>
          </a:p>
          <a:p>
            <a:pPr marL="457200" indent="-457200" defTabSz="574675"/>
            <a:r>
              <a:rPr lang="en-US" dirty="0"/>
              <a:t>Gal 2.20</a:t>
            </a:r>
          </a:p>
          <a:p>
            <a:pPr indent="0" defTabSz="574675">
              <a:buNone/>
            </a:pPr>
            <a:r>
              <a:rPr lang="en-US" dirty="0"/>
              <a:t>	“I have been crucified with Christ; and it is no longer I 	   who live, but Christ lives in me; and the life which I 	  	   now live in the flesh I live by faith in the Son of God</a:t>
            </a:r>
            <a:r>
              <a:rPr lang="en-US" i="1" dirty="0"/>
              <a:t> </a:t>
            </a:r>
            <a:r>
              <a:rPr lang="en-US" sz="1100" dirty="0">
                <a:solidFill>
                  <a:srgbClr val="FF0000"/>
                </a:solidFill>
              </a:rPr>
              <a:t>X</a:t>
            </a:r>
            <a:endParaRPr lang="en-US" dirty="0"/>
          </a:p>
        </p:txBody>
      </p:sp>
      <p:sp>
        <p:nvSpPr>
          <p:cNvPr id="4" name="Date Placeholder 3">
            <a:extLst>
              <a:ext uri="{FF2B5EF4-FFF2-40B4-BE49-F238E27FC236}">
                <a16:creationId xmlns:a16="http://schemas.microsoft.com/office/drawing/2014/main" id="{97997866-4F26-C1EC-C50F-5CAF0835627A}"/>
              </a:ext>
            </a:extLst>
          </p:cNvPr>
          <p:cNvSpPr>
            <a:spLocks noGrp="1"/>
          </p:cNvSpPr>
          <p:nvPr>
            <p:ph type="dt" sz="half" idx="10"/>
          </p:nvPr>
        </p:nvSpPr>
        <p:spPr/>
        <p:txBody>
          <a:bodyPr/>
          <a:lstStyle/>
          <a:p>
            <a:fld id="{258BB418-FC99-492B-970E-599FFC88F6DC}" type="datetime1">
              <a:rPr lang="en-US" smtClean="0"/>
              <a:t>4/1/2023</a:t>
            </a:fld>
            <a:endParaRPr lang="en-US" dirty="0"/>
          </a:p>
        </p:txBody>
      </p:sp>
      <p:sp>
        <p:nvSpPr>
          <p:cNvPr id="5" name="Footer Placeholder 4">
            <a:extLst>
              <a:ext uri="{FF2B5EF4-FFF2-40B4-BE49-F238E27FC236}">
                <a16:creationId xmlns:a16="http://schemas.microsoft.com/office/drawing/2014/main" id="{AB4C5F26-14D7-A81B-B34A-A671D2800C75}"/>
              </a:ext>
            </a:extLst>
          </p:cNvPr>
          <p:cNvSpPr>
            <a:spLocks noGrp="1"/>
          </p:cNvSpPr>
          <p:nvPr>
            <p:ph type="ftr" sz="quarter" idx="11"/>
          </p:nvPr>
        </p:nvSpPr>
        <p:spPr/>
        <p:txBody>
          <a:bodyPr/>
          <a:lstStyle/>
          <a:p>
            <a:r>
              <a:rPr lang="en-US" dirty="0"/>
              <a:t>Sanctification in Action     Kostrubanic</a:t>
            </a:r>
          </a:p>
        </p:txBody>
      </p:sp>
      <p:sp>
        <p:nvSpPr>
          <p:cNvPr id="6" name="Slide Number Placeholder 5">
            <a:extLst>
              <a:ext uri="{FF2B5EF4-FFF2-40B4-BE49-F238E27FC236}">
                <a16:creationId xmlns:a16="http://schemas.microsoft.com/office/drawing/2014/main" id="{C2720474-CA6A-32E0-628D-D505C66EC9C1}"/>
              </a:ext>
            </a:extLst>
          </p:cNvPr>
          <p:cNvSpPr>
            <a:spLocks noGrp="1"/>
          </p:cNvSpPr>
          <p:nvPr>
            <p:ph type="sldNum" sz="quarter" idx="12"/>
          </p:nvPr>
        </p:nvSpPr>
        <p:spPr/>
        <p:txBody>
          <a:bodyPr/>
          <a:lstStyle/>
          <a:p>
            <a:fld id="{28D85DAA-B15A-4B37-8CC9-1797416BFF93}" type="slidenum">
              <a:rPr lang="en-US" smtClean="0"/>
              <a:pPr/>
              <a:t>15</a:t>
            </a:fld>
            <a:endParaRPr lang="en-US"/>
          </a:p>
        </p:txBody>
      </p:sp>
    </p:spTree>
    <p:extLst>
      <p:ext uri="{BB962C8B-B14F-4D97-AF65-F5344CB8AC3E}">
        <p14:creationId xmlns:p14="http://schemas.microsoft.com/office/powerpoint/2010/main" val="2942743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dissolve">
                                      <p:cBhvr>
                                        <p:cTn id="7" dur="500"/>
                                        <p:tgtEl>
                                          <p:spTgt spid="3">
                                            <p:txEl>
                                              <p:pRg st="4" end="4"/>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dissolve">
                                      <p:cBhvr>
                                        <p:cTn id="10" dur="500"/>
                                        <p:tgtEl>
                                          <p:spTgt spid="3">
                                            <p:txEl>
                                              <p:pRg st="5" end="5"/>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animEffect transition="in" filter="dissolve">
                                      <p:cBhvr>
                                        <p:cTn id="15" dur="500"/>
                                        <p:tgtEl>
                                          <p:spTgt spid="3">
                                            <p:txEl>
                                              <p:pRg st="7" end="7"/>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dissolve">
                                      <p:cBhvr>
                                        <p:cTn id="18" dur="500"/>
                                        <p:tgtEl>
                                          <p:spTgt spid="3">
                                            <p:txEl>
                                              <p:pRg st="8" end="8"/>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Effect transition="in" filter="dissolve">
                                      <p:cBhvr>
                                        <p:cTn id="23" dur="500"/>
                                        <p:tgtEl>
                                          <p:spTgt spid="3">
                                            <p:txEl>
                                              <p:pRg st="10" end="10"/>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3">
                                            <p:txEl>
                                              <p:pRg st="11" end="11"/>
                                            </p:txEl>
                                          </p:spTgt>
                                        </p:tgtEl>
                                        <p:attrNameLst>
                                          <p:attrName>style.visibility</p:attrName>
                                        </p:attrNameLst>
                                      </p:cBhvr>
                                      <p:to>
                                        <p:strVal val="visible"/>
                                      </p:to>
                                    </p:set>
                                    <p:animEffect transition="in" filter="dissolve">
                                      <p:cBhvr>
                                        <p:cTn id="26"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8271A-AE9C-EC6C-46A5-45EEAACA6974}"/>
              </a:ext>
            </a:extLst>
          </p:cNvPr>
          <p:cNvSpPr>
            <a:spLocks noGrp="1"/>
          </p:cNvSpPr>
          <p:nvPr>
            <p:ph type="title"/>
          </p:nvPr>
        </p:nvSpPr>
        <p:spPr>
          <a:xfrm>
            <a:off x="457200" y="122237"/>
            <a:ext cx="8229600" cy="609600"/>
          </a:xfrm>
        </p:spPr>
        <p:txBody>
          <a:bodyPr>
            <a:normAutofit fontScale="90000"/>
          </a:bodyPr>
          <a:lstStyle/>
          <a:p>
            <a:r>
              <a:rPr lang="en-US" sz="3600" dirty="0"/>
              <a:t>UNDERSTANDING “DEATH OF SELF” </a:t>
            </a:r>
            <a:r>
              <a:rPr lang="en-US" sz="2000" i="1" dirty="0"/>
              <a:t>(cont’d)</a:t>
            </a:r>
            <a:endParaRPr lang="en-US" sz="3600" dirty="0"/>
          </a:p>
        </p:txBody>
      </p:sp>
      <p:sp>
        <p:nvSpPr>
          <p:cNvPr id="3" name="Content Placeholder 2">
            <a:extLst>
              <a:ext uri="{FF2B5EF4-FFF2-40B4-BE49-F238E27FC236}">
                <a16:creationId xmlns:a16="http://schemas.microsoft.com/office/drawing/2014/main" id="{9F1CDB21-9B9D-066A-4834-EDFDF771B456}"/>
              </a:ext>
            </a:extLst>
          </p:cNvPr>
          <p:cNvSpPr>
            <a:spLocks noGrp="1"/>
          </p:cNvSpPr>
          <p:nvPr>
            <p:ph idx="1"/>
          </p:nvPr>
        </p:nvSpPr>
        <p:spPr>
          <a:xfrm>
            <a:off x="228600" y="731838"/>
            <a:ext cx="8763000" cy="5668962"/>
          </a:xfrm>
        </p:spPr>
        <p:txBody>
          <a:bodyPr/>
          <a:lstStyle/>
          <a:p>
            <a:pPr indent="0">
              <a:buNone/>
            </a:pPr>
            <a:r>
              <a:rPr lang="en-US" u="sng" dirty="0"/>
              <a:t>Andrew Murray elaborates</a:t>
            </a:r>
            <a:r>
              <a:rPr lang="en-US" dirty="0"/>
              <a:t> …</a:t>
            </a:r>
          </a:p>
          <a:p>
            <a:pPr marL="457200" indent="-457200"/>
            <a:r>
              <a:rPr lang="en-US" dirty="0"/>
              <a:t>“This is the true self-denial to which our </a:t>
            </a:r>
            <a:r>
              <a:rPr lang="en-US" dirty="0" err="1"/>
              <a:t>Saviour</a:t>
            </a:r>
            <a:r>
              <a:rPr lang="en-US" dirty="0"/>
              <a:t> calls us, the acknowledgment that self has nothing good in it, except as an empty vessel which God must fill”</a:t>
            </a:r>
          </a:p>
          <a:p>
            <a:pPr marL="457200" indent="-457200"/>
            <a:endParaRPr lang="en-US" sz="1100" dirty="0"/>
          </a:p>
          <a:p>
            <a:pPr marL="457200" indent="-457200"/>
            <a:r>
              <a:rPr lang="en-US" dirty="0"/>
              <a:t>“The moment God finds the creature abased and empty, His glory and power flow in to exalt and to bless”</a:t>
            </a:r>
          </a:p>
          <a:p>
            <a:pPr marL="457200" indent="-457200"/>
            <a:endParaRPr lang="en-US" sz="1100" dirty="0"/>
          </a:p>
          <a:p>
            <a:pPr marL="457200" indent="-457200"/>
            <a:r>
              <a:rPr lang="en-US" dirty="0"/>
              <a:t>“The death to self is not your work, it is God’s work”</a:t>
            </a:r>
            <a:r>
              <a:rPr lang="en-US" i="1" dirty="0"/>
              <a:t> </a:t>
            </a:r>
            <a:r>
              <a:rPr lang="en-US" sz="1100" dirty="0">
                <a:solidFill>
                  <a:srgbClr val="FF0000"/>
                </a:solidFill>
              </a:rPr>
              <a:t>X</a:t>
            </a:r>
            <a:endParaRPr lang="en-US" dirty="0"/>
          </a:p>
        </p:txBody>
      </p:sp>
      <p:sp>
        <p:nvSpPr>
          <p:cNvPr id="4" name="Date Placeholder 3">
            <a:extLst>
              <a:ext uri="{FF2B5EF4-FFF2-40B4-BE49-F238E27FC236}">
                <a16:creationId xmlns:a16="http://schemas.microsoft.com/office/drawing/2014/main" id="{802907F5-6F33-92F2-A0DD-DEA2D0C66CDC}"/>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13D3CA77-2D1A-F87F-D81B-C36395D17276}"/>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3EBCA590-18EF-CA15-2390-F8E7C23E1B05}"/>
              </a:ext>
            </a:extLst>
          </p:cNvPr>
          <p:cNvSpPr>
            <a:spLocks noGrp="1"/>
          </p:cNvSpPr>
          <p:nvPr>
            <p:ph type="sldNum" sz="quarter" idx="12"/>
          </p:nvPr>
        </p:nvSpPr>
        <p:spPr/>
        <p:txBody>
          <a:bodyPr/>
          <a:lstStyle/>
          <a:p>
            <a:fld id="{28D85DAA-B15A-4B37-8CC9-1797416BFF93}" type="slidenum">
              <a:rPr lang="en-US" smtClean="0"/>
              <a:pPr/>
              <a:t>16</a:t>
            </a:fld>
            <a:endParaRPr lang="en-US"/>
          </a:p>
        </p:txBody>
      </p:sp>
    </p:spTree>
    <p:extLst>
      <p:ext uri="{BB962C8B-B14F-4D97-AF65-F5344CB8AC3E}">
        <p14:creationId xmlns:p14="http://schemas.microsoft.com/office/powerpoint/2010/main" val="233687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dissolv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dissolve">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2AFC4-780C-937A-BBB9-3B4A8467C891}"/>
              </a:ext>
            </a:extLst>
          </p:cNvPr>
          <p:cNvSpPr>
            <a:spLocks noGrp="1"/>
          </p:cNvSpPr>
          <p:nvPr>
            <p:ph type="title"/>
          </p:nvPr>
        </p:nvSpPr>
        <p:spPr>
          <a:xfrm>
            <a:off x="457200" y="304800"/>
            <a:ext cx="8229600" cy="533400"/>
          </a:xfrm>
        </p:spPr>
        <p:txBody>
          <a:bodyPr>
            <a:normAutofit fontScale="90000"/>
          </a:bodyPr>
          <a:lstStyle/>
          <a:p>
            <a:r>
              <a:rPr lang="en-US" sz="3200" dirty="0"/>
              <a:t>UNDERSTANDING “DEATH OF SELF” </a:t>
            </a:r>
            <a:r>
              <a:rPr lang="en-US" sz="3200" i="1" dirty="0"/>
              <a:t>(cont’d)</a:t>
            </a:r>
            <a:endParaRPr lang="en-US" sz="3200" dirty="0"/>
          </a:p>
        </p:txBody>
      </p:sp>
      <p:sp>
        <p:nvSpPr>
          <p:cNvPr id="3" name="Content Placeholder 2">
            <a:extLst>
              <a:ext uri="{FF2B5EF4-FFF2-40B4-BE49-F238E27FC236}">
                <a16:creationId xmlns:a16="http://schemas.microsoft.com/office/drawing/2014/main" id="{C64A9432-AAD0-09F0-6F5C-D2D82E77B03B}"/>
              </a:ext>
            </a:extLst>
          </p:cNvPr>
          <p:cNvSpPr>
            <a:spLocks noGrp="1"/>
          </p:cNvSpPr>
          <p:nvPr>
            <p:ph idx="1"/>
          </p:nvPr>
        </p:nvSpPr>
        <p:spPr/>
        <p:txBody>
          <a:bodyPr>
            <a:normAutofit fontScale="77500" lnSpcReduction="20000"/>
          </a:bodyPr>
          <a:lstStyle/>
          <a:p>
            <a:pPr indent="0">
              <a:buNone/>
            </a:pPr>
            <a:r>
              <a:rPr lang="en-US" u="sng" dirty="0"/>
              <a:t>And summarily</a:t>
            </a:r>
            <a:r>
              <a:rPr lang="en-US" dirty="0"/>
              <a:t> …</a:t>
            </a:r>
          </a:p>
          <a:p>
            <a:pPr indent="0">
              <a:buNone/>
            </a:pPr>
            <a:endParaRPr lang="en-US" u="sng" dirty="0"/>
          </a:p>
          <a:p>
            <a:pPr indent="0">
              <a:buNone/>
            </a:pPr>
            <a:r>
              <a:rPr lang="en-US" dirty="0"/>
              <a:t>" Place yourself before God in your utter helplessness; consent </a:t>
            </a:r>
          </a:p>
          <a:p>
            <a:pPr indent="0">
              <a:buNone/>
            </a:pPr>
            <a:r>
              <a:rPr lang="en-US" dirty="0"/>
              <a:t> heartily to the fact of your impotence to slay or make alive yourself; </a:t>
            </a:r>
          </a:p>
          <a:p>
            <a:pPr indent="0">
              <a:buNone/>
            </a:pPr>
            <a:r>
              <a:rPr lang="en-US" dirty="0"/>
              <a:t> sink down into your own nothingness, in the spirit of meek and</a:t>
            </a:r>
          </a:p>
          <a:p>
            <a:pPr indent="0">
              <a:buNone/>
            </a:pPr>
            <a:r>
              <a:rPr lang="en-US" dirty="0"/>
              <a:t> patient and trustful surrender to God. Accept every humiliation, </a:t>
            </a:r>
          </a:p>
          <a:p>
            <a:pPr indent="0">
              <a:buNone/>
            </a:pPr>
            <a:r>
              <a:rPr lang="en-US" dirty="0"/>
              <a:t> look upon every fellow-man who tries or vexes you, as a means </a:t>
            </a:r>
          </a:p>
          <a:p>
            <a:pPr indent="0">
              <a:buNone/>
            </a:pPr>
            <a:r>
              <a:rPr lang="en-US" dirty="0"/>
              <a:t> of grace to humble you. Use every opportunity of humbling yourself</a:t>
            </a:r>
          </a:p>
          <a:p>
            <a:pPr indent="0">
              <a:buNone/>
            </a:pPr>
            <a:r>
              <a:rPr lang="en-US" dirty="0"/>
              <a:t> before your fellow-men as a help to abide humble before God. God</a:t>
            </a:r>
          </a:p>
          <a:p>
            <a:pPr indent="0">
              <a:buNone/>
            </a:pPr>
            <a:r>
              <a:rPr lang="en-US" dirty="0"/>
              <a:t> will accept such humbling of yourself as the proof that your whole </a:t>
            </a:r>
          </a:p>
          <a:p>
            <a:pPr indent="0">
              <a:buNone/>
            </a:pPr>
            <a:r>
              <a:rPr lang="en-US" dirty="0"/>
              <a:t> heart desires it“</a:t>
            </a:r>
          </a:p>
          <a:p>
            <a:pPr indent="0">
              <a:buNone/>
            </a:pPr>
            <a:r>
              <a:rPr lang="en-US" dirty="0"/>
              <a:t>      </a:t>
            </a:r>
          </a:p>
          <a:p>
            <a:pPr indent="0">
              <a:buNone/>
            </a:pPr>
            <a:r>
              <a:rPr lang="en-US" dirty="0"/>
              <a:t>      - Andrew Murray</a:t>
            </a:r>
            <a:r>
              <a:rPr lang="en-US" sz="2800" i="1" dirty="0"/>
              <a:t> </a:t>
            </a:r>
            <a:r>
              <a:rPr lang="en-US" sz="1100" dirty="0">
                <a:solidFill>
                  <a:srgbClr val="FF0000"/>
                </a:solidFill>
              </a:rPr>
              <a:t>X</a:t>
            </a:r>
            <a:endParaRPr lang="en-US" dirty="0"/>
          </a:p>
        </p:txBody>
      </p:sp>
      <p:sp>
        <p:nvSpPr>
          <p:cNvPr id="4" name="Date Placeholder 3">
            <a:extLst>
              <a:ext uri="{FF2B5EF4-FFF2-40B4-BE49-F238E27FC236}">
                <a16:creationId xmlns:a16="http://schemas.microsoft.com/office/drawing/2014/main" id="{C94DEA8B-8EBB-C48F-61EF-A4CFEEA09A34}"/>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E19396CC-37B7-3024-BA10-ADE05FEA1413}"/>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FE7D34E9-ED40-D18E-865F-64F132D432AF}"/>
              </a:ext>
            </a:extLst>
          </p:cNvPr>
          <p:cNvSpPr>
            <a:spLocks noGrp="1"/>
          </p:cNvSpPr>
          <p:nvPr>
            <p:ph type="sldNum" sz="quarter" idx="12"/>
          </p:nvPr>
        </p:nvSpPr>
        <p:spPr/>
        <p:txBody>
          <a:bodyPr/>
          <a:lstStyle/>
          <a:p>
            <a:fld id="{28D85DAA-B15A-4B37-8CC9-1797416BFF93}" type="slidenum">
              <a:rPr lang="en-US" smtClean="0"/>
              <a:pPr/>
              <a:t>17</a:t>
            </a:fld>
            <a:endParaRPr lang="en-US"/>
          </a:p>
        </p:txBody>
      </p:sp>
    </p:spTree>
    <p:extLst>
      <p:ext uri="{BB962C8B-B14F-4D97-AF65-F5344CB8AC3E}">
        <p14:creationId xmlns:p14="http://schemas.microsoft.com/office/powerpoint/2010/main" val="1179207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48760-438B-20E1-A7FE-1CE530E0869C}"/>
              </a:ext>
            </a:extLst>
          </p:cNvPr>
          <p:cNvSpPr>
            <a:spLocks noGrp="1"/>
          </p:cNvSpPr>
          <p:nvPr>
            <p:ph type="title"/>
          </p:nvPr>
        </p:nvSpPr>
        <p:spPr>
          <a:xfrm>
            <a:off x="457200" y="304800"/>
            <a:ext cx="8229600" cy="685800"/>
          </a:xfrm>
        </p:spPr>
        <p:txBody>
          <a:bodyPr>
            <a:noAutofit/>
          </a:bodyPr>
          <a:lstStyle/>
          <a:p>
            <a:r>
              <a:rPr lang="en-US" sz="3200" dirty="0"/>
              <a:t>UNDERSTANDING “DEATH OF SELF” </a:t>
            </a:r>
            <a:r>
              <a:rPr lang="en-US" sz="3200" i="1" dirty="0"/>
              <a:t>(cont’d)</a:t>
            </a:r>
            <a:endParaRPr lang="en-US" sz="3200" dirty="0"/>
          </a:p>
        </p:txBody>
      </p:sp>
      <p:sp>
        <p:nvSpPr>
          <p:cNvPr id="3" name="Content Placeholder 2">
            <a:extLst>
              <a:ext uri="{FF2B5EF4-FFF2-40B4-BE49-F238E27FC236}">
                <a16:creationId xmlns:a16="http://schemas.microsoft.com/office/drawing/2014/main" id="{E2E246B7-160D-7922-CFE1-EFDBC43A10E5}"/>
              </a:ext>
            </a:extLst>
          </p:cNvPr>
          <p:cNvSpPr>
            <a:spLocks noGrp="1"/>
          </p:cNvSpPr>
          <p:nvPr>
            <p:ph idx="1"/>
          </p:nvPr>
        </p:nvSpPr>
        <p:spPr>
          <a:xfrm>
            <a:off x="228600" y="1600200"/>
            <a:ext cx="8686800" cy="4525963"/>
          </a:xfrm>
        </p:spPr>
        <p:txBody>
          <a:bodyPr>
            <a:normAutofit fontScale="85000" lnSpcReduction="10000"/>
          </a:bodyPr>
          <a:lstStyle/>
          <a:p>
            <a:pPr indent="0">
              <a:buNone/>
            </a:pPr>
            <a:r>
              <a:rPr lang="en-US" u="sng" dirty="0"/>
              <a:t>Murray added this as the essence of Absolute Surrender</a:t>
            </a:r>
            <a:endParaRPr lang="en-US" dirty="0"/>
          </a:p>
          <a:p>
            <a:pPr indent="0">
              <a:buNone/>
            </a:pPr>
            <a:endParaRPr lang="en-US" dirty="0"/>
          </a:p>
          <a:p>
            <a:pPr indent="0">
              <a:buNone/>
            </a:pPr>
            <a:r>
              <a:rPr lang="en-US" dirty="0"/>
              <a:t>1 Ki 20.1-4</a:t>
            </a:r>
          </a:p>
          <a:p>
            <a:pPr indent="0">
              <a:buNone/>
            </a:pPr>
            <a:r>
              <a:rPr lang="en-US" dirty="0"/>
              <a:t>"And Ben-</a:t>
            </a:r>
            <a:r>
              <a:rPr lang="en-US" dirty="0" err="1"/>
              <a:t>hadad</a:t>
            </a:r>
            <a:r>
              <a:rPr lang="en-US" dirty="0"/>
              <a:t> the king of Syria gathered all his host together: </a:t>
            </a:r>
          </a:p>
          <a:p>
            <a:pPr indent="0">
              <a:buNone/>
            </a:pPr>
            <a:r>
              <a:rPr lang="en-US" dirty="0"/>
              <a:t>and there were thirty and two kings with him, and horses, and</a:t>
            </a:r>
          </a:p>
          <a:p>
            <a:pPr indent="0">
              <a:buNone/>
            </a:pPr>
            <a:r>
              <a:rPr lang="en-US" dirty="0"/>
              <a:t> chariots: and he went up and besieged Samaria, and warred </a:t>
            </a:r>
          </a:p>
          <a:p>
            <a:pPr indent="0">
              <a:buNone/>
            </a:pPr>
            <a:r>
              <a:rPr lang="en-US" dirty="0"/>
              <a:t>against it. And he sent messengers to Ahab king of Israel into</a:t>
            </a:r>
          </a:p>
          <a:p>
            <a:pPr indent="0">
              <a:buNone/>
            </a:pPr>
            <a:r>
              <a:rPr lang="en-US" dirty="0"/>
              <a:t> the city, and said unto him, Thus saith Ben-</a:t>
            </a:r>
            <a:r>
              <a:rPr lang="en-US" dirty="0" err="1"/>
              <a:t>hadad</a:t>
            </a:r>
            <a:r>
              <a:rPr lang="en-US" dirty="0"/>
              <a:t>, Thy silver </a:t>
            </a:r>
          </a:p>
          <a:p>
            <a:pPr indent="0">
              <a:buNone/>
            </a:pPr>
            <a:r>
              <a:rPr lang="en-US" dirty="0"/>
              <a:t>and thy gold is mine; thy wives also and thy children, even the </a:t>
            </a:r>
          </a:p>
          <a:p>
            <a:pPr indent="0">
              <a:buNone/>
            </a:pPr>
            <a:r>
              <a:rPr lang="en-US" dirty="0"/>
              <a:t>goodliest, are mine. And the king of Israel answered and said, </a:t>
            </a:r>
          </a:p>
          <a:p>
            <a:pPr indent="0">
              <a:buNone/>
            </a:pPr>
            <a:r>
              <a:rPr lang="en-US" dirty="0"/>
              <a:t>My lord, O king, according to thy saying, I am thine and all that I have.”</a:t>
            </a:r>
            <a:r>
              <a:rPr lang="en-US" i="1" dirty="0"/>
              <a:t> </a:t>
            </a:r>
            <a:r>
              <a:rPr lang="en-US" sz="1100" dirty="0">
                <a:solidFill>
                  <a:srgbClr val="FF0000"/>
                </a:solidFill>
              </a:rPr>
              <a:t>X</a:t>
            </a:r>
            <a:endParaRPr lang="en-US" dirty="0"/>
          </a:p>
        </p:txBody>
      </p:sp>
      <p:sp>
        <p:nvSpPr>
          <p:cNvPr id="4" name="Date Placeholder 3">
            <a:extLst>
              <a:ext uri="{FF2B5EF4-FFF2-40B4-BE49-F238E27FC236}">
                <a16:creationId xmlns:a16="http://schemas.microsoft.com/office/drawing/2014/main" id="{B306FEFC-8526-C93B-6007-E4DB5128AF8D}"/>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ADC1B423-8AD6-3004-80EA-A8214EE212B0}"/>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B9E8E4A1-6DB2-A32D-3009-E18CD2C89204}"/>
              </a:ext>
            </a:extLst>
          </p:cNvPr>
          <p:cNvSpPr>
            <a:spLocks noGrp="1"/>
          </p:cNvSpPr>
          <p:nvPr>
            <p:ph type="sldNum" sz="quarter" idx="12"/>
          </p:nvPr>
        </p:nvSpPr>
        <p:spPr/>
        <p:txBody>
          <a:bodyPr/>
          <a:lstStyle/>
          <a:p>
            <a:fld id="{28D85DAA-B15A-4B37-8CC9-1797416BFF93}" type="slidenum">
              <a:rPr lang="en-US" smtClean="0"/>
              <a:pPr/>
              <a:t>18</a:t>
            </a:fld>
            <a:endParaRPr lang="en-US"/>
          </a:p>
        </p:txBody>
      </p:sp>
    </p:spTree>
    <p:extLst>
      <p:ext uri="{BB962C8B-B14F-4D97-AF65-F5344CB8AC3E}">
        <p14:creationId xmlns:p14="http://schemas.microsoft.com/office/powerpoint/2010/main" val="1722546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dissolve">
                                      <p:cBhvr>
                                        <p:cTn id="7" dur="500"/>
                                        <p:tgtEl>
                                          <p:spTgt spid="3">
                                            <p:txEl>
                                              <p:pRg st="2" end="2"/>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dissolve">
                                      <p:cBhvr>
                                        <p:cTn id="10" dur="500"/>
                                        <p:tgtEl>
                                          <p:spTgt spid="3">
                                            <p:txEl>
                                              <p:pRg st="3" end="3"/>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dissolve">
                                      <p:cBhvr>
                                        <p:cTn id="13" dur="500"/>
                                        <p:tgtEl>
                                          <p:spTgt spid="3">
                                            <p:txEl>
                                              <p:pRg st="4" end="4"/>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dissolve">
                                      <p:cBhvr>
                                        <p:cTn id="16" dur="500"/>
                                        <p:tgtEl>
                                          <p:spTgt spid="3">
                                            <p:txEl>
                                              <p:pRg st="5" end="5"/>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dissolve">
                                      <p:cBhvr>
                                        <p:cTn id="19" dur="500"/>
                                        <p:tgtEl>
                                          <p:spTgt spid="3">
                                            <p:txEl>
                                              <p:pRg st="6" end="6"/>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dissolve">
                                      <p:cBhvr>
                                        <p:cTn id="22" dur="500"/>
                                        <p:tgtEl>
                                          <p:spTgt spid="3">
                                            <p:txEl>
                                              <p:pRg st="7" end="7"/>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dissolve">
                                      <p:cBhvr>
                                        <p:cTn id="25" dur="500"/>
                                        <p:tgtEl>
                                          <p:spTgt spid="3">
                                            <p:txEl>
                                              <p:pRg st="8" end="8"/>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dissolve">
                                      <p:cBhvr>
                                        <p:cTn id="28" dur="500"/>
                                        <p:tgtEl>
                                          <p:spTgt spid="3">
                                            <p:txEl>
                                              <p:pRg st="9" end="9"/>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dissolve">
                                      <p:cBhvr>
                                        <p:cTn id="31"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US" sz="5400" b="0" i="1" dirty="0"/>
              <a:t>SANCTIFICATION</a:t>
            </a:r>
            <a:br>
              <a:rPr lang="en-US" sz="5400" b="0" i="1" dirty="0"/>
            </a:br>
            <a:r>
              <a:rPr lang="en-US" sz="5400" b="0" i="1" dirty="0"/>
              <a:t>IN</a:t>
            </a:r>
            <a:br>
              <a:rPr lang="en-US" sz="5400" b="0" i="1" dirty="0"/>
            </a:br>
            <a:r>
              <a:rPr lang="en-US" sz="5400" b="0" i="1" dirty="0"/>
              <a:t>ACTION</a:t>
            </a:r>
          </a:p>
        </p:txBody>
      </p:sp>
      <p:sp>
        <p:nvSpPr>
          <p:cNvPr id="8" name="Subtitle 7"/>
          <p:cNvSpPr>
            <a:spLocks noGrp="1"/>
          </p:cNvSpPr>
          <p:nvPr>
            <p:ph type="subTitle" idx="1"/>
          </p:nvPr>
        </p:nvSpPr>
        <p:spPr/>
        <p:txBody>
          <a:bodyPr/>
          <a:lstStyle/>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023B1-1C18-9675-7AC4-1A85CBF2D34B}"/>
              </a:ext>
            </a:extLst>
          </p:cNvPr>
          <p:cNvSpPr>
            <a:spLocks noGrp="1"/>
          </p:cNvSpPr>
          <p:nvPr>
            <p:ph type="title"/>
          </p:nvPr>
        </p:nvSpPr>
        <p:spPr>
          <a:xfrm>
            <a:off x="441960" y="136525"/>
            <a:ext cx="8229600" cy="838201"/>
          </a:xfrm>
        </p:spPr>
        <p:txBody>
          <a:bodyPr/>
          <a:lstStyle/>
          <a:p>
            <a:r>
              <a:rPr lang="en-US" dirty="0"/>
              <a:t>APPLYING THE TEACHING</a:t>
            </a:r>
          </a:p>
        </p:txBody>
      </p:sp>
      <p:sp>
        <p:nvSpPr>
          <p:cNvPr id="3" name="Content Placeholder 2">
            <a:extLst>
              <a:ext uri="{FF2B5EF4-FFF2-40B4-BE49-F238E27FC236}">
                <a16:creationId xmlns:a16="http://schemas.microsoft.com/office/drawing/2014/main" id="{40CB4B9A-A301-C874-2C1A-41E3216C2835}"/>
              </a:ext>
            </a:extLst>
          </p:cNvPr>
          <p:cNvSpPr>
            <a:spLocks noGrp="1"/>
          </p:cNvSpPr>
          <p:nvPr>
            <p:ph idx="1"/>
          </p:nvPr>
        </p:nvSpPr>
        <p:spPr>
          <a:xfrm>
            <a:off x="457200" y="974726"/>
            <a:ext cx="8229600" cy="5426074"/>
          </a:xfrm>
        </p:spPr>
        <p:txBody>
          <a:bodyPr>
            <a:normAutofit fontScale="92500" lnSpcReduction="20000"/>
          </a:bodyPr>
          <a:lstStyle/>
          <a:p>
            <a:pPr indent="0">
              <a:buNone/>
            </a:pPr>
            <a:r>
              <a:rPr lang="en-US" u="sng" dirty="0"/>
              <a:t>The believer has two natures – new and old</a:t>
            </a:r>
          </a:p>
          <a:p>
            <a:pPr marL="457200" indent="-457200"/>
            <a:r>
              <a:rPr lang="en-US" sz="2600" dirty="0"/>
              <a:t>Rom 8.6</a:t>
            </a:r>
          </a:p>
          <a:p>
            <a:pPr indent="0" defTabSz="627063">
              <a:buNone/>
            </a:pPr>
            <a:r>
              <a:rPr lang="en-US" sz="2600" dirty="0"/>
              <a:t>	"For the mind set on the flesh is death, but the mind set 	   on the Spirit is life and peace“</a:t>
            </a:r>
          </a:p>
          <a:p>
            <a:pPr indent="0" defTabSz="627063">
              <a:buNone/>
            </a:pPr>
            <a:endParaRPr lang="en-US" sz="1300" dirty="0"/>
          </a:p>
          <a:p>
            <a:pPr marL="457200" indent="-457200"/>
            <a:r>
              <a:rPr lang="en-US" sz="2600" dirty="0"/>
              <a:t>Rom 8.7-8</a:t>
            </a:r>
          </a:p>
          <a:p>
            <a:pPr indent="0" defTabSz="627063">
              <a:buNone/>
            </a:pPr>
            <a:r>
              <a:rPr lang="en-US" sz="2600" dirty="0"/>
              <a:t>	"...because the mind set on the flesh is hostile toward 	  God; for it does not subject itself to the law of God, for it 	   </a:t>
            </a:r>
            <a:r>
              <a:rPr lang="en-US" sz="2600" b="1" u="sng" dirty="0"/>
              <a:t>is not even able to do so</a:t>
            </a:r>
            <a:r>
              <a:rPr lang="en-US" sz="2600" dirty="0"/>
              <a:t>, and those who are in the flesh 	    cannot please God“</a:t>
            </a:r>
          </a:p>
          <a:p>
            <a:pPr indent="0" defTabSz="627063">
              <a:buNone/>
            </a:pPr>
            <a:endParaRPr lang="en-US" sz="1300" dirty="0"/>
          </a:p>
          <a:p>
            <a:pPr marL="457200" indent="-457200" defTabSz="627063"/>
            <a:r>
              <a:rPr lang="en-US" sz="2600" dirty="0"/>
              <a:t>Rom 8.13</a:t>
            </a:r>
          </a:p>
          <a:p>
            <a:pPr indent="0" defTabSz="627063">
              <a:buNone/>
            </a:pPr>
            <a:r>
              <a:rPr lang="en-US" sz="2600" dirty="0"/>
              <a:t>	"... by the Spirit you are putting to death the deeds of the 	    body, you will live.“</a:t>
            </a:r>
          </a:p>
          <a:p>
            <a:pPr indent="0" defTabSz="627063">
              <a:buNone/>
            </a:pPr>
            <a:endParaRPr lang="en-US" sz="2600" dirty="0"/>
          </a:p>
          <a:p>
            <a:pPr marL="457200" indent="-457200" defTabSz="627063"/>
            <a:r>
              <a:rPr lang="en-US" sz="2600" dirty="0"/>
              <a:t>Bottom line</a:t>
            </a:r>
          </a:p>
          <a:p>
            <a:pPr marL="1014984" lvl="1" indent="-457200" defTabSz="627063"/>
            <a:r>
              <a:rPr lang="en-US" sz="2600" dirty="0"/>
              <a:t>Any effort to partner with Spirit is still working from the flesh = tainted</a:t>
            </a:r>
          </a:p>
          <a:p>
            <a:pPr marL="1014984" lvl="1" indent="-457200" defTabSz="627063"/>
            <a:r>
              <a:rPr lang="en-US" sz="2600" dirty="0"/>
              <a:t>Success comes only by giving Spirit full control</a:t>
            </a:r>
            <a:r>
              <a:rPr lang="en-US" sz="2800" i="1" dirty="0"/>
              <a:t> </a:t>
            </a:r>
            <a:r>
              <a:rPr lang="en-US" sz="1100" dirty="0">
                <a:solidFill>
                  <a:srgbClr val="FF0000"/>
                </a:solidFill>
              </a:rPr>
              <a:t>X</a:t>
            </a:r>
            <a:endParaRPr lang="en-US" sz="2600" dirty="0"/>
          </a:p>
        </p:txBody>
      </p:sp>
      <p:sp>
        <p:nvSpPr>
          <p:cNvPr id="4" name="Date Placeholder 3">
            <a:extLst>
              <a:ext uri="{FF2B5EF4-FFF2-40B4-BE49-F238E27FC236}">
                <a16:creationId xmlns:a16="http://schemas.microsoft.com/office/drawing/2014/main" id="{E7E9F15A-9AB7-97D2-E831-334BE565A451}"/>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6D424551-97AB-97C4-F0F0-FB83F74ECD43}"/>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A62758AF-99DD-1E3F-E7BC-1B5346A02C4B}"/>
              </a:ext>
            </a:extLst>
          </p:cNvPr>
          <p:cNvSpPr>
            <a:spLocks noGrp="1"/>
          </p:cNvSpPr>
          <p:nvPr>
            <p:ph type="sldNum" sz="quarter" idx="12"/>
          </p:nvPr>
        </p:nvSpPr>
        <p:spPr/>
        <p:txBody>
          <a:bodyPr/>
          <a:lstStyle/>
          <a:p>
            <a:fld id="{28D85DAA-B15A-4B37-8CC9-1797416BFF93}" type="slidenum">
              <a:rPr lang="en-US" smtClean="0"/>
              <a:pPr/>
              <a:t>19</a:t>
            </a:fld>
            <a:endParaRPr lang="en-US"/>
          </a:p>
        </p:txBody>
      </p:sp>
    </p:spTree>
    <p:extLst>
      <p:ext uri="{BB962C8B-B14F-4D97-AF65-F5344CB8AC3E}">
        <p14:creationId xmlns:p14="http://schemas.microsoft.com/office/powerpoint/2010/main" val="2427772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arn(inVertical)">
                                      <p:cBhvr>
                                        <p:cTn id="15" dur="500"/>
                                        <p:tgtEl>
                                          <p:spTgt spid="3">
                                            <p:txEl>
                                              <p:pRg st="4" end="4"/>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barn(inVertical)">
                                      <p:cBhvr>
                                        <p:cTn id="18" dur="500"/>
                                        <p:tgtEl>
                                          <p:spTgt spid="3">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barn(inVertical)">
                                      <p:cBhvr>
                                        <p:cTn id="23" dur="500"/>
                                        <p:tgtEl>
                                          <p:spTgt spid="3">
                                            <p:txEl>
                                              <p:pRg st="7" end="7"/>
                                            </p:txEl>
                                          </p:spTgt>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barn(inVertical)">
                                      <p:cBhvr>
                                        <p:cTn id="26" dur="500"/>
                                        <p:tgtEl>
                                          <p:spTgt spid="3">
                                            <p:txEl>
                                              <p:pRg st="8" end="8"/>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animEffect transition="in" filter="barn(inVertical)">
                                      <p:cBhvr>
                                        <p:cTn id="31" dur="500"/>
                                        <p:tgtEl>
                                          <p:spTgt spid="3">
                                            <p:txEl>
                                              <p:pRg st="10" end="1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3">
                                            <p:txEl>
                                              <p:pRg st="11" end="11"/>
                                            </p:txEl>
                                          </p:spTgt>
                                        </p:tgtEl>
                                        <p:attrNameLst>
                                          <p:attrName>style.visibility</p:attrName>
                                        </p:attrNameLst>
                                      </p:cBhvr>
                                      <p:to>
                                        <p:strVal val="visible"/>
                                      </p:to>
                                    </p:set>
                                    <p:animEffect transition="in" filter="barn(inVertical)">
                                      <p:cBhvr>
                                        <p:cTn id="36" dur="500"/>
                                        <p:tgtEl>
                                          <p:spTgt spid="3">
                                            <p:txEl>
                                              <p:pRg st="11" end="1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Effect transition="in" filter="barn(inVertical)">
                                      <p:cBhvr>
                                        <p:cTn id="4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45D38-B09D-EA0D-F83E-0ACE666BB632}"/>
              </a:ext>
            </a:extLst>
          </p:cNvPr>
          <p:cNvSpPr>
            <a:spLocks noGrp="1"/>
          </p:cNvSpPr>
          <p:nvPr>
            <p:ph type="title"/>
          </p:nvPr>
        </p:nvSpPr>
        <p:spPr>
          <a:xfrm>
            <a:off x="426720" y="145234"/>
            <a:ext cx="8229600" cy="609600"/>
          </a:xfrm>
        </p:spPr>
        <p:txBody>
          <a:bodyPr>
            <a:normAutofit fontScale="90000"/>
          </a:bodyPr>
          <a:lstStyle/>
          <a:p>
            <a:r>
              <a:rPr lang="en-US" sz="3600" dirty="0"/>
              <a:t>APPLYING THE TEACHING </a:t>
            </a:r>
            <a:r>
              <a:rPr lang="en-US" sz="1600" i="1" dirty="0"/>
              <a:t>(cont’d)</a:t>
            </a:r>
            <a:endParaRPr lang="en-US" sz="3600" dirty="0"/>
          </a:p>
        </p:txBody>
      </p:sp>
      <p:sp>
        <p:nvSpPr>
          <p:cNvPr id="3" name="Content Placeholder 2">
            <a:extLst>
              <a:ext uri="{FF2B5EF4-FFF2-40B4-BE49-F238E27FC236}">
                <a16:creationId xmlns:a16="http://schemas.microsoft.com/office/drawing/2014/main" id="{58CE3E83-9558-8960-A4C0-D753E5523604}"/>
              </a:ext>
            </a:extLst>
          </p:cNvPr>
          <p:cNvSpPr>
            <a:spLocks noGrp="1"/>
          </p:cNvSpPr>
          <p:nvPr>
            <p:ph idx="1"/>
          </p:nvPr>
        </p:nvSpPr>
        <p:spPr>
          <a:xfrm>
            <a:off x="228600" y="838200"/>
            <a:ext cx="8610600" cy="5287963"/>
          </a:xfrm>
        </p:spPr>
        <p:txBody>
          <a:bodyPr>
            <a:normAutofit lnSpcReduction="10000"/>
          </a:bodyPr>
          <a:lstStyle/>
          <a:p>
            <a:pPr indent="0">
              <a:buNone/>
            </a:pPr>
            <a:r>
              <a:rPr lang="en-US" sz="2400" u="sng" dirty="0"/>
              <a:t>Jesus is the Master Model of allowing 100% Holy Spirit Control</a:t>
            </a:r>
          </a:p>
          <a:p>
            <a:pPr marL="342900" indent="-342900"/>
            <a:r>
              <a:rPr lang="en-US" sz="2400" dirty="0"/>
              <a:t>Lk 4.1</a:t>
            </a:r>
          </a:p>
          <a:p>
            <a:pPr indent="0">
              <a:buNone/>
            </a:pPr>
            <a:r>
              <a:rPr lang="en-US" sz="2400" dirty="0"/>
              <a:t>       "Jesus, </a:t>
            </a:r>
            <a:r>
              <a:rPr lang="en-US" sz="2400" b="1" dirty="0"/>
              <a:t>full</a:t>
            </a:r>
            <a:r>
              <a:rPr lang="en-US" sz="2400" dirty="0"/>
              <a:t> of the Holy Spirit...“</a:t>
            </a:r>
          </a:p>
          <a:p>
            <a:pPr indent="0">
              <a:buNone/>
            </a:pPr>
            <a:r>
              <a:rPr lang="en-US" sz="2400" dirty="0"/>
              <a:t>             "...was led around by the Spirit“</a:t>
            </a:r>
          </a:p>
          <a:p>
            <a:pPr marL="342900" indent="-342900"/>
            <a:r>
              <a:rPr lang="en-US" sz="2400" dirty="0"/>
              <a:t>4.2-13</a:t>
            </a:r>
          </a:p>
          <a:p>
            <a:pPr marL="900684" lvl="1" indent="-342900"/>
            <a:r>
              <a:rPr lang="en-US" sz="2400" dirty="0"/>
              <a:t>Jesus responds to Satan's prompts to sin by quoting truth from the Spirit’s word</a:t>
            </a:r>
          </a:p>
          <a:p>
            <a:pPr marL="342900" indent="-342900"/>
            <a:r>
              <a:rPr lang="en-US" sz="2400" dirty="0"/>
              <a:t>4.14</a:t>
            </a:r>
          </a:p>
          <a:p>
            <a:pPr indent="0">
              <a:buNone/>
            </a:pPr>
            <a:r>
              <a:rPr lang="en-US" sz="2400" dirty="0"/>
              <a:t>       "And Jesus returned to Galilee </a:t>
            </a:r>
            <a:r>
              <a:rPr lang="en-US" sz="2400" b="1" dirty="0"/>
              <a:t>in the power of </a:t>
            </a:r>
            <a:r>
              <a:rPr lang="en-US" sz="2400" dirty="0"/>
              <a:t>the Spirit...“</a:t>
            </a:r>
          </a:p>
          <a:p>
            <a:pPr indent="0">
              <a:buNone/>
            </a:pPr>
            <a:endParaRPr lang="en-US" sz="1100" dirty="0"/>
          </a:p>
          <a:p>
            <a:pPr marL="342900" indent="-342900"/>
            <a:r>
              <a:rPr lang="en-US" sz="2400" dirty="0"/>
              <a:t>Not surprising that Jesus allowed Spirit control</a:t>
            </a:r>
          </a:p>
          <a:p>
            <a:pPr indent="0" defTabSz="287338">
              <a:buNone/>
              <a:tabLst>
                <a:tab pos="400050" algn="l"/>
              </a:tabLst>
            </a:pPr>
            <a:r>
              <a:rPr lang="en-US" sz="2400" dirty="0"/>
              <a:t>	Jn 5.19   "...the Son can do nothing of Himself...“</a:t>
            </a:r>
          </a:p>
          <a:p>
            <a:pPr indent="0" defTabSz="287338">
              <a:buNone/>
              <a:tabLst>
                <a:tab pos="400050" algn="l"/>
              </a:tabLst>
            </a:pPr>
            <a:endParaRPr lang="en-US" sz="1100" dirty="0"/>
          </a:p>
          <a:p>
            <a:pPr marL="342900" indent="-342900" defTabSz="287338">
              <a:tabLst>
                <a:tab pos="400050" algn="l"/>
              </a:tabLst>
            </a:pPr>
            <a:r>
              <a:rPr lang="en-US" sz="2400" dirty="0"/>
              <a:t>Phil 2.8</a:t>
            </a:r>
          </a:p>
          <a:p>
            <a:pPr indent="0" defTabSz="287338">
              <a:buNone/>
              <a:tabLst>
                <a:tab pos="400050" algn="l"/>
              </a:tabLst>
            </a:pPr>
            <a:r>
              <a:rPr lang="en-US" sz="2400" dirty="0"/>
              <a:t>	"...He humbled Himself by becoming obedient to the point of 	 	     death..."</a:t>
            </a:r>
            <a:r>
              <a:rPr lang="en-US" sz="2400" i="1" dirty="0"/>
              <a:t> </a:t>
            </a:r>
            <a:r>
              <a:rPr lang="en-US" sz="1050" dirty="0">
                <a:solidFill>
                  <a:srgbClr val="FF0000"/>
                </a:solidFill>
              </a:rPr>
              <a:t>X</a:t>
            </a:r>
            <a:endParaRPr lang="en-US" sz="2400" dirty="0"/>
          </a:p>
        </p:txBody>
      </p:sp>
      <p:sp>
        <p:nvSpPr>
          <p:cNvPr id="4" name="Date Placeholder 3">
            <a:extLst>
              <a:ext uri="{FF2B5EF4-FFF2-40B4-BE49-F238E27FC236}">
                <a16:creationId xmlns:a16="http://schemas.microsoft.com/office/drawing/2014/main" id="{AC2C080B-8372-63AA-7A21-46ED5B92E2D1}"/>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091C9DF2-354E-3D97-2FD8-3EDB09BD2BE4}"/>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1079D2C5-94E3-6E95-58B7-7B215A2A3B0B}"/>
              </a:ext>
            </a:extLst>
          </p:cNvPr>
          <p:cNvSpPr>
            <a:spLocks noGrp="1"/>
          </p:cNvSpPr>
          <p:nvPr>
            <p:ph type="sldNum" sz="quarter" idx="12"/>
          </p:nvPr>
        </p:nvSpPr>
        <p:spPr/>
        <p:txBody>
          <a:bodyPr/>
          <a:lstStyle/>
          <a:p>
            <a:fld id="{28D85DAA-B15A-4B37-8CC9-1797416BFF93}" type="slidenum">
              <a:rPr lang="en-US" smtClean="0"/>
              <a:pPr/>
              <a:t>20</a:t>
            </a:fld>
            <a:endParaRPr lang="en-US"/>
          </a:p>
        </p:txBody>
      </p:sp>
    </p:spTree>
    <p:extLst>
      <p:ext uri="{BB962C8B-B14F-4D97-AF65-F5344CB8AC3E}">
        <p14:creationId xmlns:p14="http://schemas.microsoft.com/office/powerpoint/2010/main" val="1550660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arn(inVertic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arn(inVertical)">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barn(inVertical)">
                                      <p:cBhvr>
                                        <p:cTn id="28" dur="500"/>
                                        <p:tgtEl>
                                          <p:spTgt spid="3">
                                            <p:txEl>
                                              <p:pRg st="6" end="6"/>
                                            </p:txEl>
                                          </p:spTgt>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barn(inVertical)">
                                      <p:cBhvr>
                                        <p:cTn id="31" dur="500"/>
                                        <p:tgtEl>
                                          <p:spTgt spid="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arn(inVertical)">
                                      <p:cBhvr>
                                        <p:cTn id="36" dur="500"/>
                                        <p:tgtEl>
                                          <p:spTgt spid="3">
                                            <p:txEl>
                                              <p:pRg st="9" end="9"/>
                                            </p:txEl>
                                          </p:spTgt>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arn(inVertical)">
                                      <p:cBhvr>
                                        <p:cTn id="39" dur="500"/>
                                        <p:tgtEl>
                                          <p:spTgt spid="3">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txEl>
                                              <p:pRg st="12" end="12"/>
                                            </p:txEl>
                                          </p:spTgt>
                                        </p:tgtEl>
                                        <p:attrNameLst>
                                          <p:attrName>style.visibility</p:attrName>
                                        </p:attrNameLst>
                                      </p:cBhvr>
                                      <p:to>
                                        <p:strVal val="visible"/>
                                      </p:to>
                                    </p:set>
                                    <p:animEffect transition="in" filter="barn(inVertical)">
                                      <p:cBhvr>
                                        <p:cTn id="44" dur="500"/>
                                        <p:tgtEl>
                                          <p:spTgt spid="3">
                                            <p:txEl>
                                              <p:pRg st="12" end="12"/>
                                            </p:txEl>
                                          </p:spTgt>
                                        </p:tgtEl>
                                      </p:cBhvr>
                                    </p:animEffect>
                                  </p:childTnLst>
                                </p:cTn>
                              </p:par>
                              <p:par>
                                <p:cTn id="45" presetID="16" presetClass="entr" presetSubtype="21" fill="hold" grpId="0" nodeType="with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animEffect transition="in" filter="barn(inVertical)">
                                      <p:cBhvr>
                                        <p:cTn id="47"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56DCF-15EF-3CC3-B4AD-3D5814FDEF50}"/>
              </a:ext>
            </a:extLst>
          </p:cNvPr>
          <p:cNvSpPr>
            <a:spLocks noGrp="1"/>
          </p:cNvSpPr>
          <p:nvPr>
            <p:ph type="title"/>
          </p:nvPr>
        </p:nvSpPr>
        <p:spPr>
          <a:xfrm>
            <a:off x="457200" y="153942"/>
            <a:ext cx="8229600" cy="609600"/>
          </a:xfrm>
        </p:spPr>
        <p:txBody>
          <a:bodyPr>
            <a:normAutofit fontScale="90000"/>
          </a:bodyPr>
          <a:lstStyle/>
          <a:p>
            <a:r>
              <a:rPr lang="en-US" sz="3600" dirty="0"/>
              <a:t>APPLYING THE TEACHING </a:t>
            </a:r>
            <a:r>
              <a:rPr lang="en-US" sz="3600" i="1" dirty="0"/>
              <a:t>(cont’d)</a:t>
            </a:r>
            <a:endParaRPr lang="en-US" sz="3600" dirty="0"/>
          </a:p>
        </p:txBody>
      </p:sp>
      <p:sp>
        <p:nvSpPr>
          <p:cNvPr id="3" name="Content Placeholder 2">
            <a:extLst>
              <a:ext uri="{FF2B5EF4-FFF2-40B4-BE49-F238E27FC236}">
                <a16:creationId xmlns:a16="http://schemas.microsoft.com/office/drawing/2014/main" id="{C3C259F3-F624-8AB1-DA16-0F5F8A809037}"/>
              </a:ext>
            </a:extLst>
          </p:cNvPr>
          <p:cNvSpPr>
            <a:spLocks noGrp="1"/>
          </p:cNvSpPr>
          <p:nvPr>
            <p:ph idx="1"/>
          </p:nvPr>
        </p:nvSpPr>
        <p:spPr>
          <a:xfrm>
            <a:off x="533400" y="798376"/>
            <a:ext cx="8229600" cy="5330825"/>
          </a:xfrm>
        </p:spPr>
        <p:txBody>
          <a:bodyPr/>
          <a:lstStyle/>
          <a:p>
            <a:pPr indent="0">
              <a:buNone/>
            </a:pPr>
            <a:r>
              <a:rPr lang="en-US" u="sng" dirty="0"/>
              <a:t>Continuous living mode</a:t>
            </a:r>
            <a:endParaRPr lang="en-US" dirty="0"/>
          </a:p>
          <a:p>
            <a:pPr marL="457200" indent="-457200"/>
            <a:r>
              <a:rPr lang="en-US" dirty="0"/>
              <a:t>Choose what is suitable to God and reject what is ungodly</a:t>
            </a:r>
          </a:p>
          <a:p>
            <a:pPr marL="1014984" lvl="1" indent="-457200"/>
            <a:r>
              <a:rPr lang="en-US" dirty="0"/>
              <a:t>Phil 4.8</a:t>
            </a:r>
          </a:p>
          <a:p>
            <a:pPr lvl="1" indent="0">
              <a:buNone/>
            </a:pPr>
            <a:r>
              <a:rPr lang="en-US" dirty="0"/>
              <a:t>	"Finally, brethren, whatever is true, whatever is honorable, </a:t>
            </a:r>
          </a:p>
          <a:p>
            <a:pPr lvl="1" indent="0">
              <a:buNone/>
            </a:pPr>
            <a:r>
              <a:rPr lang="en-US" dirty="0"/>
              <a:t>        whatever is right, whatever is pure, whatever is lovely, 	  whatever is of good repute, if there is any excellence and if 	  anything worthy of praise, dwell on these things.“</a:t>
            </a:r>
          </a:p>
          <a:p>
            <a:pPr marL="900684" lvl="1" indent="-342900"/>
            <a:r>
              <a:rPr lang="en-US" dirty="0"/>
              <a:t>Use the word to recognize the temptation and call on the Spirit to fill you and take control &gt; no self resistance</a:t>
            </a:r>
          </a:p>
          <a:p>
            <a:pPr lvl="1" indent="0">
              <a:buNone/>
            </a:pPr>
            <a:endParaRPr lang="en-US" dirty="0"/>
          </a:p>
          <a:p>
            <a:pPr marL="342900" indent="-342900"/>
            <a:r>
              <a:rPr lang="en-US" dirty="0"/>
              <a:t>Die to your own ambitions - small, medium, and big</a:t>
            </a:r>
            <a:r>
              <a:rPr lang="en-US" i="1" dirty="0"/>
              <a:t> </a:t>
            </a:r>
            <a:r>
              <a:rPr lang="en-US" sz="1100" dirty="0">
                <a:solidFill>
                  <a:srgbClr val="FF0000"/>
                </a:solidFill>
              </a:rPr>
              <a:t>X</a:t>
            </a:r>
            <a:endParaRPr lang="en-US" dirty="0"/>
          </a:p>
        </p:txBody>
      </p:sp>
      <p:sp>
        <p:nvSpPr>
          <p:cNvPr id="4" name="Date Placeholder 3">
            <a:extLst>
              <a:ext uri="{FF2B5EF4-FFF2-40B4-BE49-F238E27FC236}">
                <a16:creationId xmlns:a16="http://schemas.microsoft.com/office/drawing/2014/main" id="{26903BC5-DFA2-6C5D-F93B-71547FE74412}"/>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3C9DE5A9-0DA6-3491-B0B0-942C3BE617FF}"/>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4A198440-E8C5-8E09-CEF0-BF94063CC41A}"/>
              </a:ext>
            </a:extLst>
          </p:cNvPr>
          <p:cNvSpPr>
            <a:spLocks noGrp="1"/>
          </p:cNvSpPr>
          <p:nvPr>
            <p:ph type="sldNum" sz="quarter" idx="12"/>
          </p:nvPr>
        </p:nvSpPr>
        <p:spPr/>
        <p:txBody>
          <a:bodyPr/>
          <a:lstStyle/>
          <a:p>
            <a:fld id="{28D85DAA-B15A-4B37-8CC9-1797416BFF93}" type="slidenum">
              <a:rPr lang="en-US" smtClean="0"/>
              <a:pPr/>
              <a:t>21</a:t>
            </a:fld>
            <a:endParaRPr lang="en-US"/>
          </a:p>
        </p:txBody>
      </p:sp>
    </p:spTree>
    <p:extLst>
      <p:ext uri="{BB962C8B-B14F-4D97-AF65-F5344CB8AC3E}">
        <p14:creationId xmlns:p14="http://schemas.microsoft.com/office/powerpoint/2010/main" val="2840974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arn(inVertic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arn(inVertical)">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arn(inVertical)">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861EE-0652-1ADD-2DE7-DC1A98B5CB9A}"/>
              </a:ext>
            </a:extLst>
          </p:cNvPr>
          <p:cNvSpPr>
            <a:spLocks noGrp="1"/>
          </p:cNvSpPr>
          <p:nvPr>
            <p:ph type="title"/>
          </p:nvPr>
        </p:nvSpPr>
        <p:spPr>
          <a:xfrm>
            <a:off x="457200" y="76200"/>
            <a:ext cx="8229600" cy="609600"/>
          </a:xfrm>
        </p:spPr>
        <p:txBody>
          <a:bodyPr>
            <a:normAutofit/>
          </a:bodyPr>
          <a:lstStyle/>
          <a:p>
            <a:r>
              <a:rPr lang="en-US" sz="3200" dirty="0"/>
              <a:t>APPLYING THE TEACHING </a:t>
            </a:r>
            <a:r>
              <a:rPr lang="en-US" sz="3200" i="1" dirty="0"/>
              <a:t>(cont’d)</a:t>
            </a:r>
            <a:endParaRPr lang="en-US" sz="3200" dirty="0"/>
          </a:p>
        </p:txBody>
      </p:sp>
      <p:sp>
        <p:nvSpPr>
          <p:cNvPr id="3" name="Content Placeholder 2">
            <a:extLst>
              <a:ext uri="{FF2B5EF4-FFF2-40B4-BE49-F238E27FC236}">
                <a16:creationId xmlns:a16="http://schemas.microsoft.com/office/drawing/2014/main" id="{D041335D-4BF3-D9C2-64B3-D3C03CEFF661}"/>
              </a:ext>
            </a:extLst>
          </p:cNvPr>
          <p:cNvSpPr>
            <a:spLocks noGrp="1"/>
          </p:cNvSpPr>
          <p:nvPr>
            <p:ph idx="1"/>
          </p:nvPr>
        </p:nvSpPr>
        <p:spPr>
          <a:xfrm>
            <a:off x="152400" y="685800"/>
            <a:ext cx="8839200" cy="5791200"/>
          </a:xfrm>
        </p:spPr>
        <p:txBody>
          <a:bodyPr>
            <a:normAutofit lnSpcReduction="10000"/>
          </a:bodyPr>
          <a:lstStyle/>
          <a:p>
            <a:pPr defTabSz="461963"/>
            <a:r>
              <a:rPr lang="en-US" sz="2600" dirty="0"/>
              <a:t>David speaks about God being our God, our Fortress, our 	Refuge, our Strong Tower, our Strength, and our 	Salvation </a:t>
            </a:r>
          </a:p>
          <a:p>
            <a:pPr defTabSz="514350"/>
            <a:r>
              <a:rPr lang="en-US" sz="2600" dirty="0"/>
              <a:t>Consider God's provision in light of giving Spirit full control</a:t>
            </a:r>
          </a:p>
          <a:p>
            <a:pPr lvl="1" defTabSz="514350"/>
            <a:r>
              <a:rPr lang="en-US" dirty="0"/>
              <a:t>2 Cor 9.8</a:t>
            </a:r>
          </a:p>
          <a:p>
            <a:pPr marL="329184" lvl="1" indent="0" defTabSz="514350">
              <a:buNone/>
            </a:pPr>
            <a:r>
              <a:rPr lang="en-US" dirty="0"/>
              <a:t>	"And God is able to make all grace abound to you, so that always 	  	  	  having all sufficiency in everything, you may have an abundance 	 	  	   for every good deed;“</a:t>
            </a:r>
          </a:p>
          <a:p>
            <a:pPr lvl="1" defTabSz="514350"/>
            <a:r>
              <a:rPr lang="en-US" dirty="0"/>
              <a:t>Phil 4.19   "...God will supply all your needs...“</a:t>
            </a:r>
          </a:p>
          <a:p>
            <a:pPr lvl="1" defTabSz="514350"/>
            <a:r>
              <a:rPr lang="en-US" dirty="0"/>
              <a:t>Phil 2.13</a:t>
            </a:r>
          </a:p>
          <a:p>
            <a:pPr marL="329184" lvl="1" indent="0" defTabSz="514350">
              <a:buNone/>
            </a:pPr>
            <a:r>
              <a:rPr lang="en-US" dirty="0"/>
              <a:t>	  "for it is God who is at work in you, both to will and to work for</a:t>
            </a:r>
          </a:p>
          <a:p>
            <a:pPr marL="329184" lvl="1" indent="0" defTabSz="514350">
              <a:buNone/>
            </a:pPr>
            <a:r>
              <a:rPr lang="en-US" dirty="0"/>
              <a:t>  		His good pleasure.“</a:t>
            </a:r>
          </a:p>
          <a:p>
            <a:pPr indent="0" defTabSz="514350">
              <a:buNone/>
            </a:pPr>
            <a:endParaRPr lang="en-US" sz="1400" dirty="0"/>
          </a:p>
          <a:p>
            <a:pPr defTabSz="514350"/>
            <a:r>
              <a:rPr lang="en-US" sz="2600" dirty="0"/>
              <a:t> “God must work in us before He can work through us”</a:t>
            </a:r>
          </a:p>
          <a:p>
            <a:pPr indent="0" defTabSz="514350">
              <a:buNone/>
            </a:pPr>
            <a:r>
              <a:rPr lang="en-US" sz="2600" dirty="0"/>
              <a:t>	- </a:t>
            </a:r>
            <a:r>
              <a:rPr lang="en-US" sz="2600" i="1" dirty="0"/>
              <a:t>Warren </a:t>
            </a:r>
            <a:r>
              <a:rPr lang="en-US" sz="2600" i="1" dirty="0" err="1"/>
              <a:t>Wiersbe</a:t>
            </a:r>
            <a:r>
              <a:rPr lang="en-US" sz="2600" dirty="0"/>
              <a:t> </a:t>
            </a:r>
          </a:p>
          <a:p>
            <a:pPr indent="0" defTabSz="514350">
              <a:buNone/>
            </a:pPr>
            <a:endParaRPr lang="en-US" sz="1400" dirty="0"/>
          </a:p>
          <a:p>
            <a:pPr marL="457200" indent="-457200" defTabSz="514350"/>
            <a:r>
              <a:rPr lang="en-US" sz="2600" b="1" dirty="0"/>
              <a:t>Bottom line: Branch must allow Spirit 100% control to produce fruit</a:t>
            </a:r>
            <a:r>
              <a:rPr lang="en-US" sz="2400" i="1" dirty="0"/>
              <a:t> </a:t>
            </a:r>
            <a:r>
              <a:rPr lang="en-US" sz="1050" dirty="0">
                <a:solidFill>
                  <a:srgbClr val="FF0000"/>
                </a:solidFill>
              </a:rPr>
              <a:t>X</a:t>
            </a:r>
            <a:endParaRPr lang="en-US" sz="2600" b="1" dirty="0"/>
          </a:p>
        </p:txBody>
      </p:sp>
      <p:sp>
        <p:nvSpPr>
          <p:cNvPr id="4" name="Date Placeholder 3">
            <a:extLst>
              <a:ext uri="{FF2B5EF4-FFF2-40B4-BE49-F238E27FC236}">
                <a16:creationId xmlns:a16="http://schemas.microsoft.com/office/drawing/2014/main" id="{2989D70A-25B3-310F-1904-F5CD9ED964B3}"/>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496DFA91-02E5-B2FB-6E32-4FFB0E8418BC}"/>
              </a:ext>
            </a:extLst>
          </p:cNvPr>
          <p:cNvSpPr>
            <a:spLocks noGrp="1"/>
          </p:cNvSpPr>
          <p:nvPr>
            <p:ph type="ftr" sz="quarter" idx="11"/>
          </p:nvPr>
        </p:nvSpPr>
        <p:spPr/>
        <p:txBody>
          <a:bodyPr/>
          <a:lstStyle/>
          <a:p>
            <a:r>
              <a:rPr lang="en-US" dirty="0"/>
              <a:t>Sanctification in Action     Kostrubanic</a:t>
            </a:r>
          </a:p>
        </p:txBody>
      </p:sp>
      <p:sp>
        <p:nvSpPr>
          <p:cNvPr id="6" name="Slide Number Placeholder 5">
            <a:extLst>
              <a:ext uri="{FF2B5EF4-FFF2-40B4-BE49-F238E27FC236}">
                <a16:creationId xmlns:a16="http://schemas.microsoft.com/office/drawing/2014/main" id="{ABA27A04-D218-C925-6784-2A61E15830A3}"/>
              </a:ext>
            </a:extLst>
          </p:cNvPr>
          <p:cNvSpPr>
            <a:spLocks noGrp="1"/>
          </p:cNvSpPr>
          <p:nvPr>
            <p:ph type="sldNum" sz="quarter" idx="12"/>
          </p:nvPr>
        </p:nvSpPr>
        <p:spPr/>
        <p:txBody>
          <a:bodyPr/>
          <a:lstStyle/>
          <a:p>
            <a:fld id="{28D85DAA-B15A-4B37-8CC9-1797416BFF93}" type="slidenum">
              <a:rPr lang="en-US" smtClean="0"/>
              <a:pPr/>
              <a:t>22</a:t>
            </a:fld>
            <a:endParaRPr lang="en-US"/>
          </a:p>
        </p:txBody>
      </p:sp>
    </p:spTree>
    <p:extLst>
      <p:ext uri="{BB962C8B-B14F-4D97-AF65-F5344CB8AC3E}">
        <p14:creationId xmlns:p14="http://schemas.microsoft.com/office/powerpoint/2010/main" val="218249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barn(inVertical)">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barn(inVertical)">
                                      <p:cBhvr>
                                        <p:cTn id="25" dur="500"/>
                                        <p:tgtEl>
                                          <p:spTgt spid="3">
                                            <p:txEl>
                                              <p:pRg st="5" end="5"/>
                                            </p:txEl>
                                          </p:spTgt>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barn(inVertical)">
                                      <p:cBhvr>
                                        <p:cTn id="28" dur="500"/>
                                        <p:tgtEl>
                                          <p:spTgt spid="3">
                                            <p:txEl>
                                              <p:pRg st="6" end="6"/>
                                            </p:txEl>
                                          </p:spTgt>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barn(inVertical)">
                                      <p:cBhvr>
                                        <p:cTn id="31" dur="500"/>
                                        <p:tgtEl>
                                          <p:spTgt spid="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barn(inVertical)">
                                      <p:cBhvr>
                                        <p:cTn id="36" dur="500"/>
                                        <p:tgtEl>
                                          <p:spTgt spid="3">
                                            <p:txEl>
                                              <p:pRg st="9" end="9"/>
                                            </p:txEl>
                                          </p:spTgt>
                                        </p:tgtEl>
                                      </p:cBhvr>
                                    </p:animEffect>
                                  </p:childTnLst>
                                </p:cTn>
                              </p:par>
                              <p:par>
                                <p:cTn id="37" presetID="16" presetClass="entr" presetSubtype="21" fill="hold" grpId="0" nodeType="with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animEffect transition="in" filter="barn(inVertical)">
                                      <p:cBhvr>
                                        <p:cTn id="39" dur="500"/>
                                        <p:tgtEl>
                                          <p:spTgt spid="3">
                                            <p:txEl>
                                              <p:pRg st="10" end="1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grpId="0" nodeType="clickEffect">
                                  <p:stCondLst>
                                    <p:cond delay="0"/>
                                  </p:stCondLst>
                                  <p:childTnLst>
                                    <p:set>
                                      <p:cBhvr>
                                        <p:cTn id="43" dur="1" fill="hold">
                                          <p:stCondLst>
                                            <p:cond delay="0"/>
                                          </p:stCondLst>
                                        </p:cTn>
                                        <p:tgtEl>
                                          <p:spTgt spid="3">
                                            <p:txEl>
                                              <p:pRg st="12" end="12"/>
                                            </p:txEl>
                                          </p:spTgt>
                                        </p:tgtEl>
                                        <p:attrNameLst>
                                          <p:attrName>style.visibility</p:attrName>
                                        </p:attrNameLst>
                                      </p:cBhvr>
                                      <p:to>
                                        <p:strVal val="visible"/>
                                      </p:to>
                                    </p:set>
                                    <p:animEffect transition="in" filter="barn(inVertical)">
                                      <p:cBhvr>
                                        <p:cTn id="44"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EA7EAF-7B23-F3A0-9C7C-50772E9D3FE5}"/>
              </a:ext>
            </a:extLst>
          </p:cNvPr>
          <p:cNvSpPr>
            <a:spLocks noGrp="1"/>
          </p:cNvSpPr>
          <p:nvPr>
            <p:ph type="title"/>
          </p:nvPr>
        </p:nvSpPr>
        <p:spPr>
          <a:xfrm>
            <a:off x="457200" y="153942"/>
            <a:ext cx="8229600" cy="762000"/>
          </a:xfrm>
        </p:spPr>
        <p:txBody>
          <a:bodyPr>
            <a:normAutofit/>
          </a:bodyPr>
          <a:lstStyle/>
          <a:p>
            <a:r>
              <a:rPr lang="en-US" sz="3600" dirty="0"/>
              <a:t>APPLYING THE TEACHING </a:t>
            </a:r>
            <a:r>
              <a:rPr lang="en-US" sz="3600" i="1" dirty="0"/>
              <a:t>(cont’d)</a:t>
            </a:r>
            <a:endParaRPr lang="en-US" sz="3600" dirty="0"/>
          </a:p>
        </p:txBody>
      </p:sp>
      <p:sp>
        <p:nvSpPr>
          <p:cNvPr id="3" name="Content Placeholder 2">
            <a:extLst>
              <a:ext uri="{FF2B5EF4-FFF2-40B4-BE49-F238E27FC236}">
                <a16:creationId xmlns:a16="http://schemas.microsoft.com/office/drawing/2014/main" id="{8D7B4C12-0F96-21DB-E9EB-83F5B26BFBD4}"/>
              </a:ext>
            </a:extLst>
          </p:cNvPr>
          <p:cNvSpPr>
            <a:spLocks noGrp="1"/>
          </p:cNvSpPr>
          <p:nvPr>
            <p:ph idx="1"/>
          </p:nvPr>
        </p:nvSpPr>
        <p:spPr>
          <a:xfrm>
            <a:off x="457200" y="915942"/>
            <a:ext cx="8229600" cy="5210221"/>
          </a:xfrm>
        </p:spPr>
        <p:txBody>
          <a:bodyPr>
            <a:normAutofit lnSpcReduction="10000"/>
          </a:bodyPr>
          <a:lstStyle/>
          <a:p>
            <a:r>
              <a:rPr lang="en-US" dirty="0"/>
              <a:t>The Spirit is ready to take over … if we let Him</a:t>
            </a:r>
          </a:p>
          <a:p>
            <a:pPr lvl="1"/>
            <a:r>
              <a:rPr lang="en-US" dirty="0"/>
              <a:t>Rom 8.9</a:t>
            </a:r>
          </a:p>
          <a:p>
            <a:pPr marL="329184" lvl="1" indent="0">
              <a:buNone/>
              <a:tabLst>
                <a:tab pos="687388" algn="l"/>
              </a:tabLst>
            </a:pPr>
            <a:r>
              <a:rPr lang="en-US" dirty="0"/>
              <a:t>	"You, however, are controlled not by the sinful nature but by  	   the Spirit, if the Spirit of God lives in you.  ..."   </a:t>
            </a:r>
            <a:r>
              <a:rPr lang="en-US" sz="1600" i="1" dirty="0"/>
              <a:t>NIV</a:t>
            </a:r>
          </a:p>
          <a:p>
            <a:pPr marL="329184" lvl="1" indent="0">
              <a:buNone/>
              <a:tabLst>
                <a:tab pos="687388" algn="l"/>
              </a:tabLst>
            </a:pPr>
            <a:endParaRPr lang="en-US" sz="1100" i="1" dirty="0"/>
          </a:p>
          <a:p>
            <a:pPr lvl="1">
              <a:tabLst>
                <a:tab pos="687388" algn="l"/>
              </a:tabLst>
            </a:pPr>
            <a:r>
              <a:rPr lang="en-US" dirty="0"/>
              <a:t>Gal 5.22-23  "But the fruit of the Spirit is ... self-control...“</a:t>
            </a:r>
          </a:p>
          <a:p>
            <a:pPr lvl="1">
              <a:tabLst>
                <a:tab pos="687388" algn="l"/>
              </a:tabLst>
            </a:pPr>
            <a:endParaRPr lang="en-US" sz="1200" dirty="0"/>
          </a:p>
          <a:p>
            <a:pPr lvl="1">
              <a:tabLst>
                <a:tab pos="687388" algn="l"/>
              </a:tabLst>
            </a:pPr>
            <a:r>
              <a:rPr lang="en-US" dirty="0"/>
              <a:t>Phil 2.13</a:t>
            </a:r>
          </a:p>
          <a:p>
            <a:pPr marL="329184" lvl="1" indent="0">
              <a:buNone/>
              <a:tabLst>
                <a:tab pos="687388" algn="l"/>
              </a:tabLst>
            </a:pPr>
            <a:r>
              <a:rPr lang="en-US" dirty="0"/>
              <a:t>	"...it is God who is at work in you, both to will and to work for   	  His good pleasure". </a:t>
            </a:r>
          </a:p>
          <a:p>
            <a:pPr lvl="2">
              <a:tabLst>
                <a:tab pos="687388" algn="l"/>
              </a:tabLst>
            </a:pPr>
            <a:r>
              <a:rPr lang="en-US" dirty="0"/>
              <a:t>No hint of a partnership here … it is all God !</a:t>
            </a:r>
          </a:p>
          <a:p>
            <a:pPr lvl="2">
              <a:tabLst>
                <a:tab pos="687388" algn="l"/>
              </a:tabLst>
            </a:pPr>
            <a:r>
              <a:rPr lang="en-US" dirty="0"/>
              <a:t>Murray: When God has worked the renewed will, God will give the power to accomplish what that will desires</a:t>
            </a:r>
          </a:p>
          <a:p>
            <a:pPr marL="585216" lvl="2" indent="0">
              <a:buNone/>
              <a:tabLst>
                <a:tab pos="687388" algn="l"/>
              </a:tabLst>
            </a:pPr>
            <a:endParaRPr lang="en-US" sz="1100" dirty="0"/>
          </a:p>
          <a:p>
            <a:pPr lvl="1">
              <a:tabLst>
                <a:tab pos="687388" algn="l"/>
              </a:tabLst>
            </a:pPr>
            <a:r>
              <a:rPr lang="en-US" dirty="0"/>
              <a:t>Gal 3.5</a:t>
            </a:r>
          </a:p>
          <a:p>
            <a:pPr marL="329184" lvl="1" indent="0">
              <a:buNone/>
              <a:tabLst>
                <a:tab pos="687388" algn="l"/>
              </a:tabLst>
            </a:pPr>
            <a:r>
              <a:rPr lang="en-US" dirty="0"/>
              <a:t>	"So then, does He who provides you with the Spirit and works 	   miracles among you, do it by the works of the Law, or by 	   hearing </a:t>
            </a:r>
            <a:r>
              <a:rPr lang="en-US" b="1" dirty="0"/>
              <a:t>with faith</a:t>
            </a:r>
            <a:r>
              <a:rPr lang="en-US" dirty="0"/>
              <a:t>?"</a:t>
            </a:r>
            <a:r>
              <a:rPr lang="en-US" i="1" dirty="0"/>
              <a:t> </a:t>
            </a:r>
            <a:r>
              <a:rPr lang="en-US" sz="1050" dirty="0">
                <a:solidFill>
                  <a:srgbClr val="FF0000"/>
                </a:solidFill>
              </a:rPr>
              <a:t>X</a:t>
            </a:r>
            <a:endParaRPr lang="en-US" dirty="0"/>
          </a:p>
          <a:p>
            <a:pPr marL="329184" lvl="1" indent="0">
              <a:buNone/>
              <a:tabLst>
                <a:tab pos="687388" algn="l"/>
              </a:tabLst>
            </a:pPr>
            <a:endParaRPr lang="en-US" sz="1600" i="1" dirty="0"/>
          </a:p>
          <a:p>
            <a:pPr marL="329184" lvl="1" indent="0">
              <a:buNone/>
              <a:tabLst>
                <a:tab pos="687388" algn="l"/>
              </a:tabLst>
            </a:pPr>
            <a:endParaRPr lang="en-US" sz="1600" i="1" dirty="0"/>
          </a:p>
        </p:txBody>
      </p:sp>
      <p:sp>
        <p:nvSpPr>
          <p:cNvPr id="4" name="Date Placeholder 3">
            <a:extLst>
              <a:ext uri="{FF2B5EF4-FFF2-40B4-BE49-F238E27FC236}">
                <a16:creationId xmlns:a16="http://schemas.microsoft.com/office/drawing/2014/main" id="{9091A24A-03C1-A57E-7A60-934D629DE001}"/>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B33A30C0-2784-07A4-65CE-9031E069541D}"/>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21B83987-0E02-E18D-4ABA-6617DD033281}"/>
              </a:ext>
            </a:extLst>
          </p:cNvPr>
          <p:cNvSpPr>
            <a:spLocks noGrp="1"/>
          </p:cNvSpPr>
          <p:nvPr>
            <p:ph type="sldNum" sz="quarter" idx="12"/>
          </p:nvPr>
        </p:nvSpPr>
        <p:spPr/>
        <p:txBody>
          <a:bodyPr/>
          <a:lstStyle/>
          <a:p>
            <a:fld id="{28D85DAA-B15A-4B37-8CC9-1797416BFF93}" type="slidenum">
              <a:rPr lang="en-US" smtClean="0"/>
              <a:pPr/>
              <a:t>23</a:t>
            </a:fld>
            <a:endParaRPr lang="en-US"/>
          </a:p>
        </p:txBody>
      </p:sp>
    </p:spTree>
    <p:extLst>
      <p:ext uri="{BB962C8B-B14F-4D97-AF65-F5344CB8AC3E}">
        <p14:creationId xmlns:p14="http://schemas.microsoft.com/office/powerpoint/2010/main" val="2613124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arn(inVertical)">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barn(inVertical)">
                                      <p:cBhvr>
                                        <p:cTn id="20" dur="500"/>
                                        <p:tgtEl>
                                          <p:spTgt spid="3">
                                            <p:txEl>
                                              <p:pRg st="6" end="6"/>
                                            </p:txEl>
                                          </p:spTgt>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barn(inVertical)">
                                      <p:cBhvr>
                                        <p:cTn id="23" dur="500"/>
                                        <p:tgtEl>
                                          <p:spTgt spid="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arn(inVertical)">
                                      <p:cBhvr>
                                        <p:cTn id="28" dur="500"/>
                                        <p:tgtEl>
                                          <p:spTgt spid="3">
                                            <p:txEl>
                                              <p:pRg st="8" end="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barn(inVertical)">
                                      <p:cBhvr>
                                        <p:cTn id="33" dur="500"/>
                                        <p:tgtEl>
                                          <p:spTgt spid="3">
                                            <p:txEl>
                                              <p:pRg st="9" end="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3">
                                            <p:txEl>
                                              <p:pRg st="11" end="11"/>
                                            </p:txEl>
                                          </p:spTgt>
                                        </p:tgtEl>
                                        <p:attrNameLst>
                                          <p:attrName>style.visibility</p:attrName>
                                        </p:attrNameLst>
                                      </p:cBhvr>
                                      <p:to>
                                        <p:strVal val="visible"/>
                                      </p:to>
                                    </p:set>
                                    <p:animEffect transition="in" filter="barn(inVertical)">
                                      <p:cBhvr>
                                        <p:cTn id="38" dur="500"/>
                                        <p:tgtEl>
                                          <p:spTgt spid="3">
                                            <p:txEl>
                                              <p:pRg st="11" end="11"/>
                                            </p:txEl>
                                          </p:spTgt>
                                        </p:tgtEl>
                                      </p:cBhvr>
                                    </p:animEffect>
                                  </p:childTnLst>
                                </p:cTn>
                              </p:par>
                              <p:par>
                                <p:cTn id="39" presetID="16" presetClass="entr" presetSubtype="21" fill="hold" grpId="0"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Effect transition="in" filter="barn(inVertical)">
                                      <p:cBhvr>
                                        <p:cTn id="4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1443F-A0FD-1206-FBB3-2D51559BC8E2}"/>
              </a:ext>
            </a:extLst>
          </p:cNvPr>
          <p:cNvSpPr>
            <a:spLocks noGrp="1"/>
          </p:cNvSpPr>
          <p:nvPr>
            <p:ph type="title"/>
          </p:nvPr>
        </p:nvSpPr>
        <p:spPr>
          <a:xfrm>
            <a:off x="457200" y="26126"/>
            <a:ext cx="8229600" cy="609600"/>
          </a:xfrm>
        </p:spPr>
        <p:txBody>
          <a:bodyPr>
            <a:normAutofit fontScale="90000"/>
          </a:bodyPr>
          <a:lstStyle/>
          <a:p>
            <a:r>
              <a:rPr lang="en-US" sz="3600" dirty="0"/>
              <a:t>APPLYING THE TEACHING </a:t>
            </a:r>
            <a:r>
              <a:rPr lang="en-US" sz="3600" i="1" dirty="0"/>
              <a:t>(cont’d)</a:t>
            </a:r>
            <a:endParaRPr lang="en-US" sz="3600" dirty="0"/>
          </a:p>
        </p:txBody>
      </p:sp>
      <p:sp>
        <p:nvSpPr>
          <p:cNvPr id="3" name="Content Placeholder 2">
            <a:extLst>
              <a:ext uri="{FF2B5EF4-FFF2-40B4-BE49-F238E27FC236}">
                <a16:creationId xmlns:a16="http://schemas.microsoft.com/office/drawing/2014/main" id="{8F27606F-44AA-B46A-C063-9C25A11DD890}"/>
              </a:ext>
            </a:extLst>
          </p:cNvPr>
          <p:cNvSpPr>
            <a:spLocks noGrp="1"/>
          </p:cNvSpPr>
          <p:nvPr>
            <p:ph idx="1"/>
          </p:nvPr>
        </p:nvSpPr>
        <p:spPr>
          <a:xfrm>
            <a:off x="76200" y="635726"/>
            <a:ext cx="8839200" cy="5490437"/>
          </a:xfrm>
        </p:spPr>
        <p:txBody>
          <a:bodyPr>
            <a:normAutofit fontScale="92500"/>
          </a:bodyPr>
          <a:lstStyle/>
          <a:p>
            <a:r>
              <a:rPr lang="en-US" dirty="0"/>
              <a:t>100 % filling by the Spirit necessary for success</a:t>
            </a:r>
          </a:p>
          <a:p>
            <a:pPr lvl="1"/>
            <a:r>
              <a:rPr lang="en-US" dirty="0"/>
              <a:t>Eph 5.18</a:t>
            </a:r>
          </a:p>
          <a:p>
            <a:pPr marL="329184" lvl="1" indent="0">
              <a:buNone/>
              <a:tabLst>
                <a:tab pos="687388" algn="l"/>
              </a:tabLst>
            </a:pPr>
            <a:r>
              <a:rPr lang="en-US" dirty="0"/>
              <a:t>	"And do not get drunk with wine, for that is dissipation, but be 	    	   filled with the Spirit“</a:t>
            </a:r>
          </a:p>
          <a:p>
            <a:pPr lvl="2">
              <a:tabLst>
                <a:tab pos="687388" algn="l"/>
              </a:tabLst>
            </a:pPr>
            <a:r>
              <a:rPr lang="en-US" dirty="0"/>
              <a:t>"filled"= </a:t>
            </a:r>
            <a:r>
              <a:rPr lang="en-US" dirty="0" err="1"/>
              <a:t>Gk</a:t>
            </a:r>
            <a:r>
              <a:rPr lang="en-US" dirty="0"/>
              <a:t> </a:t>
            </a:r>
            <a:r>
              <a:rPr lang="en-US" dirty="0" err="1"/>
              <a:t>pleroo</a:t>
            </a:r>
            <a:r>
              <a:rPr lang="en-US" dirty="0"/>
              <a:t> /</a:t>
            </a:r>
            <a:r>
              <a:rPr lang="en-US" dirty="0" err="1"/>
              <a:t>play·</a:t>
            </a:r>
            <a:r>
              <a:rPr lang="en-US" b="1" dirty="0" err="1"/>
              <a:t>ro</a:t>
            </a:r>
            <a:r>
              <a:rPr lang="en-US" dirty="0" err="1"/>
              <a:t>·o</a:t>
            </a:r>
            <a:r>
              <a:rPr lang="en-US" dirty="0"/>
              <a:t>/  &gt; to be filled to the full &gt; 100 % !</a:t>
            </a:r>
          </a:p>
          <a:p>
            <a:pPr marL="585216" lvl="2" indent="0">
              <a:buNone/>
              <a:tabLst>
                <a:tab pos="687388" algn="l"/>
              </a:tabLst>
            </a:pPr>
            <a:endParaRPr lang="en-US" sz="1100" dirty="0"/>
          </a:p>
          <a:p>
            <a:pPr lvl="1">
              <a:tabLst>
                <a:tab pos="687388" algn="l"/>
              </a:tabLst>
            </a:pPr>
            <a:r>
              <a:rPr lang="en-US" dirty="0"/>
              <a:t>Col 3.15a</a:t>
            </a:r>
          </a:p>
          <a:p>
            <a:pPr marL="329184" lvl="1" indent="0">
              <a:buNone/>
              <a:tabLst>
                <a:tab pos="687388" algn="l"/>
              </a:tabLst>
            </a:pPr>
            <a:r>
              <a:rPr lang="en-US" dirty="0"/>
              <a:t>	"Let the peace of Christ </a:t>
            </a:r>
            <a:r>
              <a:rPr lang="en-US" b="1" dirty="0"/>
              <a:t>rule</a:t>
            </a:r>
            <a:r>
              <a:rPr lang="en-US" dirty="0"/>
              <a:t> in your hearts... “</a:t>
            </a:r>
          </a:p>
          <a:p>
            <a:pPr marL="329184" lvl="1" indent="0">
              <a:buNone/>
              <a:tabLst>
                <a:tab pos="687388" algn="l"/>
              </a:tabLst>
            </a:pPr>
            <a:endParaRPr lang="en-US" sz="1100" dirty="0"/>
          </a:p>
          <a:p>
            <a:pPr lvl="1">
              <a:tabLst>
                <a:tab pos="687388" algn="l"/>
              </a:tabLst>
            </a:pPr>
            <a:r>
              <a:rPr lang="en-US" dirty="0"/>
              <a:t>Rom 12.1-2</a:t>
            </a:r>
          </a:p>
          <a:p>
            <a:pPr marL="329184" lvl="1" indent="0">
              <a:buNone/>
              <a:tabLst>
                <a:tab pos="687388" algn="l"/>
              </a:tabLst>
            </a:pPr>
            <a:r>
              <a:rPr lang="en-US" dirty="0"/>
              <a:t>	"Therefore I urge you, brethren … to present your bodies a living and 	  	    holy sacrifice ....“</a:t>
            </a:r>
          </a:p>
          <a:p>
            <a:pPr lvl="3">
              <a:tabLst>
                <a:tab pos="687388" algn="l"/>
              </a:tabLst>
            </a:pPr>
            <a:r>
              <a:rPr lang="en-US" sz="2200" dirty="0"/>
              <a:t>“</a:t>
            </a:r>
            <a:r>
              <a:rPr lang="en-US" sz="2200" b="1" dirty="0"/>
              <a:t>present</a:t>
            </a:r>
            <a:r>
              <a:rPr lang="en-US" sz="2200" dirty="0"/>
              <a:t>” =  to place a person or thing at one’s disposal &gt;   Holy Spirit</a:t>
            </a:r>
          </a:p>
          <a:p>
            <a:pPr lvl="3">
              <a:tabLst>
                <a:tab pos="687388" algn="l"/>
              </a:tabLst>
            </a:pPr>
            <a:endParaRPr lang="en-US" dirty="0"/>
          </a:p>
          <a:p>
            <a:pPr marL="585216" lvl="2" indent="0">
              <a:buNone/>
              <a:tabLst>
                <a:tab pos="687388" algn="l"/>
              </a:tabLst>
            </a:pPr>
            <a:r>
              <a:rPr lang="en-US" dirty="0"/>
              <a:t>  </a:t>
            </a:r>
            <a:r>
              <a:rPr lang="en-US" sz="2200" dirty="0"/>
              <a:t>"...And do not be conformed to this world, but be transformed by the 			   renewing of your mind …”</a:t>
            </a:r>
          </a:p>
          <a:p>
            <a:pPr lvl="3">
              <a:tabLst>
                <a:tab pos="687388" algn="l"/>
              </a:tabLst>
            </a:pPr>
            <a:r>
              <a:rPr lang="en-US" sz="2200" dirty="0"/>
              <a:t>“be </a:t>
            </a:r>
            <a:r>
              <a:rPr lang="en-US" sz="2200" b="1" dirty="0"/>
              <a:t>transformed</a:t>
            </a:r>
            <a:r>
              <a:rPr lang="en-US" sz="2200" dirty="0"/>
              <a:t>” = Holy Spirit does the transforming.. Given 100%       control</a:t>
            </a:r>
            <a:r>
              <a:rPr lang="en-US" sz="2400" i="1" dirty="0"/>
              <a:t> </a:t>
            </a:r>
            <a:r>
              <a:rPr lang="en-US" sz="1050" dirty="0">
                <a:solidFill>
                  <a:srgbClr val="FF0000"/>
                </a:solidFill>
              </a:rPr>
              <a:t>X</a:t>
            </a:r>
            <a:endParaRPr lang="en-US" sz="2200" dirty="0"/>
          </a:p>
        </p:txBody>
      </p:sp>
      <p:sp>
        <p:nvSpPr>
          <p:cNvPr id="4" name="Date Placeholder 3">
            <a:extLst>
              <a:ext uri="{FF2B5EF4-FFF2-40B4-BE49-F238E27FC236}">
                <a16:creationId xmlns:a16="http://schemas.microsoft.com/office/drawing/2014/main" id="{59C20929-0858-EEF1-6053-CC2E8A5B14C9}"/>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95B880B6-0223-43AF-27BE-3240D9901B2B}"/>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10F5D4D1-776A-0628-05AF-16F2CFF0E6E7}"/>
              </a:ext>
            </a:extLst>
          </p:cNvPr>
          <p:cNvSpPr>
            <a:spLocks noGrp="1"/>
          </p:cNvSpPr>
          <p:nvPr>
            <p:ph type="sldNum" sz="quarter" idx="12"/>
          </p:nvPr>
        </p:nvSpPr>
        <p:spPr/>
        <p:txBody>
          <a:bodyPr/>
          <a:lstStyle/>
          <a:p>
            <a:fld id="{28D85DAA-B15A-4B37-8CC9-1797416BFF93}" type="slidenum">
              <a:rPr lang="en-US" smtClean="0"/>
              <a:pPr/>
              <a:t>24</a:t>
            </a:fld>
            <a:endParaRPr lang="en-US"/>
          </a:p>
        </p:txBody>
      </p:sp>
    </p:spTree>
    <p:extLst>
      <p:ext uri="{BB962C8B-B14F-4D97-AF65-F5344CB8AC3E}">
        <p14:creationId xmlns:p14="http://schemas.microsoft.com/office/powerpoint/2010/main" val="352418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barn(inVertical)">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barn(inVertical)">
                                      <p:cBhvr>
                                        <p:cTn id="20" dur="500"/>
                                        <p:tgtEl>
                                          <p:spTgt spid="3">
                                            <p:txEl>
                                              <p:pRg st="5" end="5"/>
                                            </p:txEl>
                                          </p:spTgt>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barn(inVertical)">
                                      <p:cBhvr>
                                        <p:cTn id="23" dur="500"/>
                                        <p:tgtEl>
                                          <p:spTgt spid="3">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arn(inVertical)">
                                      <p:cBhvr>
                                        <p:cTn id="28" dur="500"/>
                                        <p:tgtEl>
                                          <p:spTgt spid="3">
                                            <p:txEl>
                                              <p:pRg st="8" end="8"/>
                                            </p:txEl>
                                          </p:spTgt>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barn(inVertical)">
                                      <p:cBhvr>
                                        <p:cTn id="31" dur="500"/>
                                        <p:tgtEl>
                                          <p:spTgt spid="3">
                                            <p:txEl>
                                              <p:pRg st="9" end="9"/>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barn(inVertical)">
                                      <p:cBhvr>
                                        <p:cTn id="36" dur="500"/>
                                        <p:tgtEl>
                                          <p:spTgt spid="3">
                                            <p:txEl>
                                              <p:pRg st="10" end="1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Effect transition="in" filter="barn(inVertical)">
                                      <p:cBhvr>
                                        <p:cTn id="41" dur="500"/>
                                        <p:tgtEl>
                                          <p:spTgt spid="3">
                                            <p:txEl>
                                              <p:pRg st="12" end="1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3">
                                            <p:txEl>
                                              <p:pRg st="13" end="13"/>
                                            </p:txEl>
                                          </p:spTgt>
                                        </p:tgtEl>
                                        <p:attrNameLst>
                                          <p:attrName>style.visibility</p:attrName>
                                        </p:attrNameLst>
                                      </p:cBhvr>
                                      <p:to>
                                        <p:strVal val="visible"/>
                                      </p:to>
                                    </p:set>
                                    <p:animEffect transition="in" filter="barn(inVertical)">
                                      <p:cBhvr>
                                        <p:cTn id="46"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1B861-8583-EC31-417A-E7618508D477}"/>
              </a:ext>
            </a:extLst>
          </p:cNvPr>
          <p:cNvSpPr>
            <a:spLocks noGrp="1"/>
          </p:cNvSpPr>
          <p:nvPr>
            <p:ph type="title"/>
          </p:nvPr>
        </p:nvSpPr>
        <p:spPr>
          <a:xfrm>
            <a:off x="457200" y="304800"/>
            <a:ext cx="8229600" cy="533400"/>
          </a:xfrm>
        </p:spPr>
        <p:txBody>
          <a:bodyPr>
            <a:normAutofit fontScale="90000"/>
          </a:bodyPr>
          <a:lstStyle/>
          <a:p>
            <a:r>
              <a:rPr lang="en-US" sz="3600" dirty="0"/>
              <a:t>APPLYING THE TEACHING </a:t>
            </a:r>
            <a:r>
              <a:rPr lang="en-US" sz="3600" i="1" dirty="0"/>
              <a:t>(cont’d)</a:t>
            </a:r>
            <a:endParaRPr lang="en-US" sz="3600" dirty="0"/>
          </a:p>
        </p:txBody>
      </p:sp>
      <p:sp>
        <p:nvSpPr>
          <p:cNvPr id="3" name="Content Placeholder 2">
            <a:extLst>
              <a:ext uri="{FF2B5EF4-FFF2-40B4-BE49-F238E27FC236}">
                <a16:creationId xmlns:a16="http://schemas.microsoft.com/office/drawing/2014/main" id="{4F7CC339-953D-71DD-CD84-F950FB64DFB0}"/>
              </a:ext>
            </a:extLst>
          </p:cNvPr>
          <p:cNvSpPr>
            <a:spLocks noGrp="1"/>
          </p:cNvSpPr>
          <p:nvPr>
            <p:ph idx="1"/>
          </p:nvPr>
        </p:nvSpPr>
        <p:spPr>
          <a:xfrm>
            <a:off x="304800" y="838200"/>
            <a:ext cx="8610600" cy="5287963"/>
          </a:xfrm>
        </p:spPr>
        <p:txBody>
          <a:bodyPr/>
          <a:lstStyle/>
          <a:p>
            <a:r>
              <a:rPr lang="en-US" dirty="0"/>
              <a:t>The Spirit waits to be depended upon</a:t>
            </a:r>
          </a:p>
          <a:p>
            <a:pPr lvl="1"/>
            <a:r>
              <a:rPr lang="en-US" dirty="0"/>
              <a:t>Murray: “The new will is a permanent gift, an attribute of the new nature. The power to do is not a permanent gift, but must be each moment received from the Holy Spirit. It is the man who is conscious of his own impotence as a believer who will learn that by the Holy Spirit he can live  a holy life”</a:t>
            </a:r>
          </a:p>
          <a:p>
            <a:pPr lvl="1"/>
            <a:endParaRPr lang="en-US" dirty="0"/>
          </a:p>
          <a:p>
            <a:pPr lvl="1"/>
            <a:r>
              <a:rPr lang="en-US" dirty="0"/>
              <a:t>Gal 5.16-17</a:t>
            </a:r>
          </a:p>
          <a:p>
            <a:pPr marL="329184" lvl="1" indent="0" defTabSz="687388">
              <a:buNone/>
            </a:pPr>
            <a:r>
              <a:rPr lang="en-US" dirty="0"/>
              <a:t>	"But I say, walk by the Spirit, and you will not carry out the desire 	   of the flesh. For the flesh sets its desire against the Spirit... so 	  	   that you may not do the things that you please" </a:t>
            </a:r>
          </a:p>
          <a:p>
            <a:pPr marL="329184" lvl="1" indent="0" defTabSz="687388">
              <a:buNone/>
            </a:pPr>
            <a:endParaRPr lang="en-US" sz="1100" dirty="0"/>
          </a:p>
          <a:p>
            <a:pPr lvl="2" defTabSz="687388"/>
            <a:r>
              <a:rPr lang="en-US" dirty="0"/>
              <a:t>When a Christian does yield to the Spirit’s 100% filling &amp; control... </a:t>
            </a:r>
          </a:p>
          <a:p>
            <a:pPr lvl="3" defTabSz="687388"/>
            <a:r>
              <a:rPr lang="en-US" dirty="0"/>
              <a:t>promise is that he "...will not..." &gt; the double negative (</a:t>
            </a:r>
            <a:r>
              <a:rPr lang="en-US" dirty="0" err="1"/>
              <a:t>Gk</a:t>
            </a:r>
            <a:r>
              <a:rPr lang="en-US" dirty="0"/>
              <a:t> </a:t>
            </a:r>
            <a:r>
              <a:rPr lang="en-US" dirty="0" err="1"/>
              <a:t>ou</a:t>
            </a:r>
            <a:r>
              <a:rPr lang="en-US" dirty="0"/>
              <a:t> </a:t>
            </a:r>
            <a:r>
              <a:rPr lang="en-US" dirty="0" err="1"/>
              <a:t>mē</a:t>
            </a:r>
            <a:r>
              <a:rPr lang="en-US" dirty="0"/>
              <a:t>) is emphatic</a:t>
            </a:r>
          </a:p>
          <a:p>
            <a:pPr lvl="3" defTabSz="687388"/>
            <a:r>
              <a:rPr lang="en-US" dirty="0"/>
              <a:t>"...carry out the desire of the flesh“ &gt; complete, fulfill (</a:t>
            </a:r>
            <a:r>
              <a:rPr lang="en-US" dirty="0" err="1"/>
              <a:t>Gk</a:t>
            </a:r>
            <a:r>
              <a:rPr lang="en-US" dirty="0"/>
              <a:t> </a:t>
            </a:r>
            <a:r>
              <a:rPr lang="en-US" dirty="0" err="1"/>
              <a:t>teleo</a:t>
            </a:r>
            <a:r>
              <a:rPr lang="en-US" dirty="0"/>
              <a:t> /</a:t>
            </a:r>
            <a:r>
              <a:rPr lang="en-US" dirty="0" err="1"/>
              <a:t>tel·eh·o</a:t>
            </a:r>
            <a:r>
              <a:rPr lang="en-US" dirty="0"/>
              <a:t>) </a:t>
            </a:r>
            <a:r>
              <a:rPr lang="en-US" sz="1050" dirty="0">
                <a:solidFill>
                  <a:srgbClr val="FF0000"/>
                </a:solidFill>
              </a:rPr>
              <a:t>X</a:t>
            </a:r>
            <a:endParaRPr lang="en-US" sz="1050" dirty="0"/>
          </a:p>
        </p:txBody>
      </p:sp>
      <p:sp>
        <p:nvSpPr>
          <p:cNvPr id="4" name="Date Placeholder 3">
            <a:extLst>
              <a:ext uri="{FF2B5EF4-FFF2-40B4-BE49-F238E27FC236}">
                <a16:creationId xmlns:a16="http://schemas.microsoft.com/office/drawing/2014/main" id="{3C8C46B3-DDD8-3E04-FF5B-2A428421BC38}"/>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6DB0D343-77E3-3E2B-28B3-6CEEE8F8879E}"/>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BD5E19C5-9126-94BA-D2AC-43D6786AC951}"/>
              </a:ext>
            </a:extLst>
          </p:cNvPr>
          <p:cNvSpPr>
            <a:spLocks noGrp="1"/>
          </p:cNvSpPr>
          <p:nvPr>
            <p:ph type="sldNum" sz="quarter" idx="12"/>
          </p:nvPr>
        </p:nvSpPr>
        <p:spPr/>
        <p:txBody>
          <a:bodyPr/>
          <a:lstStyle/>
          <a:p>
            <a:fld id="{28D85DAA-B15A-4B37-8CC9-1797416BFF93}" type="slidenum">
              <a:rPr lang="en-US" smtClean="0"/>
              <a:pPr/>
              <a:t>25</a:t>
            </a:fld>
            <a:endParaRPr lang="en-US" dirty="0"/>
          </a:p>
        </p:txBody>
      </p:sp>
    </p:spTree>
    <p:extLst>
      <p:ext uri="{BB962C8B-B14F-4D97-AF65-F5344CB8AC3E}">
        <p14:creationId xmlns:p14="http://schemas.microsoft.com/office/powerpoint/2010/main" val="3227111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barn(inVertical)">
                                      <p:cBhvr>
                                        <p:cTn id="12" dur="500"/>
                                        <p:tgtEl>
                                          <p:spTgt spid="3">
                                            <p:txEl>
                                              <p:pRg st="3" end="3"/>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barn(inVertical)">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barn(inVertical)">
                                      <p:cBhvr>
                                        <p:cTn id="20" dur="500"/>
                                        <p:tgtEl>
                                          <p:spTgt spid="3">
                                            <p:txEl>
                                              <p:pRg st="6" end="6"/>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arn(inVertical)">
                                      <p:cBhvr>
                                        <p:cTn id="25" dur="5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barn(inVertical)">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4"/>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51957-5293-21D0-DF02-94DEE0AEF8FF}"/>
              </a:ext>
            </a:extLst>
          </p:cNvPr>
          <p:cNvSpPr>
            <a:spLocks noGrp="1"/>
          </p:cNvSpPr>
          <p:nvPr>
            <p:ph type="title"/>
          </p:nvPr>
        </p:nvSpPr>
        <p:spPr>
          <a:xfrm>
            <a:off x="448491" y="145234"/>
            <a:ext cx="8229600" cy="609600"/>
          </a:xfrm>
        </p:spPr>
        <p:txBody>
          <a:bodyPr>
            <a:normAutofit fontScale="90000"/>
          </a:bodyPr>
          <a:lstStyle/>
          <a:p>
            <a:r>
              <a:rPr lang="en-US" sz="3600" dirty="0"/>
              <a:t>A </a:t>
            </a:r>
            <a:r>
              <a:rPr lang="en-US" sz="3600" dirty="0">
                <a:solidFill>
                  <a:srgbClr val="FF0000"/>
                </a:solidFill>
              </a:rPr>
              <a:t>BIG</a:t>
            </a:r>
            <a:r>
              <a:rPr lang="en-US" sz="3600" dirty="0"/>
              <a:t> CAUTION !</a:t>
            </a:r>
          </a:p>
        </p:txBody>
      </p:sp>
      <p:sp>
        <p:nvSpPr>
          <p:cNvPr id="3" name="Content Placeholder 2">
            <a:extLst>
              <a:ext uri="{FF2B5EF4-FFF2-40B4-BE49-F238E27FC236}">
                <a16:creationId xmlns:a16="http://schemas.microsoft.com/office/drawing/2014/main" id="{57A16851-958E-E53D-1036-1B4B11BC36B5}"/>
              </a:ext>
            </a:extLst>
          </p:cNvPr>
          <p:cNvSpPr>
            <a:spLocks noGrp="1"/>
          </p:cNvSpPr>
          <p:nvPr>
            <p:ph idx="1"/>
          </p:nvPr>
        </p:nvSpPr>
        <p:spPr>
          <a:xfrm>
            <a:off x="457200" y="754834"/>
            <a:ext cx="8610600" cy="5371329"/>
          </a:xfrm>
        </p:spPr>
        <p:txBody>
          <a:bodyPr>
            <a:normAutofit lnSpcReduction="10000"/>
          </a:bodyPr>
          <a:lstStyle/>
          <a:p>
            <a:r>
              <a:rPr lang="en-US" sz="2600" dirty="0"/>
              <a:t>It will work very little if you interfere with the Spirit, 	i.e. impede the flow of the “sap”</a:t>
            </a:r>
          </a:p>
          <a:p>
            <a:pPr lvl="1"/>
            <a:r>
              <a:rPr lang="en-US" dirty="0"/>
              <a:t>1 </a:t>
            </a:r>
            <a:r>
              <a:rPr lang="en-US" dirty="0" err="1"/>
              <a:t>Thess</a:t>
            </a:r>
            <a:r>
              <a:rPr lang="en-US" dirty="0"/>
              <a:t> 5.19    "Do not quench the Spirit “</a:t>
            </a:r>
          </a:p>
          <a:p>
            <a:pPr lvl="1"/>
            <a:r>
              <a:rPr lang="en-US" dirty="0"/>
              <a:t>Eph 4.30   "Do not grieve the Holy Spirit of God…”</a:t>
            </a:r>
          </a:p>
          <a:p>
            <a:pPr marL="329184" lvl="1" indent="0">
              <a:buNone/>
            </a:pPr>
            <a:endParaRPr lang="en-US" sz="1100" dirty="0"/>
          </a:p>
          <a:p>
            <a:pPr>
              <a:tabLst>
                <a:tab pos="627063" algn="l"/>
              </a:tabLst>
            </a:pPr>
            <a:r>
              <a:rPr lang="en-US" sz="2600" dirty="0"/>
              <a:t>“Before we can be filled with the Spirit, the desire to be 	filled must be all consuming . . . The degree of fullness in 	any life accords perfectly with the intensity of true 	desire. We have as much of God as we actually want”    		</a:t>
            </a:r>
            <a:r>
              <a:rPr lang="en-US" sz="2000" i="1" dirty="0"/>
              <a:t>A. W. Tozer</a:t>
            </a:r>
          </a:p>
          <a:p>
            <a:pPr>
              <a:tabLst>
                <a:tab pos="627063" algn="l"/>
              </a:tabLst>
            </a:pPr>
            <a:endParaRPr lang="en-US" sz="1200" i="1" dirty="0"/>
          </a:p>
          <a:p>
            <a:pPr>
              <a:tabLst>
                <a:tab pos="627063" algn="l"/>
              </a:tabLst>
            </a:pPr>
            <a:r>
              <a:rPr lang="en-US" sz="2600" dirty="0"/>
              <a:t>“As the Hebrews were promised the land, but had to 	take it by force, one town at a time, so we are promised 	the gift of self-control, yet we also must take it by force” 	</a:t>
            </a:r>
            <a:r>
              <a:rPr lang="en-US" sz="1800" i="1" dirty="0"/>
              <a:t>Ed Welch, “Self-Control: The Battle Against ‘One More’ “</a:t>
            </a:r>
            <a:r>
              <a:rPr lang="en-US" sz="1800" b="1" i="1" dirty="0"/>
              <a:t> </a:t>
            </a:r>
            <a:r>
              <a:rPr lang="en-US" sz="1050" b="1" dirty="0">
                <a:solidFill>
                  <a:srgbClr val="FF0000"/>
                </a:solidFill>
              </a:rPr>
              <a:t>X</a:t>
            </a:r>
            <a:endParaRPr lang="en-US" sz="1050" b="1" i="1" dirty="0"/>
          </a:p>
          <a:p>
            <a:pPr indent="0">
              <a:buNone/>
              <a:tabLst>
                <a:tab pos="627063" algn="l"/>
              </a:tabLst>
            </a:pPr>
            <a:r>
              <a:rPr lang="en-US" sz="2600" dirty="0"/>
              <a:t> </a:t>
            </a:r>
          </a:p>
        </p:txBody>
      </p:sp>
      <p:sp>
        <p:nvSpPr>
          <p:cNvPr id="4" name="Date Placeholder 3">
            <a:extLst>
              <a:ext uri="{FF2B5EF4-FFF2-40B4-BE49-F238E27FC236}">
                <a16:creationId xmlns:a16="http://schemas.microsoft.com/office/drawing/2014/main" id="{49B51DEE-5306-634A-4A93-4D34FADD643B}"/>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66F8ED60-D92E-02E4-9F1B-776EDFD0EA2C}"/>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6F311C7F-89F0-9977-746B-1B04779BFB0F}"/>
              </a:ext>
            </a:extLst>
          </p:cNvPr>
          <p:cNvSpPr>
            <a:spLocks noGrp="1"/>
          </p:cNvSpPr>
          <p:nvPr>
            <p:ph type="sldNum" sz="quarter" idx="12"/>
          </p:nvPr>
        </p:nvSpPr>
        <p:spPr/>
        <p:txBody>
          <a:bodyPr/>
          <a:lstStyle/>
          <a:p>
            <a:fld id="{28D85DAA-B15A-4B37-8CC9-1797416BFF93}" type="slidenum">
              <a:rPr lang="en-US" smtClean="0"/>
              <a:pPr/>
              <a:t>26</a:t>
            </a:fld>
            <a:endParaRPr lang="en-US"/>
          </a:p>
        </p:txBody>
      </p:sp>
    </p:spTree>
    <p:extLst>
      <p:ext uri="{BB962C8B-B14F-4D97-AF65-F5344CB8AC3E}">
        <p14:creationId xmlns:p14="http://schemas.microsoft.com/office/powerpoint/2010/main" val="2038815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694ED-EB58-70A3-1AEE-DFF06643B4E6}"/>
              </a:ext>
            </a:extLst>
          </p:cNvPr>
          <p:cNvSpPr>
            <a:spLocks noGrp="1"/>
          </p:cNvSpPr>
          <p:nvPr>
            <p:ph type="title"/>
          </p:nvPr>
        </p:nvSpPr>
        <p:spPr>
          <a:xfrm>
            <a:off x="461554" y="153942"/>
            <a:ext cx="8229600" cy="685800"/>
          </a:xfrm>
        </p:spPr>
        <p:txBody>
          <a:bodyPr>
            <a:normAutofit fontScale="90000"/>
          </a:bodyPr>
          <a:lstStyle/>
          <a:p>
            <a:r>
              <a:rPr lang="en-US" dirty="0"/>
              <a:t>SUMMARY</a:t>
            </a:r>
          </a:p>
        </p:txBody>
      </p:sp>
      <p:sp>
        <p:nvSpPr>
          <p:cNvPr id="3" name="Content Placeholder 2">
            <a:extLst>
              <a:ext uri="{FF2B5EF4-FFF2-40B4-BE49-F238E27FC236}">
                <a16:creationId xmlns:a16="http://schemas.microsoft.com/office/drawing/2014/main" id="{A147A2AA-22DC-152F-6E4E-FAFCB7FCEDDA}"/>
              </a:ext>
            </a:extLst>
          </p:cNvPr>
          <p:cNvSpPr>
            <a:spLocks noGrp="1"/>
          </p:cNvSpPr>
          <p:nvPr>
            <p:ph idx="1"/>
          </p:nvPr>
        </p:nvSpPr>
        <p:spPr>
          <a:xfrm>
            <a:off x="228600" y="839742"/>
            <a:ext cx="8686800" cy="5286421"/>
          </a:xfrm>
        </p:spPr>
        <p:txBody>
          <a:bodyPr/>
          <a:lstStyle/>
          <a:p>
            <a:r>
              <a:rPr lang="en-US" dirty="0"/>
              <a:t>Holy Spirit is fully in us</a:t>
            </a:r>
          </a:p>
          <a:p>
            <a:pPr lvl="1"/>
            <a:r>
              <a:rPr lang="en-US" dirty="0"/>
              <a:t>Christ gave believer a new spirit</a:t>
            </a:r>
          </a:p>
          <a:p>
            <a:pPr lvl="1"/>
            <a:r>
              <a:rPr lang="en-US" dirty="0"/>
              <a:t>Christ also sent His Holy Spirit to live in that spirit</a:t>
            </a:r>
          </a:p>
          <a:p>
            <a:pPr lvl="1"/>
            <a:r>
              <a:rPr lang="en-US" dirty="0"/>
              <a:t>He is available and active in conviction  and in teaching</a:t>
            </a:r>
          </a:p>
          <a:p>
            <a:pPr lvl="1"/>
            <a:r>
              <a:rPr lang="en-US" dirty="0"/>
              <a:t>BUT … He must be activated in faith to take over control</a:t>
            </a:r>
          </a:p>
          <a:p>
            <a:pPr lvl="1"/>
            <a:endParaRPr lang="en-US" sz="1100" dirty="0"/>
          </a:p>
          <a:p>
            <a:r>
              <a:rPr lang="en-US" dirty="0"/>
              <a:t>Personal effort at spiritual growth gives limited results</a:t>
            </a:r>
          </a:p>
          <a:p>
            <a:pPr lvl="1"/>
            <a:r>
              <a:rPr lang="en-US" dirty="0"/>
              <a:t>Believer's personal abilities and will are imperfect</a:t>
            </a:r>
          </a:p>
          <a:p>
            <a:pPr lvl="1"/>
            <a:r>
              <a:rPr lang="en-US" dirty="0"/>
              <a:t>Impact will be failure of attaining the mark God wants</a:t>
            </a:r>
          </a:p>
          <a:p>
            <a:pPr lvl="1"/>
            <a:r>
              <a:rPr lang="en-US" dirty="0"/>
              <a:t>Getting in Spirit's way by “helping” quenches His work in us</a:t>
            </a:r>
          </a:p>
          <a:p>
            <a:pPr lvl="1"/>
            <a:r>
              <a:rPr lang="en-US" dirty="0"/>
              <a:t>Answer is to remove all self efforts and </a:t>
            </a:r>
            <a:r>
              <a:rPr lang="en-US" b="1" dirty="0"/>
              <a:t>ASK</a:t>
            </a:r>
            <a:r>
              <a:rPr lang="en-US" dirty="0"/>
              <a:t> Spirit for 100% filling and control, then follow His instruction</a:t>
            </a:r>
            <a:r>
              <a:rPr lang="en-US" b="1" i="1" dirty="0"/>
              <a:t> </a:t>
            </a:r>
            <a:r>
              <a:rPr lang="en-US" sz="1050" b="1" dirty="0">
                <a:solidFill>
                  <a:srgbClr val="FF0000"/>
                </a:solidFill>
              </a:rPr>
              <a:t>X</a:t>
            </a:r>
            <a:endParaRPr lang="en-US" sz="1050" b="1" i="1" dirty="0"/>
          </a:p>
          <a:p>
            <a:pPr marL="329184" lvl="1" indent="0">
              <a:buNone/>
            </a:pPr>
            <a:endParaRPr lang="en-US" dirty="0"/>
          </a:p>
        </p:txBody>
      </p:sp>
      <p:sp>
        <p:nvSpPr>
          <p:cNvPr id="4" name="Date Placeholder 3">
            <a:extLst>
              <a:ext uri="{FF2B5EF4-FFF2-40B4-BE49-F238E27FC236}">
                <a16:creationId xmlns:a16="http://schemas.microsoft.com/office/drawing/2014/main" id="{71DDBB8D-150D-9F17-483C-92BE4655EE85}"/>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10BC118E-5246-4912-9DF2-D190CA97ECAD}"/>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6774D6A7-A4E0-FE63-DDB3-FA7DE4C6CD7F}"/>
              </a:ext>
            </a:extLst>
          </p:cNvPr>
          <p:cNvSpPr>
            <a:spLocks noGrp="1"/>
          </p:cNvSpPr>
          <p:nvPr>
            <p:ph type="sldNum" sz="quarter" idx="12"/>
          </p:nvPr>
        </p:nvSpPr>
        <p:spPr/>
        <p:txBody>
          <a:bodyPr/>
          <a:lstStyle/>
          <a:p>
            <a:fld id="{28D85DAA-B15A-4B37-8CC9-1797416BFF93}" type="slidenum">
              <a:rPr lang="en-US" smtClean="0"/>
              <a:pPr/>
              <a:t>27</a:t>
            </a:fld>
            <a:endParaRPr lang="en-US"/>
          </a:p>
        </p:txBody>
      </p:sp>
    </p:spTree>
    <p:extLst>
      <p:ext uri="{BB962C8B-B14F-4D97-AF65-F5344CB8AC3E}">
        <p14:creationId xmlns:p14="http://schemas.microsoft.com/office/powerpoint/2010/main" val="2153650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1000"/>
                                        <p:tgtEl>
                                          <p:spTgt spid="3">
                                            <p:txEl>
                                              <p:pRg st="6" end="6"/>
                                            </p:txEl>
                                          </p:spTgt>
                                        </p:tgtEl>
                                      </p:cBhvr>
                                    </p:animEffect>
                                    <p:anim calcmode="lin" valueType="num">
                                      <p:cBhvr>
                                        <p:cTn id="3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Effect transition="in" filter="fade">
                                      <p:cBhvr>
                                        <p:cTn id="63" dur="1000"/>
                                        <p:tgtEl>
                                          <p:spTgt spid="3">
                                            <p:txEl>
                                              <p:pRg st="10" end="10"/>
                                            </p:txEl>
                                          </p:spTgt>
                                        </p:tgtEl>
                                      </p:cBhvr>
                                    </p:animEffect>
                                    <p:anim calcmode="lin" valueType="num">
                                      <p:cBhvr>
                                        <p:cTn id="6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4"/>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DB637-C719-4CE2-3C3D-88857A15D5F4}"/>
              </a:ext>
            </a:extLst>
          </p:cNvPr>
          <p:cNvSpPr>
            <a:spLocks noGrp="1"/>
          </p:cNvSpPr>
          <p:nvPr>
            <p:ph type="title"/>
          </p:nvPr>
        </p:nvSpPr>
        <p:spPr/>
        <p:txBody>
          <a:bodyPr/>
          <a:lstStyle/>
          <a:p>
            <a:r>
              <a:rPr lang="en-US" dirty="0"/>
              <a:t>CONCLUDING THOUGHT</a:t>
            </a:r>
          </a:p>
        </p:txBody>
      </p:sp>
      <p:sp>
        <p:nvSpPr>
          <p:cNvPr id="6" name="Content Placeholder 5">
            <a:extLst>
              <a:ext uri="{FF2B5EF4-FFF2-40B4-BE49-F238E27FC236}">
                <a16:creationId xmlns:a16="http://schemas.microsoft.com/office/drawing/2014/main" id="{DE3EBC01-26F1-147E-302D-40F62FF2A310}"/>
              </a:ext>
            </a:extLst>
          </p:cNvPr>
          <p:cNvSpPr>
            <a:spLocks noGrp="1"/>
          </p:cNvSpPr>
          <p:nvPr>
            <p:ph idx="1"/>
          </p:nvPr>
        </p:nvSpPr>
        <p:spPr/>
        <p:txBody>
          <a:bodyPr>
            <a:normAutofit fontScale="70000" lnSpcReduction="20000"/>
          </a:bodyPr>
          <a:lstStyle/>
          <a:p>
            <a:pPr indent="0">
              <a:buNone/>
            </a:pPr>
            <a:r>
              <a:rPr lang="en-US" dirty="0"/>
              <a:t>George Müller, famed orphanage director of Bristol, England, was once </a:t>
            </a:r>
          </a:p>
          <a:p>
            <a:pPr indent="0">
              <a:buNone/>
            </a:pPr>
            <a:r>
              <a:rPr lang="en-US" dirty="0"/>
              <a:t>asked the secret of his service. It was known far and wide that God had </a:t>
            </a:r>
          </a:p>
          <a:p>
            <a:pPr indent="0">
              <a:buNone/>
            </a:pPr>
            <a:r>
              <a:rPr lang="en-US" dirty="0"/>
              <a:t>met his needs at the orphanage without his making them known. How </a:t>
            </a:r>
          </a:p>
          <a:p>
            <a:pPr indent="0">
              <a:buNone/>
            </a:pPr>
            <a:r>
              <a:rPr lang="en-US" dirty="0"/>
              <a:t>did he exist like this? The simple answer startled the questioner. </a:t>
            </a:r>
          </a:p>
          <a:p>
            <a:pPr indent="0">
              <a:buNone/>
            </a:pPr>
            <a:endParaRPr lang="en-US" dirty="0"/>
          </a:p>
          <a:p>
            <a:pPr indent="0">
              <a:buNone/>
            </a:pPr>
            <a:r>
              <a:rPr lang="en-US" dirty="0"/>
              <a:t>Müller replied,</a:t>
            </a:r>
          </a:p>
          <a:p>
            <a:pPr indent="0">
              <a:buNone/>
            </a:pPr>
            <a:r>
              <a:rPr lang="en-US" dirty="0"/>
              <a:t> “There was a day when I died, utterly died.” As he spoke, he bent</a:t>
            </a:r>
          </a:p>
          <a:p>
            <a:pPr indent="0">
              <a:buNone/>
            </a:pPr>
            <a:r>
              <a:rPr lang="en-US" dirty="0"/>
              <a:t>lower and lower until he almost touched the floor, displaying his submission</a:t>
            </a:r>
          </a:p>
          <a:p>
            <a:pPr indent="0">
              <a:buNone/>
            </a:pPr>
            <a:r>
              <a:rPr lang="en-US" dirty="0"/>
              <a:t>before God. “I died to George Müller, his opinions, preferences, tastes, </a:t>
            </a:r>
          </a:p>
          <a:p>
            <a:pPr indent="0">
              <a:buNone/>
            </a:pPr>
            <a:r>
              <a:rPr lang="en-US" dirty="0"/>
              <a:t>and will,” the great man of faith explained. “I died to the world, its approval </a:t>
            </a:r>
          </a:p>
          <a:p>
            <a:pPr indent="0">
              <a:buNone/>
            </a:pPr>
            <a:r>
              <a:rPr lang="en-US" dirty="0"/>
              <a:t>or censure. I died to the approval or blame even of my brethren and friends.</a:t>
            </a:r>
          </a:p>
          <a:p>
            <a:pPr indent="0">
              <a:buNone/>
            </a:pPr>
            <a:r>
              <a:rPr lang="en-US" dirty="0"/>
              <a:t> And since then, I have studied only to show myself approved unto God.” </a:t>
            </a:r>
            <a:r>
              <a:rPr lang="en-US" sz="1500" b="1" dirty="0">
                <a:solidFill>
                  <a:srgbClr val="FF0000"/>
                </a:solidFill>
              </a:rPr>
              <a:t>X</a:t>
            </a:r>
            <a:endParaRPr lang="en-US" sz="1500" dirty="0"/>
          </a:p>
        </p:txBody>
      </p:sp>
      <p:sp>
        <p:nvSpPr>
          <p:cNvPr id="3" name="Date Placeholder 2">
            <a:extLst>
              <a:ext uri="{FF2B5EF4-FFF2-40B4-BE49-F238E27FC236}">
                <a16:creationId xmlns:a16="http://schemas.microsoft.com/office/drawing/2014/main" id="{2E74E74B-E3A3-8571-4FCC-E96208AD786F}"/>
              </a:ext>
            </a:extLst>
          </p:cNvPr>
          <p:cNvSpPr>
            <a:spLocks noGrp="1"/>
          </p:cNvSpPr>
          <p:nvPr>
            <p:ph type="dt" sz="half" idx="10"/>
          </p:nvPr>
        </p:nvSpPr>
        <p:spPr/>
        <p:txBody>
          <a:bodyPr/>
          <a:lstStyle/>
          <a:p>
            <a:fld id="{23DFAC1D-33F1-47BF-BDD0-714EA588675E}" type="datetime1">
              <a:rPr lang="en-US" smtClean="0"/>
              <a:t>4/1/2023</a:t>
            </a:fld>
            <a:endParaRPr lang="en-US"/>
          </a:p>
        </p:txBody>
      </p:sp>
      <p:sp>
        <p:nvSpPr>
          <p:cNvPr id="4" name="Footer Placeholder 3">
            <a:extLst>
              <a:ext uri="{FF2B5EF4-FFF2-40B4-BE49-F238E27FC236}">
                <a16:creationId xmlns:a16="http://schemas.microsoft.com/office/drawing/2014/main" id="{D712A11D-D650-4C48-C705-B8C36A2D42E7}"/>
              </a:ext>
            </a:extLst>
          </p:cNvPr>
          <p:cNvSpPr>
            <a:spLocks noGrp="1"/>
          </p:cNvSpPr>
          <p:nvPr>
            <p:ph type="ftr" sz="quarter" idx="11"/>
          </p:nvPr>
        </p:nvSpPr>
        <p:spPr/>
        <p:txBody>
          <a:bodyPr/>
          <a:lstStyle/>
          <a:p>
            <a:r>
              <a:rPr lang="en-US"/>
              <a:t>Sanctification in Action     Kostrubanic</a:t>
            </a:r>
          </a:p>
        </p:txBody>
      </p:sp>
      <p:sp>
        <p:nvSpPr>
          <p:cNvPr id="5" name="Slide Number Placeholder 4">
            <a:extLst>
              <a:ext uri="{FF2B5EF4-FFF2-40B4-BE49-F238E27FC236}">
                <a16:creationId xmlns:a16="http://schemas.microsoft.com/office/drawing/2014/main" id="{28BCD996-A3D3-1BB5-E19E-BBE838FE4060}"/>
              </a:ext>
            </a:extLst>
          </p:cNvPr>
          <p:cNvSpPr>
            <a:spLocks noGrp="1"/>
          </p:cNvSpPr>
          <p:nvPr>
            <p:ph type="sldNum" sz="quarter" idx="12"/>
          </p:nvPr>
        </p:nvSpPr>
        <p:spPr/>
        <p:txBody>
          <a:bodyPr/>
          <a:lstStyle/>
          <a:p>
            <a:fld id="{28D85DAA-B15A-4B37-8CC9-1797416BFF93}" type="slidenum">
              <a:rPr lang="en-US" smtClean="0"/>
              <a:pPr/>
              <a:t>28</a:t>
            </a:fld>
            <a:endParaRPr lang="en-US"/>
          </a:p>
        </p:txBody>
      </p:sp>
    </p:spTree>
    <p:extLst>
      <p:ext uri="{BB962C8B-B14F-4D97-AF65-F5344CB8AC3E}">
        <p14:creationId xmlns:p14="http://schemas.microsoft.com/office/powerpoint/2010/main" val="1294648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1000"/>
                                        <p:tgtEl>
                                          <p:spTgt spid="6">
                                            <p:txEl>
                                              <p:pRg st="3" end="3"/>
                                            </p:txEl>
                                          </p:spTgt>
                                        </p:tgtEl>
                                      </p:cBhvr>
                                    </p:animEffect>
                                    <p:anim calcmode="lin" valueType="num">
                                      <p:cBhvr>
                                        <p:cTn id="23"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fade">
                                      <p:cBhvr>
                                        <p:cTn id="27" dur="1000"/>
                                        <p:tgtEl>
                                          <p:spTgt spid="6">
                                            <p:txEl>
                                              <p:pRg st="5" end="5"/>
                                            </p:txEl>
                                          </p:spTgt>
                                        </p:tgtEl>
                                      </p:cBhvr>
                                    </p:animEffect>
                                    <p:anim calcmode="lin" valueType="num">
                                      <p:cBhvr>
                                        <p:cTn id="28"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fade">
                                      <p:cBhvr>
                                        <p:cTn id="32" dur="1000"/>
                                        <p:tgtEl>
                                          <p:spTgt spid="6">
                                            <p:txEl>
                                              <p:pRg st="6" end="6"/>
                                            </p:txEl>
                                          </p:spTgt>
                                        </p:tgtEl>
                                      </p:cBhvr>
                                    </p:animEffect>
                                    <p:anim calcmode="lin" valueType="num">
                                      <p:cBhvr>
                                        <p:cTn id="33"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6">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Effect transition="in" filter="fade">
                                      <p:cBhvr>
                                        <p:cTn id="37" dur="1000"/>
                                        <p:tgtEl>
                                          <p:spTgt spid="6">
                                            <p:txEl>
                                              <p:pRg st="7" end="7"/>
                                            </p:txEl>
                                          </p:spTgt>
                                        </p:tgtEl>
                                      </p:cBhvr>
                                    </p:animEffect>
                                    <p:anim calcmode="lin" valueType="num">
                                      <p:cBhvr>
                                        <p:cTn id="38"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6">
                                            <p:txEl>
                                              <p:pRg st="7" end="7"/>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6">
                                            <p:txEl>
                                              <p:pRg st="8" end="8"/>
                                            </p:txEl>
                                          </p:spTgt>
                                        </p:tgtEl>
                                        <p:attrNameLst>
                                          <p:attrName>style.visibility</p:attrName>
                                        </p:attrNameLst>
                                      </p:cBhvr>
                                      <p:to>
                                        <p:strVal val="visible"/>
                                      </p:to>
                                    </p:set>
                                    <p:animEffect transition="in" filter="fade">
                                      <p:cBhvr>
                                        <p:cTn id="42" dur="1000"/>
                                        <p:tgtEl>
                                          <p:spTgt spid="6">
                                            <p:txEl>
                                              <p:pRg st="8" end="8"/>
                                            </p:txEl>
                                          </p:spTgt>
                                        </p:tgtEl>
                                      </p:cBhvr>
                                    </p:animEffect>
                                    <p:anim calcmode="lin" valueType="num">
                                      <p:cBhvr>
                                        <p:cTn id="43" dur="1000" fill="hold"/>
                                        <p:tgtEl>
                                          <p:spTgt spid="6">
                                            <p:txEl>
                                              <p:pRg st="8" end="8"/>
                                            </p:txEl>
                                          </p:spTgt>
                                        </p:tgtEl>
                                        <p:attrNameLst>
                                          <p:attrName>ppt_x</p:attrName>
                                        </p:attrNameLst>
                                      </p:cBhvr>
                                      <p:tavLst>
                                        <p:tav tm="0">
                                          <p:val>
                                            <p:strVal val="#ppt_x"/>
                                          </p:val>
                                        </p:tav>
                                        <p:tav tm="100000">
                                          <p:val>
                                            <p:strVal val="#ppt_x"/>
                                          </p:val>
                                        </p:tav>
                                      </p:tavLst>
                                    </p:anim>
                                    <p:anim calcmode="lin" valueType="num">
                                      <p:cBhvr>
                                        <p:cTn id="44" dur="1000" fill="hold"/>
                                        <p:tgtEl>
                                          <p:spTgt spid="6">
                                            <p:txEl>
                                              <p:pRg st="8" end="8"/>
                                            </p:txEl>
                                          </p:spTgt>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6">
                                            <p:txEl>
                                              <p:pRg st="9" end="9"/>
                                            </p:txEl>
                                          </p:spTgt>
                                        </p:tgtEl>
                                        <p:attrNameLst>
                                          <p:attrName>style.visibility</p:attrName>
                                        </p:attrNameLst>
                                      </p:cBhvr>
                                      <p:to>
                                        <p:strVal val="visible"/>
                                      </p:to>
                                    </p:set>
                                    <p:animEffect transition="in" filter="fade">
                                      <p:cBhvr>
                                        <p:cTn id="47" dur="1000"/>
                                        <p:tgtEl>
                                          <p:spTgt spid="6">
                                            <p:txEl>
                                              <p:pRg st="9" end="9"/>
                                            </p:txEl>
                                          </p:spTgt>
                                        </p:tgtEl>
                                      </p:cBhvr>
                                    </p:animEffect>
                                    <p:anim calcmode="lin" valueType="num">
                                      <p:cBhvr>
                                        <p:cTn id="48" dur="1000" fill="hold"/>
                                        <p:tgtEl>
                                          <p:spTgt spid="6">
                                            <p:txEl>
                                              <p:pRg st="9" end="9"/>
                                            </p:txEl>
                                          </p:spTgt>
                                        </p:tgtEl>
                                        <p:attrNameLst>
                                          <p:attrName>ppt_x</p:attrName>
                                        </p:attrNameLst>
                                      </p:cBhvr>
                                      <p:tavLst>
                                        <p:tav tm="0">
                                          <p:val>
                                            <p:strVal val="#ppt_x"/>
                                          </p:val>
                                        </p:tav>
                                        <p:tav tm="100000">
                                          <p:val>
                                            <p:strVal val="#ppt_x"/>
                                          </p:val>
                                        </p:tav>
                                      </p:tavLst>
                                    </p:anim>
                                    <p:anim calcmode="lin" valueType="num">
                                      <p:cBhvr>
                                        <p:cTn id="49" dur="1000" fill="hold"/>
                                        <p:tgtEl>
                                          <p:spTgt spid="6">
                                            <p:txEl>
                                              <p:pRg st="9" end="9"/>
                                            </p:txEl>
                                          </p:spTgt>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6">
                                            <p:txEl>
                                              <p:pRg st="10" end="10"/>
                                            </p:txEl>
                                          </p:spTgt>
                                        </p:tgtEl>
                                        <p:attrNameLst>
                                          <p:attrName>style.visibility</p:attrName>
                                        </p:attrNameLst>
                                      </p:cBhvr>
                                      <p:to>
                                        <p:strVal val="visible"/>
                                      </p:to>
                                    </p:set>
                                    <p:animEffect transition="in" filter="fade">
                                      <p:cBhvr>
                                        <p:cTn id="52" dur="1000"/>
                                        <p:tgtEl>
                                          <p:spTgt spid="6">
                                            <p:txEl>
                                              <p:pRg st="10" end="10"/>
                                            </p:txEl>
                                          </p:spTgt>
                                        </p:tgtEl>
                                      </p:cBhvr>
                                    </p:animEffect>
                                    <p:anim calcmode="lin" valueType="num">
                                      <p:cBhvr>
                                        <p:cTn id="53" dur="1000" fill="hold"/>
                                        <p:tgtEl>
                                          <p:spTgt spid="6">
                                            <p:txEl>
                                              <p:pRg st="10" end="10"/>
                                            </p:txEl>
                                          </p:spTgt>
                                        </p:tgtEl>
                                        <p:attrNameLst>
                                          <p:attrName>ppt_x</p:attrName>
                                        </p:attrNameLst>
                                      </p:cBhvr>
                                      <p:tavLst>
                                        <p:tav tm="0">
                                          <p:val>
                                            <p:strVal val="#ppt_x"/>
                                          </p:val>
                                        </p:tav>
                                        <p:tav tm="100000">
                                          <p:val>
                                            <p:strVal val="#ppt_x"/>
                                          </p:val>
                                        </p:tav>
                                      </p:tavLst>
                                    </p:anim>
                                    <p:anim calcmode="lin" valueType="num">
                                      <p:cBhvr>
                                        <p:cTn id="54" dur="1000" fill="hold"/>
                                        <p:tgtEl>
                                          <p:spTgt spid="6">
                                            <p:txEl>
                                              <p:pRg st="10" end="10"/>
                                            </p:txEl>
                                          </p:spTgt>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6">
                                            <p:txEl>
                                              <p:pRg st="11" end="11"/>
                                            </p:txEl>
                                          </p:spTgt>
                                        </p:tgtEl>
                                        <p:attrNameLst>
                                          <p:attrName>style.visibility</p:attrName>
                                        </p:attrNameLst>
                                      </p:cBhvr>
                                      <p:to>
                                        <p:strVal val="visible"/>
                                      </p:to>
                                    </p:set>
                                    <p:animEffect transition="in" filter="fade">
                                      <p:cBhvr>
                                        <p:cTn id="57" dur="1000"/>
                                        <p:tgtEl>
                                          <p:spTgt spid="6">
                                            <p:txEl>
                                              <p:pRg st="11" end="11"/>
                                            </p:txEl>
                                          </p:spTgt>
                                        </p:tgtEl>
                                      </p:cBhvr>
                                    </p:animEffect>
                                    <p:anim calcmode="lin" valueType="num">
                                      <p:cBhvr>
                                        <p:cTn id="58" dur="1000" fill="hold"/>
                                        <p:tgtEl>
                                          <p:spTgt spid="6">
                                            <p:txEl>
                                              <p:pRg st="11" end="11"/>
                                            </p:txEl>
                                          </p:spTgt>
                                        </p:tgtEl>
                                        <p:attrNameLst>
                                          <p:attrName>ppt_x</p:attrName>
                                        </p:attrNameLst>
                                      </p:cBhvr>
                                      <p:tavLst>
                                        <p:tav tm="0">
                                          <p:val>
                                            <p:strVal val="#ppt_x"/>
                                          </p:val>
                                        </p:tav>
                                        <p:tav tm="100000">
                                          <p:val>
                                            <p:strVal val="#ppt_x"/>
                                          </p:val>
                                        </p:tav>
                                      </p:tavLst>
                                    </p:anim>
                                    <p:anim calcmode="lin" valueType="num">
                                      <p:cBhvr>
                                        <p:cTn id="59" dur="1000" fill="hold"/>
                                        <p:tgtEl>
                                          <p:spTgt spid="6">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0" i="1" dirty="0"/>
              <a:t>SANCTIFICATION	</a:t>
            </a:r>
          </a:p>
        </p:txBody>
      </p:sp>
      <p:sp>
        <p:nvSpPr>
          <p:cNvPr id="5" name="Content Placeholder 4"/>
          <p:cNvSpPr>
            <a:spLocks noGrp="1"/>
          </p:cNvSpPr>
          <p:nvPr>
            <p:ph idx="1"/>
          </p:nvPr>
        </p:nvSpPr>
        <p:spPr/>
        <p:txBody>
          <a:bodyPr/>
          <a:lstStyle/>
          <a:p>
            <a:pPr indent="0" algn="ctr">
              <a:spcBef>
                <a:spcPts val="1800"/>
              </a:spcBef>
              <a:buNone/>
            </a:pPr>
            <a:r>
              <a:rPr lang="en-US" i="1" dirty="0"/>
              <a:t>   “The act of becoming more personally dedicated to God; especially becoming more distinct, devoted, or morally pure”</a:t>
            </a:r>
          </a:p>
          <a:p>
            <a:pPr indent="0">
              <a:spcBef>
                <a:spcPts val="1800"/>
              </a:spcBef>
              <a:buNone/>
            </a:pPr>
            <a:r>
              <a:rPr lang="en-US" sz="800" i="1" dirty="0">
                <a:solidFill>
                  <a:srgbClr val="FF0000"/>
                </a:solidFill>
              </a:rPr>
              <a:t>          </a:t>
            </a:r>
            <a:r>
              <a:rPr lang="en-US" sz="1600" i="1" dirty="0"/>
              <a:t>Bible Sense Lexicon     </a:t>
            </a:r>
            <a:r>
              <a:rPr lang="en-US" sz="800" dirty="0">
                <a:solidFill>
                  <a:srgbClr val="FF0000"/>
                </a:solidFill>
              </a:rPr>
              <a:t>X</a:t>
            </a:r>
            <a:endParaRPr lang="en-US" i="1" dirty="0"/>
          </a:p>
        </p:txBody>
      </p:sp>
      <p:sp>
        <p:nvSpPr>
          <p:cNvPr id="6" name="Date Placeholder 5"/>
          <p:cNvSpPr>
            <a:spLocks noGrp="1"/>
          </p:cNvSpPr>
          <p:nvPr>
            <p:ph type="dt" sz="half" idx="10"/>
          </p:nvPr>
        </p:nvSpPr>
        <p:spPr/>
        <p:txBody>
          <a:bodyPr/>
          <a:lstStyle/>
          <a:p>
            <a:fld id="{768677DB-209F-498C-815D-B051D2DCABA1}" type="datetime1">
              <a:rPr lang="en-US" smtClean="0"/>
              <a:t>4/1/2023</a:t>
            </a:fld>
            <a:endParaRPr lang="en-US"/>
          </a:p>
        </p:txBody>
      </p:sp>
      <p:sp>
        <p:nvSpPr>
          <p:cNvPr id="8" name="Footer Placeholder 7"/>
          <p:cNvSpPr>
            <a:spLocks noGrp="1"/>
          </p:cNvSpPr>
          <p:nvPr>
            <p:ph type="ftr" sz="quarter" idx="11"/>
          </p:nvPr>
        </p:nvSpPr>
        <p:spPr/>
        <p:txBody>
          <a:bodyPr/>
          <a:lstStyle/>
          <a:p>
            <a:r>
              <a:rPr lang="en-US"/>
              <a:t>Sanctification in Action     Kostrubanic</a:t>
            </a:r>
          </a:p>
        </p:txBody>
      </p:sp>
      <p:sp>
        <p:nvSpPr>
          <p:cNvPr id="7" name="Slide Number Placeholder 6"/>
          <p:cNvSpPr>
            <a:spLocks noGrp="1"/>
          </p:cNvSpPr>
          <p:nvPr>
            <p:ph type="sldNum" sz="quarter" idx="12"/>
          </p:nvPr>
        </p:nvSpPr>
        <p:spPr/>
        <p:txBody>
          <a:bodyPr/>
          <a:lstStyle/>
          <a:p>
            <a:fld id="{28D85DAA-B15A-4B37-8CC9-1797416BFF93}"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82CD6-099E-776D-BF8B-CAFAB97A28E0}"/>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0BE2AAF1-6107-85FE-126A-1FE0F2CD7EBE}"/>
              </a:ext>
            </a:extLst>
          </p:cNvPr>
          <p:cNvSpPr>
            <a:spLocks noGrp="1"/>
          </p:cNvSpPr>
          <p:nvPr>
            <p:ph idx="1"/>
          </p:nvPr>
        </p:nvSpPr>
        <p:spPr>
          <a:xfrm>
            <a:off x="304800" y="1583531"/>
            <a:ext cx="8534400" cy="4525963"/>
          </a:xfrm>
        </p:spPr>
        <p:txBody>
          <a:bodyPr/>
          <a:lstStyle/>
          <a:p>
            <a:r>
              <a:rPr lang="en-US" dirty="0"/>
              <a:t>Nancy’s dementia</a:t>
            </a:r>
          </a:p>
          <a:p>
            <a:pPr lvl="1"/>
            <a:r>
              <a:rPr lang="en-US" dirty="0"/>
              <a:t>Growing in 2019-2020</a:t>
            </a:r>
          </a:p>
          <a:p>
            <a:pPr lvl="1"/>
            <a:r>
              <a:rPr lang="en-US" dirty="0"/>
              <a:t>Diagnosed October 2020</a:t>
            </a:r>
          </a:p>
          <a:p>
            <a:pPr lvl="1"/>
            <a:r>
              <a:rPr lang="en-US" dirty="0"/>
              <a:t>Under care of neurological and neuropsychological professionals</a:t>
            </a:r>
          </a:p>
          <a:p>
            <a:pPr lvl="1"/>
            <a:r>
              <a:rPr lang="en-US" dirty="0"/>
              <a:t>Strong plan to keep her at home with medication support</a:t>
            </a:r>
          </a:p>
          <a:p>
            <a:pPr lvl="2"/>
            <a:r>
              <a:rPr lang="en-US" dirty="0"/>
              <a:t>Trial and error to slow down and control symptoms</a:t>
            </a:r>
            <a:r>
              <a:rPr lang="en-US" i="1" dirty="0"/>
              <a:t> </a:t>
            </a:r>
            <a:r>
              <a:rPr lang="en-US" sz="1000" dirty="0">
                <a:solidFill>
                  <a:srgbClr val="FF0000"/>
                </a:solidFill>
              </a:rPr>
              <a:t>X</a:t>
            </a:r>
            <a:endParaRPr lang="en-US" dirty="0"/>
          </a:p>
          <a:p>
            <a:pPr marL="585216" lvl="2" indent="0">
              <a:buNone/>
            </a:pPr>
            <a:endParaRPr lang="en-US" dirty="0"/>
          </a:p>
        </p:txBody>
      </p:sp>
      <p:sp>
        <p:nvSpPr>
          <p:cNvPr id="4" name="Date Placeholder 3">
            <a:extLst>
              <a:ext uri="{FF2B5EF4-FFF2-40B4-BE49-F238E27FC236}">
                <a16:creationId xmlns:a16="http://schemas.microsoft.com/office/drawing/2014/main" id="{F38CBBD7-32DE-68C5-AE83-F12945095286}"/>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DF0E3779-35BD-0C1E-8C2A-35EF8C04BD23}"/>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6501E253-6050-8AD2-8F0A-CD146EDDBD79}"/>
              </a:ext>
            </a:extLst>
          </p:cNvPr>
          <p:cNvSpPr>
            <a:spLocks noGrp="1"/>
          </p:cNvSpPr>
          <p:nvPr>
            <p:ph type="sldNum" sz="quarter" idx="12"/>
          </p:nvPr>
        </p:nvSpPr>
        <p:spPr/>
        <p:txBody>
          <a:bodyPr/>
          <a:lstStyle/>
          <a:p>
            <a:fld id="{28D85DAA-B15A-4B37-8CC9-1797416BFF93}" type="slidenum">
              <a:rPr lang="en-US" smtClean="0"/>
              <a:pPr/>
              <a:t>3</a:t>
            </a:fld>
            <a:endParaRPr lang="en-US"/>
          </a:p>
        </p:txBody>
      </p:sp>
    </p:spTree>
    <p:extLst>
      <p:ext uri="{BB962C8B-B14F-4D97-AF65-F5344CB8AC3E}">
        <p14:creationId xmlns:p14="http://schemas.microsoft.com/office/powerpoint/2010/main" val="231750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267-3333-DCBF-BC5E-E9F63AF78AA1}"/>
              </a:ext>
            </a:extLst>
          </p:cNvPr>
          <p:cNvSpPr>
            <a:spLocks noGrp="1"/>
          </p:cNvSpPr>
          <p:nvPr>
            <p:ph type="title"/>
          </p:nvPr>
        </p:nvSpPr>
        <p:spPr>
          <a:xfrm>
            <a:off x="457200" y="304800"/>
            <a:ext cx="8229600" cy="838200"/>
          </a:xfrm>
        </p:spPr>
        <p:txBody>
          <a:bodyPr>
            <a:noAutofit/>
          </a:bodyPr>
          <a:lstStyle/>
          <a:p>
            <a:r>
              <a:rPr lang="en-US" sz="3600" dirty="0"/>
              <a:t>HOW DOES SANCTIFICATION FIT IN ??</a:t>
            </a:r>
          </a:p>
        </p:txBody>
      </p:sp>
      <p:sp>
        <p:nvSpPr>
          <p:cNvPr id="3" name="Content Placeholder 2">
            <a:extLst>
              <a:ext uri="{FF2B5EF4-FFF2-40B4-BE49-F238E27FC236}">
                <a16:creationId xmlns:a16="http://schemas.microsoft.com/office/drawing/2014/main" id="{9A2BCAE1-30A3-2F82-8C7F-E6D87F9CC055}"/>
              </a:ext>
            </a:extLst>
          </p:cNvPr>
          <p:cNvSpPr>
            <a:spLocks noGrp="1"/>
          </p:cNvSpPr>
          <p:nvPr>
            <p:ph idx="1"/>
          </p:nvPr>
        </p:nvSpPr>
        <p:spPr>
          <a:xfrm>
            <a:off x="228600" y="1143000"/>
            <a:ext cx="8763000" cy="5102225"/>
          </a:xfrm>
        </p:spPr>
        <p:txBody>
          <a:bodyPr>
            <a:normAutofit fontScale="92500" lnSpcReduction="10000"/>
          </a:bodyPr>
          <a:lstStyle/>
          <a:p>
            <a:pPr indent="0">
              <a:buNone/>
            </a:pPr>
            <a:r>
              <a:rPr lang="en-US" b="1" u="sng" dirty="0"/>
              <a:t>First - Understand caregiver challenges</a:t>
            </a:r>
          </a:p>
          <a:p>
            <a:r>
              <a:rPr lang="en-US" dirty="0"/>
              <a:t>Four major cognitive losses in dementia</a:t>
            </a:r>
          </a:p>
          <a:p>
            <a:pPr lvl="1"/>
            <a:r>
              <a:rPr lang="en-US" dirty="0"/>
              <a:t>Understanding why</a:t>
            </a:r>
          </a:p>
          <a:p>
            <a:pPr lvl="1"/>
            <a:r>
              <a:rPr lang="en-US" dirty="0"/>
              <a:t>Seeing cause and effect</a:t>
            </a:r>
          </a:p>
          <a:p>
            <a:pPr lvl="1"/>
            <a:r>
              <a:rPr lang="en-US" dirty="0"/>
              <a:t>Handling sequences, dates, clock time</a:t>
            </a:r>
          </a:p>
          <a:p>
            <a:pPr lvl="1"/>
            <a:r>
              <a:rPr lang="en-US" dirty="0"/>
              <a:t>Prioritizing to what’s important and not</a:t>
            </a:r>
          </a:p>
          <a:p>
            <a:pPr marL="329184" lvl="1" indent="0">
              <a:buNone/>
            </a:pPr>
            <a:endParaRPr lang="en-US" dirty="0"/>
          </a:p>
          <a:p>
            <a:r>
              <a:rPr lang="en-US" dirty="0"/>
              <a:t>Additional problems</a:t>
            </a:r>
          </a:p>
          <a:p>
            <a:pPr lvl="1"/>
            <a:r>
              <a:rPr lang="en-US" dirty="0"/>
              <a:t>Anosognosia – Majority of patients are unaware they have a problem</a:t>
            </a:r>
          </a:p>
          <a:p>
            <a:pPr lvl="1"/>
            <a:r>
              <a:rPr lang="en-US" dirty="0"/>
              <a:t>“mindlessness” – unaware of current actions</a:t>
            </a:r>
          </a:p>
          <a:p>
            <a:pPr marL="329184" lvl="1" indent="0">
              <a:buNone/>
            </a:pPr>
            <a:endParaRPr lang="en-US" dirty="0"/>
          </a:p>
          <a:p>
            <a:r>
              <a:rPr lang="en-US" dirty="0"/>
              <a:t>Impact on the caregiver</a:t>
            </a:r>
          </a:p>
          <a:p>
            <a:pPr lvl="1"/>
            <a:r>
              <a:rPr lang="en-US" dirty="0"/>
              <a:t>Need for </a:t>
            </a:r>
            <a:r>
              <a:rPr lang="en-US" u="sng" dirty="0"/>
              <a:t>constant</a:t>
            </a:r>
            <a:r>
              <a:rPr lang="en-US" dirty="0"/>
              <a:t> oversight grows</a:t>
            </a:r>
          </a:p>
          <a:p>
            <a:pPr lvl="1"/>
            <a:r>
              <a:rPr lang="en-US" dirty="0"/>
              <a:t>Lack of cooperation with support efforts, guidelines, rules</a:t>
            </a:r>
          </a:p>
          <a:p>
            <a:pPr lvl="1"/>
            <a:r>
              <a:rPr lang="en-US" dirty="0"/>
              <a:t>Declining sleep</a:t>
            </a:r>
          </a:p>
          <a:p>
            <a:pPr lvl="1"/>
            <a:r>
              <a:rPr lang="en-US" dirty="0"/>
              <a:t>Heightened anxiety levels</a:t>
            </a:r>
            <a:r>
              <a:rPr lang="en-US" sz="2400" i="1" dirty="0"/>
              <a:t> </a:t>
            </a:r>
            <a:r>
              <a:rPr lang="en-US" sz="1050" dirty="0">
                <a:solidFill>
                  <a:srgbClr val="FF0000"/>
                </a:solidFill>
              </a:rPr>
              <a:t>X</a:t>
            </a:r>
            <a:endParaRPr lang="en-US" dirty="0"/>
          </a:p>
          <a:p>
            <a:endParaRPr lang="en-US" dirty="0"/>
          </a:p>
          <a:p>
            <a:endParaRPr lang="en-US" dirty="0"/>
          </a:p>
        </p:txBody>
      </p:sp>
      <p:sp>
        <p:nvSpPr>
          <p:cNvPr id="4" name="Date Placeholder 3">
            <a:extLst>
              <a:ext uri="{FF2B5EF4-FFF2-40B4-BE49-F238E27FC236}">
                <a16:creationId xmlns:a16="http://schemas.microsoft.com/office/drawing/2014/main" id="{780A4D43-C9C8-76F5-69E7-A629E062C78A}"/>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A9DD8C0C-3631-4CF7-D227-CE6FD0B7D956}"/>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91D12702-DDB3-2073-1885-4FD7BE280CC7}"/>
              </a:ext>
            </a:extLst>
          </p:cNvPr>
          <p:cNvSpPr>
            <a:spLocks noGrp="1"/>
          </p:cNvSpPr>
          <p:nvPr>
            <p:ph type="sldNum" sz="quarter" idx="12"/>
          </p:nvPr>
        </p:nvSpPr>
        <p:spPr/>
        <p:txBody>
          <a:bodyPr/>
          <a:lstStyle/>
          <a:p>
            <a:fld id="{28D85DAA-B15A-4B37-8CC9-1797416BFF93}" type="slidenum">
              <a:rPr lang="en-US" smtClean="0"/>
              <a:pPr/>
              <a:t>4</a:t>
            </a:fld>
            <a:endParaRPr lang="en-US"/>
          </a:p>
        </p:txBody>
      </p:sp>
    </p:spTree>
    <p:extLst>
      <p:ext uri="{BB962C8B-B14F-4D97-AF65-F5344CB8AC3E}">
        <p14:creationId xmlns:p14="http://schemas.microsoft.com/office/powerpoint/2010/main" val="2389470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wipe(down)">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down)">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wipe(down)">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11" end="11"/>
                                            </p:txEl>
                                          </p:spTgt>
                                        </p:tgtEl>
                                        <p:attrNameLst>
                                          <p:attrName>style.visibility</p:attrName>
                                        </p:attrNameLst>
                                      </p:cBhvr>
                                      <p:to>
                                        <p:strVal val="visible"/>
                                      </p:to>
                                    </p:set>
                                    <p:animEffect transition="in" filter="wipe(down)">
                                      <p:cBhvr>
                                        <p:cTn id="52" dur="500"/>
                                        <p:tgtEl>
                                          <p:spTgt spid="3">
                                            <p:txEl>
                                              <p:pRg st="11" end="11"/>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2" end="12"/>
                                            </p:txEl>
                                          </p:spTgt>
                                        </p:tgtEl>
                                        <p:attrNameLst>
                                          <p:attrName>style.visibility</p:attrName>
                                        </p:attrNameLst>
                                      </p:cBhvr>
                                      <p:to>
                                        <p:strVal val="visible"/>
                                      </p:to>
                                    </p:set>
                                    <p:animEffect transition="in" filter="wipe(down)">
                                      <p:cBhvr>
                                        <p:cTn id="57" dur="500"/>
                                        <p:tgtEl>
                                          <p:spTgt spid="3">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3" end="13"/>
                                            </p:txEl>
                                          </p:spTgt>
                                        </p:tgtEl>
                                        <p:attrNameLst>
                                          <p:attrName>style.visibility</p:attrName>
                                        </p:attrNameLst>
                                      </p:cBhvr>
                                      <p:to>
                                        <p:strVal val="visible"/>
                                      </p:to>
                                    </p:set>
                                    <p:animEffect transition="in" filter="wipe(down)">
                                      <p:cBhvr>
                                        <p:cTn id="62" dur="500"/>
                                        <p:tgtEl>
                                          <p:spTgt spid="3">
                                            <p:txEl>
                                              <p:pRg st="13" end="13"/>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animEffect transition="in" filter="wipe(down)">
                                      <p:cBhvr>
                                        <p:cTn id="67" dur="500"/>
                                        <p:tgtEl>
                                          <p:spTgt spid="3">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5" end="15"/>
                                            </p:txEl>
                                          </p:spTgt>
                                        </p:tgtEl>
                                        <p:attrNameLst>
                                          <p:attrName>style.visibility</p:attrName>
                                        </p:attrNameLst>
                                      </p:cBhvr>
                                      <p:to>
                                        <p:strVal val="visible"/>
                                      </p:to>
                                    </p:set>
                                    <p:animEffect transition="in" filter="wipe(down)">
                                      <p:cBhvr>
                                        <p:cTn id="72"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93F00-77AE-B3D6-8649-0B9281073868}"/>
              </a:ext>
            </a:extLst>
          </p:cNvPr>
          <p:cNvSpPr>
            <a:spLocks noGrp="1"/>
          </p:cNvSpPr>
          <p:nvPr>
            <p:ph type="title"/>
          </p:nvPr>
        </p:nvSpPr>
        <p:spPr>
          <a:xfrm>
            <a:off x="381000" y="304800"/>
            <a:ext cx="8305800" cy="685800"/>
          </a:xfrm>
        </p:spPr>
        <p:txBody>
          <a:bodyPr>
            <a:normAutofit/>
          </a:bodyPr>
          <a:lstStyle/>
          <a:p>
            <a:r>
              <a:rPr lang="en-US" sz="3600" dirty="0"/>
              <a:t>HOW DOES SANCTIFICATION FIT IN ?? </a:t>
            </a:r>
            <a:r>
              <a:rPr lang="en-US" sz="1600" i="1" dirty="0"/>
              <a:t>(cont’d)</a:t>
            </a:r>
            <a:endParaRPr lang="en-US" sz="1600" dirty="0"/>
          </a:p>
        </p:txBody>
      </p:sp>
      <p:sp>
        <p:nvSpPr>
          <p:cNvPr id="3" name="Content Placeholder 2">
            <a:extLst>
              <a:ext uri="{FF2B5EF4-FFF2-40B4-BE49-F238E27FC236}">
                <a16:creationId xmlns:a16="http://schemas.microsoft.com/office/drawing/2014/main" id="{A7F91AC6-5FBB-CCF9-6485-4F88A22A5FE7}"/>
              </a:ext>
            </a:extLst>
          </p:cNvPr>
          <p:cNvSpPr>
            <a:spLocks noGrp="1"/>
          </p:cNvSpPr>
          <p:nvPr>
            <p:ph idx="1"/>
          </p:nvPr>
        </p:nvSpPr>
        <p:spPr>
          <a:xfrm>
            <a:off x="457200" y="1143000"/>
            <a:ext cx="8229600" cy="4983163"/>
          </a:xfrm>
        </p:spPr>
        <p:txBody>
          <a:bodyPr/>
          <a:lstStyle/>
          <a:p>
            <a:pPr indent="0">
              <a:buNone/>
            </a:pPr>
            <a:r>
              <a:rPr lang="en-US" b="1" u="sng" dirty="0"/>
              <a:t>These set up a growing list of frustrations for both</a:t>
            </a:r>
          </a:p>
          <a:p>
            <a:r>
              <a:rPr lang="en-US" sz="2400" dirty="0"/>
              <a:t>Debates then arguments over meds, food, hydration</a:t>
            </a:r>
          </a:p>
          <a:p>
            <a:r>
              <a:rPr lang="en-US" sz="2400" dirty="0"/>
              <a:t>Her frustration at being managed, loss of independence</a:t>
            </a:r>
          </a:p>
          <a:p>
            <a:r>
              <a:rPr lang="en-US" sz="2400" dirty="0"/>
              <a:t>Her need for female contact - but couldn't decide on effort</a:t>
            </a:r>
          </a:p>
          <a:p>
            <a:r>
              <a:rPr lang="en-US" sz="2400" dirty="0"/>
              <a:t>Couldn't reach agreement on slightest things</a:t>
            </a:r>
          </a:p>
          <a:p>
            <a:r>
              <a:rPr lang="en-US" sz="2400" dirty="0"/>
              <a:t>Wandering outside late at night after bed time</a:t>
            </a:r>
          </a:p>
          <a:p>
            <a:r>
              <a:rPr lang="en-US" sz="2400" dirty="0"/>
              <a:t>FINALLY My </a:t>
            </a:r>
            <a:r>
              <a:rPr lang="en-US" sz="2400" b="1" u="sng" dirty="0"/>
              <a:t>anger</a:t>
            </a:r>
            <a:r>
              <a:rPr lang="en-US" sz="2400" dirty="0"/>
              <a:t> at defiance, heightened by little sleep</a:t>
            </a:r>
            <a:r>
              <a:rPr lang="en-US" sz="2400" i="1" dirty="0"/>
              <a:t> </a:t>
            </a:r>
            <a:r>
              <a:rPr lang="en-US" sz="1050" dirty="0">
                <a:solidFill>
                  <a:srgbClr val="FF0000"/>
                </a:solidFill>
              </a:rPr>
              <a:t>X</a:t>
            </a:r>
            <a:endParaRPr lang="en-US" sz="2400" dirty="0"/>
          </a:p>
        </p:txBody>
      </p:sp>
      <p:sp>
        <p:nvSpPr>
          <p:cNvPr id="4" name="Date Placeholder 3">
            <a:extLst>
              <a:ext uri="{FF2B5EF4-FFF2-40B4-BE49-F238E27FC236}">
                <a16:creationId xmlns:a16="http://schemas.microsoft.com/office/drawing/2014/main" id="{F7F7B145-D4F7-6250-9DCF-D3ED5364A773}"/>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96C8306A-D954-7A04-6E60-34F2E5C51389}"/>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7D6BCD02-A091-91B7-6E16-F85803849ABE}"/>
              </a:ext>
            </a:extLst>
          </p:cNvPr>
          <p:cNvSpPr>
            <a:spLocks noGrp="1"/>
          </p:cNvSpPr>
          <p:nvPr>
            <p:ph type="sldNum" sz="quarter" idx="12"/>
          </p:nvPr>
        </p:nvSpPr>
        <p:spPr/>
        <p:txBody>
          <a:bodyPr/>
          <a:lstStyle/>
          <a:p>
            <a:fld id="{28D85DAA-B15A-4B37-8CC9-1797416BFF93}" type="slidenum">
              <a:rPr lang="en-US" smtClean="0"/>
              <a:pPr/>
              <a:t>5</a:t>
            </a:fld>
            <a:endParaRPr lang="en-US"/>
          </a:p>
        </p:txBody>
      </p:sp>
    </p:spTree>
    <p:extLst>
      <p:ext uri="{BB962C8B-B14F-4D97-AF65-F5344CB8AC3E}">
        <p14:creationId xmlns:p14="http://schemas.microsoft.com/office/powerpoint/2010/main" val="142820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down)">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down)">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2F343-7BAE-3D8B-605B-6F43E5B3D4E8}"/>
              </a:ext>
            </a:extLst>
          </p:cNvPr>
          <p:cNvSpPr>
            <a:spLocks noGrp="1"/>
          </p:cNvSpPr>
          <p:nvPr>
            <p:ph type="title"/>
          </p:nvPr>
        </p:nvSpPr>
        <p:spPr>
          <a:xfrm>
            <a:off x="457200" y="151765"/>
            <a:ext cx="8229600" cy="685800"/>
          </a:xfrm>
        </p:spPr>
        <p:txBody>
          <a:bodyPr>
            <a:normAutofit/>
          </a:bodyPr>
          <a:lstStyle/>
          <a:p>
            <a:r>
              <a:rPr lang="en-US" sz="3200" dirty="0"/>
              <a:t>HOW DOES SANCTIFICATION FIT IN ?? </a:t>
            </a:r>
            <a:r>
              <a:rPr lang="en-US" sz="2400" i="1" dirty="0"/>
              <a:t>(cont’d)</a:t>
            </a:r>
            <a:endParaRPr lang="en-US" dirty="0"/>
          </a:p>
        </p:txBody>
      </p:sp>
      <p:sp>
        <p:nvSpPr>
          <p:cNvPr id="3" name="Content Placeholder 2">
            <a:extLst>
              <a:ext uri="{FF2B5EF4-FFF2-40B4-BE49-F238E27FC236}">
                <a16:creationId xmlns:a16="http://schemas.microsoft.com/office/drawing/2014/main" id="{F563E44D-AAF3-40FE-303D-09E064A31522}"/>
              </a:ext>
            </a:extLst>
          </p:cNvPr>
          <p:cNvSpPr>
            <a:spLocks noGrp="1"/>
          </p:cNvSpPr>
          <p:nvPr>
            <p:ph idx="1"/>
          </p:nvPr>
        </p:nvSpPr>
        <p:spPr>
          <a:xfrm>
            <a:off x="152400" y="914400"/>
            <a:ext cx="8534400" cy="5562599"/>
          </a:xfrm>
        </p:spPr>
        <p:txBody>
          <a:bodyPr>
            <a:normAutofit fontScale="92500" lnSpcReduction="10000"/>
          </a:bodyPr>
          <a:lstStyle/>
          <a:p>
            <a:r>
              <a:rPr lang="en-US" dirty="0"/>
              <a:t>Through all this, God finally got through to me</a:t>
            </a:r>
          </a:p>
          <a:p>
            <a:pPr lvl="1"/>
            <a:r>
              <a:rPr lang="en-US" b="1" dirty="0"/>
              <a:t>WHY WAS I MAD </a:t>
            </a:r>
            <a:r>
              <a:rPr lang="en-US" sz="3200" b="1" dirty="0"/>
              <a:t>AT HER ??	</a:t>
            </a:r>
          </a:p>
          <a:p>
            <a:pPr marL="329184" lvl="1" indent="0">
              <a:buNone/>
            </a:pPr>
            <a:endParaRPr lang="en-US" sz="1050" b="1" dirty="0"/>
          </a:p>
          <a:p>
            <a:r>
              <a:rPr lang="en-US" dirty="0"/>
              <a:t>I was guilty of breaking a cardinal rule of dementia </a:t>
            </a:r>
          </a:p>
          <a:p>
            <a:pPr lvl="1"/>
            <a:r>
              <a:rPr lang="en-US" dirty="0"/>
              <a:t>The patient will reflect the mood of the caregiver</a:t>
            </a:r>
          </a:p>
          <a:p>
            <a:pPr lvl="1"/>
            <a:r>
              <a:rPr lang="en-US" dirty="0"/>
              <a:t>I was fueling the whole anger environment</a:t>
            </a:r>
          </a:p>
          <a:p>
            <a:pPr marL="329184" lvl="1" indent="0">
              <a:buNone/>
            </a:pPr>
            <a:endParaRPr lang="en-US" dirty="0"/>
          </a:p>
          <a:p>
            <a:pPr defTabSz="461963"/>
            <a:r>
              <a:rPr lang="en-US" dirty="0"/>
              <a:t>And I was guilty of scripture warnings against unjustified 	anger in many passages</a:t>
            </a:r>
          </a:p>
          <a:p>
            <a:pPr indent="0" defTabSz="461963">
              <a:buNone/>
            </a:pPr>
            <a:endParaRPr lang="en-US" sz="1400" dirty="0"/>
          </a:p>
          <a:p>
            <a:pPr defTabSz="461963"/>
            <a:r>
              <a:rPr lang="en-US" dirty="0"/>
              <a:t>This led to months of study </a:t>
            </a:r>
          </a:p>
          <a:p>
            <a:pPr lvl="1" defTabSz="461963"/>
            <a:r>
              <a:rPr lang="en-US" dirty="0"/>
              <a:t>Understanding anger and letting God deal with it</a:t>
            </a:r>
          </a:p>
          <a:p>
            <a:pPr lvl="1" defTabSz="461963"/>
            <a:r>
              <a:rPr lang="en-US" dirty="0"/>
              <a:t>The concrete need for “dying to self” and “humility”</a:t>
            </a:r>
          </a:p>
          <a:p>
            <a:pPr marL="329184" lvl="1" indent="0" defTabSz="461963">
              <a:buNone/>
            </a:pPr>
            <a:endParaRPr lang="en-US" dirty="0"/>
          </a:p>
          <a:p>
            <a:pPr defTabSz="461963"/>
            <a:r>
              <a:rPr lang="en-US" dirty="0"/>
              <a:t>CONCLUSION	</a:t>
            </a:r>
          </a:p>
          <a:p>
            <a:pPr lvl="1" defTabSz="461963"/>
            <a:r>
              <a:rPr lang="en-US" sz="2600" dirty="0"/>
              <a:t>I was angry at her because her actions interrupted </a:t>
            </a:r>
            <a:r>
              <a:rPr lang="en-US" sz="2600" b="1" dirty="0"/>
              <a:t>MY </a:t>
            </a:r>
            <a:r>
              <a:rPr lang="en-US" sz="2600" dirty="0"/>
              <a:t>goals !</a:t>
            </a:r>
          </a:p>
          <a:p>
            <a:pPr lvl="1" defTabSz="461963"/>
            <a:r>
              <a:rPr lang="en-US" sz="2600" dirty="0"/>
              <a:t>I asked God to show me how to overcome this </a:t>
            </a:r>
            <a:r>
              <a:rPr lang="en-US" sz="2800" i="1" dirty="0"/>
              <a:t> </a:t>
            </a:r>
            <a:r>
              <a:rPr lang="en-US" sz="1100" dirty="0">
                <a:solidFill>
                  <a:srgbClr val="FF0000"/>
                </a:solidFill>
              </a:rPr>
              <a:t>X</a:t>
            </a:r>
            <a:endParaRPr lang="en-US" sz="2600" dirty="0"/>
          </a:p>
        </p:txBody>
      </p:sp>
      <p:sp>
        <p:nvSpPr>
          <p:cNvPr id="4" name="Date Placeholder 3">
            <a:extLst>
              <a:ext uri="{FF2B5EF4-FFF2-40B4-BE49-F238E27FC236}">
                <a16:creationId xmlns:a16="http://schemas.microsoft.com/office/drawing/2014/main" id="{19E780F6-A3DA-75CD-583F-9DA1FD8562F1}"/>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3B33002D-0034-C5D9-0189-5215EAE958A9}"/>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B51AD5B1-EE66-AB27-3BFE-9AA377B2ED4F}"/>
              </a:ext>
            </a:extLst>
          </p:cNvPr>
          <p:cNvSpPr>
            <a:spLocks noGrp="1"/>
          </p:cNvSpPr>
          <p:nvPr>
            <p:ph type="sldNum" sz="quarter" idx="12"/>
          </p:nvPr>
        </p:nvSpPr>
        <p:spPr/>
        <p:txBody>
          <a:bodyPr/>
          <a:lstStyle/>
          <a:p>
            <a:fld id="{28D85DAA-B15A-4B37-8CC9-1797416BFF93}" type="slidenum">
              <a:rPr lang="en-US" smtClean="0"/>
              <a:pPr/>
              <a:t>6</a:t>
            </a:fld>
            <a:endParaRPr lang="en-US"/>
          </a:p>
        </p:txBody>
      </p:sp>
    </p:spTree>
    <p:extLst>
      <p:ext uri="{BB962C8B-B14F-4D97-AF65-F5344CB8AC3E}">
        <p14:creationId xmlns:p14="http://schemas.microsoft.com/office/powerpoint/2010/main" val="1090284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wipe(down)">
                                      <p:cBhvr>
                                        <p:cTn id="20" dur="500"/>
                                        <p:tgtEl>
                                          <p:spTgt spid="3">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ipe(down)">
                                      <p:cBhvr>
                                        <p:cTn id="25" dur="5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wipe(down)">
                                      <p:cBhvr>
                                        <p:cTn id="30" dur="500"/>
                                        <p:tgtEl>
                                          <p:spTgt spid="3">
                                            <p:txEl>
                                              <p:pRg st="9" end="9"/>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wipe(down)">
                                      <p:cBhvr>
                                        <p:cTn id="35" dur="500"/>
                                        <p:tgtEl>
                                          <p:spTgt spid="3">
                                            <p:txEl>
                                              <p:pRg st="10" end="1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3">
                                            <p:txEl>
                                              <p:pRg st="11" end="11"/>
                                            </p:txEl>
                                          </p:spTgt>
                                        </p:tgtEl>
                                        <p:attrNameLst>
                                          <p:attrName>style.visibility</p:attrName>
                                        </p:attrNameLst>
                                      </p:cBhvr>
                                      <p:to>
                                        <p:strVal val="visible"/>
                                      </p:to>
                                    </p:set>
                                    <p:animEffect transition="in" filter="wipe(down)">
                                      <p:cBhvr>
                                        <p:cTn id="40" dur="500"/>
                                        <p:tgtEl>
                                          <p:spTgt spid="3">
                                            <p:txEl>
                                              <p:pRg st="11" end="1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animEffect transition="in" filter="wipe(down)">
                                      <p:cBhvr>
                                        <p:cTn id="45" dur="500"/>
                                        <p:tgtEl>
                                          <p:spTgt spid="3">
                                            <p:txEl>
                                              <p:pRg st="13" end="1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4" fill="hold" grpId="0" nodeType="clickEffect">
                                  <p:stCondLst>
                                    <p:cond delay="0"/>
                                  </p:stCondLst>
                                  <p:childTnLst>
                                    <p:set>
                                      <p:cBhvr>
                                        <p:cTn id="49" dur="1" fill="hold">
                                          <p:stCondLst>
                                            <p:cond delay="0"/>
                                          </p:stCondLst>
                                        </p:cTn>
                                        <p:tgtEl>
                                          <p:spTgt spid="3">
                                            <p:txEl>
                                              <p:pRg st="14" end="14"/>
                                            </p:txEl>
                                          </p:spTgt>
                                        </p:tgtEl>
                                        <p:attrNameLst>
                                          <p:attrName>style.visibility</p:attrName>
                                        </p:attrNameLst>
                                      </p:cBhvr>
                                      <p:to>
                                        <p:strVal val="visible"/>
                                      </p:to>
                                    </p:set>
                                    <p:animEffect transition="in" filter="wipe(down)">
                                      <p:cBhvr>
                                        <p:cTn id="50" dur="500"/>
                                        <p:tgtEl>
                                          <p:spTgt spid="3">
                                            <p:txEl>
                                              <p:pRg st="14" end="1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animEffect transition="in" filter="wipe(down)">
                                      <p:cBhvr>
                                        <p:cTn id="55" dur="500"/>
                                        <p:tgtEl>
                                          <p:spTgt spid="3">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CD018-76A8-1E6D-C21D-29BE75E4CF0F}"/>
              </a:ext>
            </a:extLst>
          </p:cNvPr>
          <p:cNvSpPr>
            <a:spLocks noGrp="1"/>
          </p:cNvSpPr>
          <p:nvPr>
            <p:ph type="title"/>
          </p:nvPr>
        </p:nvSpPr>
        <p:spPr>
          <a:xfrm>
            <a:off x="457200" y="130365"/>
            <a:ext cx="8229600" cy="663864"/>
          </a:xfrm>
        </p:spPr>
        <p:txBody>
          <a:bodyPr>
            <a:normAutofit fontScale="90000"/>
          </a:bodyPr>
          <a:lstStyle/>
          <a:p>
            <a:r>
              <a:rPr lang="en-US" sz="3600" dirty="0"/>
              <a:t>SPIRIT-LED APPROACH</a:t>
            </a:r>
            <a:r>
              <a:rPr lang="en-US" dirty="0"/>
              <a:t>	</a:t>
            </a:r>
          </a:p>
        </p:txBody>
      </p:sp>
      <p:sp>
        <p:nvSpPr>
          <p:cNvPr id="3" name="Content Placeholder 2">
            <a:extLst>
              <a:ext uri="{FF2B5EF4-FFF2-40B4-BE49-F238E27FC236}">
                <a16:creationId xmlns:a16="http://schemas.microsoft.com/office/drawing/2014/main" id="{2343C5C4-3466-894E-A38E-56BDFE0D0898}"/>
              </a:ext>
            </a:extLst>
          </p:cNvPr>
          <p:cNvSpPr>
            <a:spLocks noGrp="1"/>
          </p:cNvSpPr>
          <p:nvPr>
            <p:ph idx="1"/>
          </p:nvPr>
        </p:nvSpPr>
        <p:spPr>
          <a:xfrm>
            <a:off x="457200" y="718037"/>
            <a:ext cx="8229600" cy="4419600"/>
          </a:xfrm>
        </p:spPr>
        <p:txBody>
          <a:bodyPr/>
          <a:lstStyle/>
          <a:p>
            <a:r>
              <a:rPr lang="en-US" dirty="0"/>
              <a:t>I was once again made aware of Eph 4.2</a:t>
            </a:r>
          </a:p>
          <a:p>
            <a:pPr indent="0">
              <a:buNone/>
            </a:pPr>
            <a:endParaRPr lang="en-US" dirty="0"/>
          </a:p>
          <a:p>
            <a:pPr indent="0">
              <a:buNone/>
            </a:pPr>
            <a:endParaRPr lang="en-US" dirty="0"/>
          </a:p>
          <a:p>
            <a:pPr indent="0">
              <a:buNone/>
            </a:pPr>
            <a:endParaRPr lang="en-US" dirty="0"/>
          </a:p>
          <a:p>
            <a:pPr indent="0" defTabSz="514350">
              <a:buNone/>
            </a:pPr>
            <a:r>
              <a:rPr lang="en-US" dirty="0"/>
              <a:t>	</a:t>
            </a:r>
            <a:endParaRPr lang="en-US" sz="2400" dirty="0">
              <a:solidFill>
                <a:srgbClr val="000000"/>
              </a:solidFill>
            </a:endParaRPr>
          </a:p>
        </p:txBody>
      </p:sp>
      <p:sp>
        <p:nvSpPr>
          <p:cNvPr id="4" name="Date Placeholder 3">
            <a:extLst>
              <a:ext uri="{FF2B5EF4-FFF2-40B4-BE49-F238E27FC236}">
                <a16:creationId xmlns:a16="http://schemas.microsoft.com/office/drawing/2014/main" id="{548CDA4A-992F-81FD-76A4-454C7853D22A}"/>
              </a:ext>
            </a:extLst>
          </p:cNvPr>
          <p:cNvSpPr>
            <a:spLocks noGrp="1"/>
          </p:cNvSpPr>
          <p:nvPr>
            <p:ph type="dt" sz="half" idx="10"/>
          </p:nvPr>
        </p:nvSpPr>
        <p:spPr/>
        <p:txBody>
          <a:bodyPr/>
          <a:lstStyle/>
          <a:p>
            <a:fld id="{258BB418-FC99-492B-970E-599FFC88F6DC}" type="datetime1">
              <a:rPr lang="en-US" smtClean="0"/>
              <a:t>4/1/2023</a:t>
            </a:fld>
            <a:endParaRPr lang="en-US" dirty="0"/>
          </a:p>
        </p:txBody>
      </p:sp>
      <p:sp>
        <p:nvSpPr>
          <p:cNvPr id="5" name="Footer Placeholder 4">
            <a:extLst>
              <a:ext uri="{FF2B5EF4-FFF2-40B4-BE49-F238E27FC236}">
                <a16:creationId xmlns:a16="http://schemas.microsoft.com/office/drawing/2014/main" id="{E82AC733-2245-6E0A-06CB-C741A9854C81}"/>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EFE3B3A8-3202-FDC8-1339-C71CF1B10BF6}"/>
              </a:ext>
            </a:extLst>
          </p:cNvPr>
          <p:cNvSpPr>
            <a:spLocks noGrp="1"/>
          </p:cNvSpPr>
          <p:nvPr>
            <p:ph type="sldNum" sz="quarter" idx="12"/>
          </p:nvPr>
        </p:nvSpPr>
        <p:spPr/>
        <p:txBody>
          <a:bodyPr/>
          <a:lstStyle/>
          <a:p>
            <a:fld id="{28D85DAA-B15A-4B37-8CC9-1797416BFF93}" type="slidenum">
              <a:rPr lang="en-US" smtClean="0"/>
              <a:pPr/>
              <a:t>7</a:t>
            </a:fld>
            <a:endParaRPr lang="en-US"/>
          </a:p>
        </p:txBody>
      </p:sp>
      <p:sp>
        <p:nvSpPr>
          <p:cNvPr id="7" name="TextBox 6">
            <a:extLst>
              <a:ext uri="{FF2B5EF4-FFF2-40B4-BE49-F238E27FC236}">
                <a16:creationId xmlns:a16="http://schemas.microsoft.com/office/drawing/2014/main" id="{C4A4FE80-2F74-AD6A-7A6F-7FD7AE300CA2}"/>
              </a:ext>
            </a:extLst>
          </p:cNvPr>
          <p:cNvSpPr txBox="1"/>
          <p:nvPr/>
        </p:nvSpPr>
        <p:spPr>
          <a:xfrm>
            <a:off x="304800" y="2548391"/>
            <a:ext cx="8153400" cy="338554"/>
          </a:xfrm>
          <a:prstGeom prst="rect">
            <a:avLst/>
          </a:prstGeom>
          <a:noFill/>
        </p:spPr>
        <p:txBody>
          <a:bodyPr wrap="square" rtlCol="0">
            <a:spAutoFit/>
          </a:bodyPr>
          <a:lstStyle/>
          <a:p>
            <a:r>
              <a:rPr lang="en-US" sz="1600" dirty="0"/>
              <a:t>…with all </a:t>
            </a:r>
            <a:r>
              <a:rPr lang="en-US" sz="1600" b="1" dirty="0"/>
              <a:t>humility</a:t>
            </a:r>
            <a:r>
              <a:rPr lang="en-US" sz="1600" dirty="0"/>
              <a:t> and </a:t>
            </a:r>
            <a:r>
              <a:rPr lang="en-US" sz="1600" b="1" dirty="0"/>
              <a:t>gentleness</a:t>
            </a:r>
            <a:r>
              <a:rPr lang="en-US" sz="1600" dirty="0"/>
              <a:t>, with </a:t>
            </a:r>
            <a:r>
              <a:rPr lang="en-US" sz="1600" b="1" dirty="0"/>
              <a:t>patience</a:t>
            </a:r>
            <a:r>
              <a:rPr lang="en-US" sz="1600" dirty="0"/>
              <a:t>, </a:t>
            </a:r>
            <a:r>
              <a:rPr lang="en-US" sz="1600" u="sng" dirty="0"/>
              <a:t>showing tolerance </a:t>
            </a:r>
            <a:r>
              <a:rPr lang="en-US" sz="1600" dirty="0"/>
              <a:t>for one another in </a:t>
            </a:r>
            <a:r>
              <a:rPr lang="en-US" sz="1600" b="1" dirty="0"/>
              <a:t>love</a:t>
            </a:r>
            <a:endParaRPr lang="en-US" sz="1600" dirty="0"/>
          </a:p>
        </p:txBody>
      </p:sp>
      <p:grpSp>
        <p:nvGrpSpPr>
          <p:cNvPr id="29" name="Group 28">
            <a:extLst>
              <a:ext uri="{FF2B5EF4-FFF2-40B4-BE49-F238E27FC236}">
                <a16:creationId xmlns:a16="http://schemas.microsoft.com/office/drawing/2014/main" id="{C5E470A6-53E9-03D2-833C-7709CC1D282D}"/>
              </a:ext>
            </a:extLst>
          </p:cNvPr>
          <p:cNvGrpSpPr/>
          <p:nvPr/>
        </p:nvGrpSpPr>
        <p:grpSpPr>
          <a:xfrm>
            <a:off x="1597152" y="2853191"/>
            <a:ext cx="6553200" cy="2042943"/>
            <a:chOff x="1597152" y="2853191"/>
            <a:chExt cx="6553200" cy="2042943"/>
          </a:xfrm>
        </p:grpSpPr>
        <p:cxnSp>
          <p:nvCxnSpPr>
            <p:cNvPr id="8" name="Straight Connector 7">
              <a:extLst>
                <a:ext uri="{FF2B5EF4-FFF2-40B4-BE49-F238E27FC236}">
                  <a16:creationId xmlns:a16="http://schemas.microsoft.com/office/drawing/2014/main" id="{D28B9F0B-5A82-CDF6-D41C-7D362EC83438}"/>
                </a:ext>
              </a:extLst>
            </p:cNvPr>
            <p:cNvCxnSpPr/>
            <p:nvPr/>
          </p:nvCxnSpPr>
          <p:spPr>
            <a:xfrm>
              <a:off x="1597152" y="3767591"/>
              <a:ext cx="65532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E70B423E-8249-2A82-FCDD-40E7873877BD}"/>
                </a:ext>
              </a:extLst>
            </p:cNvPr>
            <p:cNvSpPr txBox="1"/>
            <p:nvPr/>
          </p:nvSpPr>
          <p:spPr>
            <a:xfrm>
              <a:off x="3084662" y="3942027"/>
              <a:ext cx="2590800" cy="954107"/>
            </a:xfrm>
            <a:prstGeom prst="rect">
              <a:avLst/>
            </a:prstGeom>
            <a:noFill/>
            <a:ln w="25400">
              <a:solidFill>
                <a:schemeClr val="accent1">
                  <a:lumMod val="75000"/>
                </a:schemeClr>
              </a:solidFill>
            </a:ln>
          </p:spPr>
          <p:txBody>
            <a:bodyPr wrap="square" rtlCol="0">
              <a:spAutoFit/>
            </a:bodyPr>
            <a:lstStyle/>
            <a:p>
              <a:pPr algn="ctr"/>
              <a:r>
                <a:rPr lang="en-US" sz="1400" dirty="0"/>
                <a:t>The two “foundational” characteristics needed to foster the middle three towards tolerating another</a:t>
              </a:r>
            </a:p>
          </p:txBody>
        </p:sp>
        <p:cxnSp>
          <p:nvCxnSpPr>
            <p:cNvPr id="12" name="Straight Arrow Connector 11">
              <a:extLst>
                <a:ext uri="{FF2B5EF4-FFF2-40B4-BE49-F238E27FC236}">
                  <a16:creationId xmlns:a16="http://schemas.microsoft.com/office/drawing/2014/main" id="{FDCA5C95-DAE5-9B6E-6B8F-845C16CFE442}"/>
                </a:ext>
              </a:extLst>
            </p:cNvPr>
            <p:cNvCxnSpPr/>
            <p:nvPr/>
          </p:nvCxnSpPr>
          <p:spPr>
            <a:xfrm flipV="1">
              <a:off x="1597152" y="2853191"/>
              <a:ext cx="0" cy="9144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F9DA296A-8C8D-814F-BF0A-574EAF6692AB}"/>
                </a:ext>
              </a:extLst>
            </p:cNvPr>
            <p:cNvCxnSpPr/>
            <p:nvPr/>
          </p:nvCxnSpPr>
          <p:spPr>
            <a:xfrm flipV="1">
              <a:off x="8150352" y="2853191"/>
              <a:ext cx="0" cy="9144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8" name="Group 27">
            <a:extLst>
              <a:ext uri="{FF2B5EF4-FFF2-40B4-BE49-F238E27FC236}">
                <a16:creationId xmlns:a16="http://schemas.microsoft.com/office/drawing/2014/main" id="{6CFDB21B-9236-0D70-8C98-E617F0ABF690}"/>
              </a:ext>
            </a:extLst>
          </p:cNvPr>
          <p:cNvGrpSpPr/>
          <p:nvPr/>
        </p:nvGrpSpPr>
        <p:grpSpPr>
          <a:xfrm>
            <a:off x="2892552" y="1295400"/>
            <a:ext cx="2590800" cy="1252991"/>
            <a:chOff x="2892552" y="1295400"/>
            <a:chExt cx="2590800" cy="1252991"/>
          </a:xfrm>
        </p:grpSpPr>
        <p:cxnSp>
          <p:nvCxnSpPr>
            <p:cNvPr id="9" name="Straight Arrow Connector 8">
              <a:extLst>
                <a:ext uri="{FF2B5EF4-FFF2-40B4-BE49-F238E27FC236}">
                  <a16:creationId xmlns:a16="http://schemas.microsoft.com/office/drawing/2014/main" id="{4FC207BA-B9A2-668E-06D0-F599DB45AE6E}"/>
                </a:ext>
              </a:extLst>
            </p:cNvPr>
            <p:cNvCxnSpPr/>
            <p:nvPr/>
          </p:nvCxnSpPr>
          <p:spPr>
            <a:xfrm>
              <a:off x="2968752" y="2091191"/>
              <a:ext cx="2438400" cy="0"/>
            </a:xfrm>
            <a:prstGeom prst="straightConnector1">
              <a:avLst/>
            </a:prstGeom>
            <a:ln w="222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EA655A51-6280-D49B-AFC2-6ECE17F27587}"/>
                </a:ext>
              </a:extLst>
            </p:cNvPr>
            <p:cNvSpPr txBox="1"/>
            <p:nvPr/>
          </p:nvSpPr>
          <p:spPr>
            <a:xfrm>
              <a:off x="2892552" y="1295400"/>
              <a:ext cx="2590800" cy="523220"/>
            </a:xfrm>
            <a:prstGeom prst="rect">
              <a:avLst/>
            </a:prstGeom>
            <a:noFill/>
            <a:ln w="25400">
              <a:solidFill>
                <a:schemeClr val="accent1">
                  <a:lumMod val="75000"/>
                </a:schemeClr>
              </a:solidFill>
            </a:ln>
          </p:spPr>
          <p:txBody>
            <a:bodyPr wrap="square" rtlCol="0">
              <a:spAutoFit/>
            </a:bodyPr>
            <a:lstStyle/>
            <a:p>
              <a:pPr algn="ctr"/>
              <a:r>
                <a:rPr lang="en-US" sz="1400" dirty="0"/>
                <a:t>Conditioners for successful tolerance</a:t>
              </a:r>
            </a:p>
          </p:txBody>
        </p:sp>
        <p:cxnSp>
          <p:nvCxnSpPr>
            <p:cNvPr id="14" name="Straight Arrow Connector 13">
              <a:extLst>
                <a:ext uri="{FF2B5EF4-FFF2-40B4-BE49-F238E27FC236}">
                  <a16:creationId xmlns:a16="http://schemas.microsoft.com/office/drawing/2014/main" id="{3F6FB49D-D35F-B9AF-5719-83B206A9BA01}"/>
                </a:ext>
              </a:extLst>
            </p:cNvPr>
            <p:cNvCxnSpPr/>
            <p:nvPr/>
          </p:nvCxnSpPr>
          <p:spPr>
            <a:xfrm flipV="1">
              <a:off x="2968752" y="2091191"/>
              <a:ext cx="0" cy="457200"/>
            </a:xfrm>
            <a:prstGeom prst="straightConnector1">
              <a:avLst/>
            </a:prstGeom>
            <a:ln w="222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83D40C4F-35E0-AF3F-3DCF-069E610CD134}"/>
                </a:ext>
              </a:extLst>
            </p:cNvPr>
            <p:cNvCxnSpPr/>
            <p:nvPr/>
          </p:nvCxnSpPr>
          <p:spPr>
            <a:xfrm>
              <a:off x="5407152" y="2091191"/>
              <a:ext cx="0" cy="457200"/>
            </a:xfrm>
            <a:prstGeom prst="straightConnector1">
              <a:avLst/>
            </a:prstGeom>
            <a:ln w="2222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9445ABE4-5BF6-66B9-DA89-8DEF93CE039F}"/>
                </a:ext>
              </a:extLst>
            </p:cNvPr>
            <p:cNvCxnSpPr/>
            <p:nvPr/>
          </p:nvCxnSpPr>
          <p:spPr>
            <a:xfrm flipV="1">
              <a:off x="4380062" y="2091191"/>
              <a:ext cx="0" cy="457200"/>
            </a:xfrm>
            <a:prstGeom prst="straightConnector1">
              <a:avLst/>
            </a:prstGeom>
            <a:ln w="2222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05583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down)">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wipe(down)">
                                      <p:cBhvr>
                                        <p:cTn id="1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DCF2D-71D7-60D3-52A2-7CBC5D474814}"/>
              </a:ext>
            </a:extLst>
          </p:cNvPr>
          <p:cNvSpPr>
            <a:spLocks noGrp="1"/>
          </p:cNvSpPr>
          <p:nvPr>
            <p:ph type="title"/>
          </p:nvPr>
        </p:nvSpPr>
        <p:spPr/>
        <p:txBody>
          <a:bodyPr>
            <a:normAutofit/>
          </a:bodyPr>
          <a:lstStyle/>
          <a:p>
            <a:r>
              <a:rPr lang="en-US" sz="3600" dirty="0"/>
              <a:t>SPIRIT-LED APPROACH </a:t>
            </a:r>
            <a:r>
              <a:rPr lang="en-US" sz="2400" i="1" dirty="0"/>
              <a:t>(cont’d)</a:t>
            </a:r>
            <a:endParaRPr lang="en-US" sz="3600" dirty="0"/>
          </a:p>
        </p:txBody>
      </p:sp>
      <p:sp>
        <p:nvSpPr>
          <p:cNvPr id="3" name="Content Placeholder 2">
            <a:extLst>
              <a:ext uri="{FF2B5EF4-FFF2-40B4-BE49-F238E27FC236}">
                <a16:creationId xmlns:a16="http://schemas.microsoft.com/office/drawing/2014/main" id="{EF3FA67F-6C9D-EBE1-F509-F5E82A114910}"/>
              </a:ext>
            </a:extLst>
          </p:cNvPr>
          <p:cNvSpPr>
            <a:spLocks noGrp="1"/>
          </p:cNvSpPr>
          <p:nvPr>
            <p:ph idx="1"/>
          </p:nvPr>
        </p:nvSpPr>
        <p:spPr/>
        <p:txBody>
          <a:bodyPr/>
          <a:lstStyle/>
          <a:p>
            <a:r>
              <a:rPr lang="en-US" dirty="0"/>
              <a:t>Humility was the answer to attaining the rest</a:t>
            </a:r>
          </a:p>
          <a:p>
            <a:r>
              <a:rPr lang="en-US" dirty="0"/>
              <a:t>Spirit guided me to Andrew Murray's works</a:t>
            </a:r>
          </a:p>
          <a:p>
            <a:pPr lvl="1"/>
            <a:r>
              <a:rPr lang="en-US" dirty="0"/>
              <a:t>Over 200 works of pragmatic application of Christian living</a:t>
            </a:r>
          </a:p>
          <a:p>
            <a:pPr marL="329184" lvl="1" indent="0">
              <a:buNone/>
            </a:pPr>
            <a:r>
              <a:rPr lang="en-US" dirty="0"/>
              <a:t>     principles presented in the New Testament</a:t>
            </a:r>
          </a:p>
          <a:p>
            <a:pPr lvl="1"/>
            <a:r>
              <a:rPr lang="en-US" dirty="0"/>
              <a:t>His main theme throughout was understanding the "self“</a:t>
            </a:r>
          </a:p>
          <a:p>
            <a:pPr lvl="1"/>
            <a:r>
              <a:rPr lang="en-US" dirty="0"/>
              <a:t>Specific works focusing on my problem were fed me in succession…</a:t>
            </a:r>
          </a:p>
          <a:p>
            <a:pPr marL="329184" lvl="1" indent="0">
              <a:buNone/>
            </a:pPr>
            <a:endParaRPr lang="en-US" dirty="0"/>
          </a:p>
          <a:p>
            <a:pPr lvl="2"/>
            <a:r>
              <a:rPr lang="en-US" i="1" dirty="0"/>
              <a:t>The True Vine</a:t>
            </a:r>
          </a:p>
          <a:p>
            <a:pPr lvl="2"/>
            <a:r>
              <a:rPr lang="en-US" i="1" dirty="0"/>
              <a:t>Humility: The Beauty of Holiness</a:t>
            </a:r>
          </a:p>
          <a:p>
            <a:pPr lvl="2"/>
            <a:r>
              <a:rPr lang="en-US" i="1" dirty="0"/>
              <a:t>Absolute Surrender </a:t>
            </a:r>
            <a:r>
              <a:rPr lang="en-US" sz="1000" dirty="0">
                <a:solidFill>
                  <a:srgbClr val="FF0000"/>
                </a:solidFill>
              </a:rPr>
              <a:t>X</a:t>
            </a:r>
            <a:endParaRPr lang="en-US" i="1" dirty="0"/>
          </a:p>
        </p:txBody>
      </p:sp>
      <p:sp>
        <p:nvSpPr>
          <p:cNvPr id="4" name="Date Placeholder 3">
            <a:extLst>
              <a:ext uri="{FF2B5EF4-FFF2-40B4-BE49-F238E27FC236}">
                <a16:creationId xmlns:a16="http://schemas.microsoft.com/office/drawing/2014/main" id="{1A520463-48B6-7140-8C00-36068D0659E7}"/>
              </a:ext>
            </a:extLst>
          </p:cNvPr>
          <p:cNvSpPr>
            <a:spLocks noGrp="1"/>
          </p:cNvSpPr>
          <p:nvPr>
            <p:ph type="dt" sz="half" idx="10"/>
          </p:nvPr>
        </p:nvSpPr>
        <p:spPr/>
        <p:txBody>
          <a:bodyPr/>
          <a:lstStyle/>
          <a:p>
            <a:fld id="{258BB418-FC99-492B-970E-599FFC88F6DC}" type="datetime1">
              <a:rPr lang="en-US" smtClean="0"/>
              <a:t>4/1/2023</a:t>
            </a:fld>
            <a:endParaRPr lang="en-US"/>
          </a:p>
        </p:txBody>
      </p:sp>
      <p:sp>
        <p:nvSpPr>
          <p:cNvPr id="5" name="Footer Placeholder 4">
            <a:extLst>
              <a:ext uri="{FF2B5EF4-FFF2-40B4-BE49-F238E27FC236}">
                <a16:creationId xmlns:a16="http://schemas.microsoft.com/office/drawing/2014/main" id="{133D0B9B-B953-8B6A-0438-D29310419B72}"/>
              </a:ext>
            </a:extLst>
          </p:cNvPr>
          <p:cNvSpPr>
            <a:spLocks noGrp="1"/>
          </p:cNvSpPr>
          <p:nvPr>
            <p:ph type="ftr" sz="quarter" idx="11"/>
          </p:nvPr>
        </p:nvSpPr>
        <p:spPr/>
        <p:txBody>
          <a:bodyPr/>
          <a:lstStyle/>
          <a:p>
            <a:r>
              <a:rPr lang="en-US"/>
              <a:t>Sanctification in Action     Kostrubanic</a:t>
            </a:r>
          </a:p>
        </p:txBody>
      </p:sp>
      <p:sp>
        <p:nvSpPr>
          <p:cNvPr id="6" name="Slide Number Placeholder 5">
            <a:extLst>
              <a:ext uri="{FF2B5EF4-FFF2-40B4-BE49-F238E27FC236}">
                <a16:creationId xmlns:a16="http://schemas.microsoft.com/office/drawing/2014/main" id="{EB918CEC-2D8A-232B-DA3E-0A0078C428B2}"/>
              </a:ext>
            </a:extLst>
          </p:cNvPr>
          <p:cNvSpPr>
            <a:spLocks noGrp="1"/>
          </p:cNvSpPr>
          <p:nvPr>
            <p:ph type="sldNum" sz="quarter" idx="12"/>
          </p:nvPr>
        </p:nvSpPr>
        <p:spPr/>
        <p:txBody>
          <a:bodyPr/>
          <a:lstStyle/>
          <a:p>
            <a:fld id="{28D85DAA-B15A-4B37-8CC9-1797416BFF93}" type="slidenum">
              <a:rPr lang="en-US" smtClean="0"/>
              <a:pPr/>
              <a:t>8</a:t>
            </a:fld>
            <a:endParaRPr lang="en-US"/>
          </a:p>
        </p:txBody>
      </p:sp>
    </p:spTree>
    <p:extLst>
      <p:ext uri="{BB962C8B-B14F-4D97-AF65-F5344CB8AC3E}">
        <p14:creationId xmlns:p14="http://schemas.microsoft.com/office/powerpoint/2010/main" val="59834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5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theme/theme1.xml><?xml version="1.0" encoding="utf-8"?>
<a:theme xmlns:a="http://schemas.openxmlformats.org/drawingml/2006/main" name="Human">
  <a:themeElements>
    <a:clrScheme name="Human">
      <a:dk1>
        <a:sysClr val="windowText" lastClr="000000"/>
      </a:dk1>
      <a:lt1>
        <a:sysClr val="window" lastClr="FFFFFF"/>
      </a:lt1>
      <a:dk2>
        <a:srgbClr val="795339"/>
      </a:dk2>
      <a:lt2>
        <a:srgbClr val="F7EEDD"/>
      </a:lt2>
      <a:accent1>
        <a:srgbClr val="AD2E27"/>
      </a:accent1>
      <a:accent2>
        <a:srgbClr val="3F3D66"/>
      </a:accent2>
      <a:accent3>
        <a:srgbClr val="17517A"/>
      </a:accent3>
      <a:accent4>
        <a:srgbClr val="877E48"/>
      </a:accent4>
      <a:accent5>
        <a:srgbClr val="AF8B1E"/>
      </a:accent5>
      <a:accent6>
        <a:srgbClr val="A35E21"/>
      </a:accent6>
      <a:hlink>
        <a:srgbClr val="9B7300"/>
      </a:hlink>
      <a:folHlink>
        <a:srgbClr val="D6A73B"/>
      </a:folHlink>
    </a:clrScheme>
    <a:fontScheme name="Human">
      <a:majorFont>
        <a:latin typeface="Candara"/>
        <a:ea typeface=""/>
        <a:cs typeface=""/>
        <a:font script="Jpan" typeface="ＭＳ Ｐゴシック"/>
        <a:font script="Hang" typeface="HY견명조"/>
        <a:font script="Hans" typeface="华文新魏"/>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Human">
      <a:fillStyleLst>
        <a:solidFill>
          <a:schemeClr val="phClr"/>
        </a:solidFill>
        <a:gradFill>
          <a:gsLst>
            <a:gs pos="0">
              <a:schemeClr val="phClr">
                <a:tint val="30000"/>
                <a:satMod val="175000"/>
              </a:schemeClr>
            </a:gs>
            <a:gs pos="50000">
              <a:schemeClr val="phClr">
                <a:tint val="55000"/>
                <a:satMod val="200000"/>
              </a:schemeClr>
            </a:gs>
            <a:gs pos="70000">
              <a:schemeClr val="phClr">
                <a:tint val="70000"/>
                <a:satMod val="175000"/>
              </a:schemeClr>
            </a:gs>
            <a:gs pos="100000">
              <a:schemeClr val="phClr">
                <a:tint val="85000"/>
                <a:satMod val="175000"/>
              </a:schemeClr>
            </a:gs>
          </a:gsLst>
          <a:lin ang="8000000" scaled="1"/>
        </a:gradFill>
        <a:gradFill>
          <a:gsLst>
            <a:gs pos="0">
              <a:schemeClr val="phClr">
                <a:shade val="100000"/>
                <a:satMod val="140000"/>
              </a:schemeClr>
            </a:gs>
            <a:gs pos="40000">
              <a:schemeClr val="phClr">
                <a:shade val="65000"/>
                <a:satMod val="140000"/>
              </a:schemeClr>
            </a:gs>
            <a:gs pos="70000">
              <a:schemeClr val="phClr">
                <a:shade val="40000"/>
                <a:satMod val="115000"/>
              </a:schemeClr>
            </a:gs>
            <a:gs pos="100000">
              <a:schemeClr val="phClr">
                <a:shade val="20000"/>
                <a:satMod val="115000"/>
              </a:schemeClr>
            </a:gs>
          </a:gsLst>
          <a:lin ang="8000000" scaled="1"/>
        </a:gradFill>
      </a:fillStyleLst>
      <a:lnStyleLst>
        <a:ln w="5000" cap="rnd" cmpd="sng" algn="ctr">
          <a:solidFill>
            <a:schemeClr val="phClr"/>
          </a:solidFill>
          <a:prstDash val="solid"/>
        </a:ln>
        <a:ln w="12700" cap="rnd" cmpd="sng" algn="ctr">
          <a:solidFill>
            <a:schemeClr val="phClr"/>
          </a:solidFill>
          <a:prstDash val="solid"/>
        </a:ln>
        <a:ln w="28100" cap="rnd" cmpd="sng" algn="ctr">
          <a:solidFill>
            <a:schemeClr val="phClr"/>
          </a:solidFill>
          <a:prstDash val="solid"/>
        </a:ln>
      </a:lnStyleLst>
      <a:effectStyleLst>
        <a:effectStyle>
          <a:effectLst>
            <a:outerShdw blurRad="39000" dist="25400" dir="9000000" rotWithShape="0">
              <a:srgbClr val="1A0000">
                <a:alpha val="35000"/>
              </a:srgbClr>
            </a:outerShdw>
          </a:effectLst>
        </a:effectStyle>
        <a:effectStyle>
          <a:effectLst>
            <a:outerShdw blurRad="39000" dist="25400" dir="9000000" rotWithShape="0">
              <a:srgbClr val="1A0000">
                <a:alpha val="40000"/>
              </a:srgbClr>
            </a:outerShdw>
          </a:effectLst>
        </a:effectStyle>
        <a:effectStyle>
          <a:effectLst>
            <a:outerShdw blurRad="39000" dist="25400" dir="9000000" rotWithShape="0">
              <a:srgbClr val="000000">
                <a:alpha val="40000"/>
              </a:srgbClr>
            </a:outerShdw>
          </a:effectLst>
          <a:scene3d>
            <a:camera prst="orthographicFront">
              <a:rot lat="0" lon="0" rev="0"/>
            </a:camera>
            <a:lightRig rig="brightRoom" dir="tr">
              <a:rot lat="0" lon="0" rev="3540000"/>
            </a:lightRig>
          </a:scene3d>
          <a:sp3d prstMaterial="matte">
            <a:bevelT w="190500" h="44450" prst="cross"/>
          </a:sp3d>
        </a:effectStyle>
      </a:effectStyleLst>
      <a:bgFillStyleLst>
        <a:solidFill>
          <a:schemeClr val="phClr"/>
        </a:solidFill>
        <a:gradFill rotWithShape="1">
          <a:gsLst>
            <a:gs pos="0">
              <a:schemeClr val="phClr">
                <a:tint val="85000"/>
                <a:satMod val="275000"/>
              </a:schemeClr>
            </a:gs>
            <a:gs pos="3000">
              <a:schemeClr val="phClr">
                <a:tint val="87000"/>
                <a:satMod val="275000"/>
              </a:schemeClr>
            </a:gs>
            <a:gs pos="10000">
              <a:schemeClr val="phClr">
                <a:tint val="90000"/>
                <a:satMod val="275000"/>
              </a:schemeClr>
            </a:gs>
            <a:gs pos="70000">
              <a:schemeClr val="phClr">
                <a:shade val="38000"/>
                <a:satMod val="275000"/>
              </a:schemeClr>
            </a:gs>
            <a:gs pos="90000">
              <a:schemeClr val="phClr">
                <a:shade val="25000"/>
                <a:satMod val="300000"/>
              </a:schemeClr>
            </a:gs>
            <a:gs pos="100000">
              <a:schemeClr val="phClr">
                <a:shade val="22000"/>
                <a:satMod val="300000"/>
              </a:schemeClr>
            </a:gs>
          </a:gsLst>
          <a:path path="circle">
            <a:fillToRect l="60000" t="-3300" b="200000"/>
          </a:path>
        </a:gradFill>
        <a:gradFill rotWithShape="1">
          <a:gsLst>
            <a:gs pos="0">
              <a:schemeClr val="phClr">
                <a:tint val="57000"/>
                <a:satMod val="400000"/>
              </a:schemeClr>
            </a:gs>
            <a:gs pos="100000">
              <a:schemeClr val="phClr">
                <a:tint val="87000"/>
                <a:shade val="40000"/>
                <a:satMod val="5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Human</Template>
  <TotalTime>1070</TotalTime>
  <Words>3196</Words>
  <Application>Microsoft Office PowerPoint</Application>
  <PresentationFormat>On-screen Show (4:3)</PresentationFormat>
  <Paragraphs>396</Paragraphs>
  <Slides>29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Calibri</vt:lpstr>
      <vt:lpstr>Candara</vt:lpstr>
      <vt:lpstr>Wingdings 2</vt:lpstr>
      <vt:lpstr>Human</vt:lpstr>
      <vt:lpstr>PowerPoint Presentation</vt:lpstr>
      <vt:lpstr>SANCTIFICATION IN ACTION</vt:lpstr>
      <vt:lpstr>SANCTIFICATION </vt:lpstr>
      <vt:lpstr>BACKGROUND</vt:lpstr>
      <vt:lpstr>HOW DOES SANCTIFICATION FIT IN ??</vt:lpstr>
      <vt:lpstr>HOW DOES SANCTIFICATION FIT IN ?? (cont’d)</vt:lpstr>
      <vt:lpstr>HOW DOES SANCTIFICATION FIT IN ?? (cont’d)</vt:lpstr>
      <vt:lpstr>SPIRIT-LED APPROACH </vt:lpstr>
      <vt:lpstr>SPIRIT-LED APPROACH (cont’d)</vt:lpstr>
      <vt:lpstr>THE TRUE VINE</vt:lpstr>
      <vt:lpstr>THE TRUE VINE (cont’d)</vt:lpstr>
      <vt:lpstr>SO HOW DOES THIS DEAL WITH MY ANGER ??</vt:lpstr>
      <vt:lpstr>SO HOW DOES THIS DEAL WITH MY ANGER ?? (cont’d)</vt:lpstr>
      <vt:lpstr>OVERVIEW: HOLY SPIRIT &amp; SANCTIFICATION</vt:lpstr>
      <vt:lpstr>OVERVIEW: HOLY SPIRIT &amp; SANCTIFICATION (cont’d)</vt:lpstr>
      <vt:lpstr>UNDERSTANDING “DEATH OF SELF”</vt:lpstr>
      <vt:lpstr>UNDERSTANDING “DEATH OF SELF” (cont’d)</vt:lpstr>
      <vt:lpstr>UNDERSTANDING “DEATH OF SELF” (cont’d)</vt:lpstr>
      <vt:lpstr>UNDERSTANDING “DEATH OF SELF” (cont’d)</vt:lpstr>
      <vt:lpstr>APPLYING THE TEACHING</vt:lpstr>
      <vt:lpstr>APPLYING THE TEACHING (cont’d)</vt:lpstr>
      <vt:lpstr>APPLYING THE TEACHING (cont’d)</vt:lpstr>
      <vt:lpstr>APPLYING THE TEACHING (cont’d)</vt:lpstr>
      <vt:lpstr>APPLYING THE TEACHING (cont’d)</vt:lpstr>
      <vt:lpstr>APPLYING THE TEACHING (cont’d)</vt:lpstr>
      <vt:lpstr>APPLYING THE TEACHING (cont’d)</vt:lpstr>
      <vt:lpstr>A BIG CAUTION !</vt:lpstr>
      <vt:lpstr>SUMMARY</vt:lpstr>
      <vt:lpstr>CONCLUDING THOUGHT</vt:lpstr>
    </vt:vector>
  </TitlesOfParts>
  <Company>Indiana University - Purdue University Fort Wayne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Bob Kostrubanic</dc:creator>
  <cp:lastModifiedBy>Bob Kostrubanic</cp:lastModifiedBy>
  <cp:revision>137</cp:revision>
  <dcterms:created xsi:type="dcterms:W3CDTF">2010-05-01T18:01:44Z</dcterms:created>
  <dcterms:modified xsi:type="dcterms:W3CDTF">2023-04-01T05:18:51Z</dcterms:modified>
</cp:coreProperties>
</file>