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87" r:id="rId2"/>
    <p:sldId id="286" r:id="rId3"/>
    <p:sldId id="288" r:id="rId4"/>
    <p:sldId id="280" r:id="rId5"/>
    <p:sldId id="281" r:id="rId6"/>
    <p:sldId id="282" r:id="rId7"/>
    <p:sldId id="283" r:id="rId8"/>
    <p:sldId id="284" r:id="rId9"/>
    <p:sldId id="285" r:id="rId10"/>
  </p:sldIdLst>
  <p:sldSz cx="9144000" cy="6858000" type="screen4x3"/>
  <p:notesSz cx="6858000" cy="9313863"/>
  <p:defaultTextStyle>
    <a:defPPr>
      <a:defRPr lang="en-US"/>
    </a:defPPr>
    <a:lvl1pPr algn="l" rtl="0" eaLnBrk="0" fontAlgn="base" hangingPunct="0">
      <a:spcBef>
        <a:spcPct val="0"/>
      </a:spcBef>
      <a:spcAft>
        <a:spcPct val="0"/>
      </a:spcAft>
      <a:defRPr sz="2400" kern="1200">
        <a:solidFill>
          <a:schemeClr val="tx1"/>
        </a:solidFill>
        <a:latin typeface="Times New Roman"/>
        <a:ea typeface="+mn-ea"/>
        <a:cs typeface="+mn-cs"/>
      </a:defRPr>
    </a:lvl1pPr>
    <a:lvl2pPr marL="457200" algn="l" rtl="0" eaLnBrk="0" fontAlgn="base" hangingPunct="0">
      <a:spcBef>
        <a:spcPct val="0"/>
      </a:spcBef>
      <a:spcAft>
        <a:spcPct val="0"/>
      </a:spcAft>
      <a:defRPr sz="2400" kern="1200">
        <a:solidFill>
          <a:schemeClr val="tx1"/>
        </a:solidFill>
        <a:latin typeface="Times New Roman"/>
        <a:ea typeface="+mn-ea"/>
        <a:cs typeface="+mn-cs"/>
      </a:defRPr>
    </a:lvl2pPr>
    <a:lvl3pPr marL="914400" algn="l" rtl="0" eaLnBrk="0" fontAlgn="base" hangingPunct="0">
      <a:spcBef>
        <a:spcPct val="0"/>
      </a:spcBef>
      <a:spcAft>
        <a:spcPct val="0"/>
      </a:spcAft>
      <a:defRPr sz="2400" kern="1200">
        <a:solidFill>
          <a:schemeClr val="tx1"/>
        </a:solidFill>
        <a:latin typeface="Times New Roman"/>
        <a:ea typeface="+mn-ea"/>
        <a:cs typeface="+mn-cs"/>
      </a:defRPr>
    </a:lvl3pPr>
    <a:lvl4pPr marL="1371600" algn="l" rtl="0" eaLnBrk="0" fontAlgn="base" hangingPunct="0">
      <a:spcBef>
        <a:spcPct val="0"/>
      </a:spcBef>
      <a:spcAft>
        <a:spcPct val="0"/>
      </a:spcAft>
      <a:defRPr sz="2400" kern="1200">
        <a:solidFill>
          <a:schemeClr val="tx1"/>
        </a:solidFill>
        <a:latin typeface="Times New Roman"/>
        <a:ea typeface="+mn-ea"/>
        <a:cs typeface="+mn-cs"/>
      </a:defRPr>
    </a:lvl4pPr>
    <a:lvl5pPr marL="1828800" algn="l" rtl="0" eaLnBrk="0" fontAlgn="base" hangingPunct="0">
      <a:spcBef>
        <a:spcPct val="0"/>
      </a:spcBef>
      <a:spcAft>
        <a:spcPct val="0"/>
      </a:spcAft>
      <a:defRPr sz="2400" kern="1200">
        <a:solidFill>
          <a:schemeClr val="tx1"/>
        </a:solidFill>
        <a:latin typeface="Times New Roman"/>
        <a:ea typeface="+mn-ea"/>
        <a:cs typeface="+mn-cs"/>
      </a:defRPr>
    </a:lvl5pPr>
    <a:lvl6pPr marL="2286000" algn="l" defTabSz="914400" rtl="0" eaLnBrk="1" latinLnBrk="0" hangingPunct="1">
      <a:defRPr sz="2400" kern="1200">
        <a:solidFill>
          <a:schemeClr val="tx1"/>
        </a:solidFill>
        <a:latin typeface="Times New Roman"/>
        <a:ea typeface="+mn-ea"/>
        <a:cs typeface="+mn-cs"/>
      </a:defRPr>
    </a:lvl6pPr>
    <a:lvl7pPr marL="2743200" algn="l" defTabSz="914400" rtl="0" eaLnBrk="1" latinLnBrk="0" hangingPunct="1">
      <a:defRPr sz="2400" kern="1200">
        <a:solidFill>
          <a:schemeClr val="tx1"/>
        </a:solidFill>
        <a:latin typeface="Times New Roman"/>
        <a:ea typeface="+mn-ea"/>
        <a:cs typeface="+mn-cs"/>
      </a:defRPr>
    </a:lvl7pPr>
    <a:lvl8pPr marL="3200400" algn="l" defTabSz="914400" rtl="0" eaLnBrk="1" latinLnBrk="0" hangingPunct="1">
      <a:defRPr sz="2400" kern="1200">
        <a:solidFill>
          <a:schemeClr val="tx1"/>
        </a:solidFill>
        <a:latin typeface="Times New Roman"/>
        <a:ea typeface="+mn-ea"/>
        <a:cs typeface="+mn-cs"/>
      </a:defRPr>
    </a:lvl8pPr>
    <a:lvl9pPr marL="3657600" algn="l" defTabSz="914400" rtl="0" eaLnBrk="1" latinLnBrk="0" hangingPunct="1">
      <a:defRPr sz="2400" kern="1200">
        <a:solidFill>
          <a:schemeClr val="tx1"/>
        </a:solidFill>
        <a:latin typeface="Times New Roman"/>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CCFFFF"/>
    <a:srgbClr val="CCFFCC"/>
    <a:srgbClr val="FFFFFF"/>
    <a:srgbClr val="FFFF99"/>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378"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61AE13F-F2E3-488F-BBD4-9916385A0BA8}" type="slidenum">
              <a:rPr lang="en-US" altLang="en-US"/>
              <a:pPr/>
              <a:t>‹#›</a:t>
            </a:fld>
            <a:endParaRPr lang="en-US" altLang="en-US"/>
          </a:p>
        </p:txBody>
      </p:sp>
    </p:spTree>
    <p:extLst>
      <p:ext uri="{BB962C8B-B14F-4D97-AF65-F5344CB8AC3E}">
        <p14:creationId xmlns:p14="http://schemas.microsoft.com/office/powerpoint/2010/main" val="3963465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9C78FCB-6504-4CEB-A7D7-8D41656F532C}" type="slidenum">
              <a:rPr lang="en-US" altLang="en-US"/>
              <a:pPr/>
              <a:t>‹#›</a:t>
            </a:fld>
            <a:endParaRPr lang="en-US" altLang="en-US"/>
          </a:p>
        </p:txBody>
      </p:sp>
    </p:spTree>
    <p:extLst>
      <p:ext uri="{BB962C8B-B14F-4D97-AF65-F5344CB8AC3E}">
        <p14:creationId xmlns:p14="http://schemas.microsoft.com/office/powerpoint/2010/main" val="71244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C4621BB-B5BD-4817-BB03-CD8027440297}" type="slidenum">
              <a:rPr lang="en-US" altLang="en-US"/>
              <a:pPr/>
              <a:t>‹#›</a:t>
            </a:fld>
            <a:endParaRPr lang="en-US" altLang="en-US"/>
          </a:p>
        </p:txBody>
      </p:sp>
    </p:spTree>
    <p:extLst>
      <p:ext uri="{BB962C8B-B14F-4D97-AF65-F5344CB8AC3E}">
        <p14:creationId xmlns:p14="http://schemas.microsoft.com/office/powerpoint/2010/main" val="3467416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83C035A-0197-4838-BE93-E00EB4325B7E}" type="slidenum">
              <a:rPr lang="en-US" altLang="en-US"/>
              <a:pPr/>
              <a:t>‹#›</a:t>
            </a:fld>
            <a:endParaRPr lang="en-US" altLang="en-US"/>
          </a:p>
        </p:txBody>
      </p:sp>
    </p:spTree>
    <p:extLst>
      <p:ext uri="{BB962C8B-B14F-4D97-AF65-F5344CB8AC3E}">
        <p14:creationId xmlns:p14="http://schemas.microsoft.com/office/powerpoint/2010/main" val="1821973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0619DD9-4116-4897-B300-8BE56DC9C4BE}" type="slidenum">
              <a:rPr lang="en-US" altLang="en-US"/>
              <a:pPr/>
              <a:t>‹#›</a:t>
            </a:fld>
            <a:endParaRPr lang="en-US" altLang="en-US"/>
          </a:p>
        </p:txBody>
      </p:sp>
    </p:spTree>
    <p:extLst>
      <p:ext uri="{BB962C8B-B14F-4D97-AF65-F5344CB8AC3E}">
        <p14:creationId xmlns:p14="http://schemas.microsoft.com/office/powerpoint/2010/main" val="2352806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AEC3227-A1A5-4DA6-B18F-7ED7A3AC4428}" type="slidenum">
              <a:rPr lang="en-US" altLang="en-US"/>
              <a:pPr/>
              <a:t>‹#›</a:t>
            </a:fld>
            <a:endParaRPr lang="en-US" altLang="en-US"/>
          </a:p>
        </p:txBody>
      </p:sp>
    </p:spTree>
    <p:extLst>
      <p:ext uri="{BB962C8B-B14F-4D97-AF65-F5344CB8AC3E}">
        <p14:creationId xmlns:p14="http://schemas.microsoft.com/office/powerpoint/2010/main" val="1613046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B06652B6-97AC-46E5-A544-EDAFB2A25B6A}" type="slidenum">
              <a:rPr lang="en-US" altLang="en-US"/>
              <a:pPr/>
              <a:t>‹#›</a:t>
            </a:fld>
            <a:endParaRPr lang="en-US" altLang="en-US"/>
          </a:p>
        </p:txBody>
      </p:sp>
    </p:spTree>
    <p:extLst>
      <p:ext uri="{BB962C8B-B14F-4D97-AF65-F5344CB8AC3E}">
        <p14:creationId xmlns:p14="http://schemas.microsoft.com/office/powerpoint/2010/main" val="3569824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A4A84F8A-45D4-4D1D-8A3B-41ADA8B4623D}" type="slidenum">
              <a:rPr lang="en-US" altLang="en-US"/>
              <a:pPr/>
              <a:t>‹#›</a:t>
            </a:fld>
            <a:endParaRPr lang="en-US" altLang="en-US"/>
          </a:p>
        </p:txBody>
      </p:sp>
    </p:spTree>
    <p:extLst>
      <p:ext uri="{BB962C8B-B14F-4D97-AF65-F5344CB8AC3E}">
        <p14:creationId xmlns:p14="http://schemas.microsoft.com/office/powerpoint/2010/main" val="1296021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FF38A763-06C0-41FA-AF3E-143EA7E99197}" type="slidenum">
              <a:rPr lang="en-US" altLang="en-US"/>
              <a:pPr/>
              <a:t>‹#›</a:t>
            </a:fld>
            <a:endParaRPr lang="en-US" altLang="en-US"/>
          </a:p>
        </p:txBody>
      </p:sp>
    </p:spTree>
    <p:extLst>
      <p:ext uri="{BB962C8B-B14F-4D97-AF65-F5344CB8AC3E}">
        <p14:creationId xmlns:p14="http://schemas.microsoft.com/office/powerpoint/2010/main" val="4107504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6B2370A-F35F-4692-B4FA-59F8BB998B7A}" type="slidenum">
              <a:rPr lang="en-US" altLang="en-US"/>
              <a:pPr/>
              <a:t>‹#›</a:t>
            </a:fld>
            <a:endParaRPr lang="en-US" altLang="en-US"/>
          </a:p>
        </p:txBody>
      </p:sp>
    </p:spTree>
    <p:extLst>
      <p:ext uri="{BB962C8B-B14F-4D97-AF65-F5344CB8AC3E}">
        <p14:creationId xmlns:p14="http://schemas.microsoft.com/office/powerpoint/2010/main" val="3474917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350690B-145B-46A4-A9AC-5D4363C2944B}" type="slidenum">
              <a:rPr lang="en-US" altLang="en-US"/>
              <a:pPr/>
              <a:t>‹#›</a:t>
            </a:fld>
            <a:endParaRPr lang="en-US" altLang="en-US"/>
          </a:p>
        </p:txBody>
      </p:sp>
    </p:spTree>
    <p:extLst>
      <p:ext uri="{BB962C8B-B14F-4D97-AF65-F5344CB8AC3E}">
        <p14:creationId xmlns:p14="http://schemas.microsoft.com/office/powerpoint/2010/main" val="1999766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94083CE-8150-4DE4-B989-074A2B2838E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a:defRPr>
      </a:lvl2pPr>
      <a:lvl3pPr algn="ctr" rtl="0" eaLnBrk="0" fontAlgn="base" hangingPunct="0">
        <a:spcBef>
          <a:spcPct val="0"/>
        </a:spcBef>
        <a:spcAft>
          <a:spcPct val="0"/>
        </a:spcAft>
        <a:defRPr sz="4400">
          <a:solidFill>
            <a:schemeClr val="tx2"/>
          </a:solidFill>
          <a:latin typeface="Times New Roman"/>
        </a:defRPr>
      </a:lvl3pPr>
      <a:lvl4pPr algn="ctr" rtl="0" eaLnBrk="0" fontAlgn="base" hangingPunct="0">
        <a:spcBef>
          <a:spcPct val="0"/>
        </a:spcBef>
        <a:spcAft>
          <a:spcPct val="0"/>
        </a:spcAft>
        <a:defRPr sz="4400">
          <a:solidFill>
            <a:schemeClr val="tx2"/>
          </a:solidFill>
          <a:latin typeface="Times New Roman"/>
        </a:defRPr>
      </a:lvl4pPr>
      <a:lvl5pPr algn="ctr" rtl="0" eaLnBrk="0" fontAlgn="base" hangingPunct="0">
        <a:spcBef>
          <a:spcPct val="0"/>
        </a:spcBef>
        <a:spcAft>
          <a:spcPct val="0"/>
        </a:spcAft>
        <a:defRPr sz="4400">
          <a:solidFill>
            <a:schemeClr val="tx2"/>
          </a:solidFill>
          <a:latin typeface="Times New Roman"/>
        </a:defRPr>
      </a:lvl5pPr>
      <a:lvl6pPr marL="457200" algn="ctr" rtl="0" eaLnBrk="0" fontAlgn="base" hangingPunct="0">
        <a:spcBef>
          <a:spcPct val="0"/>
        </a:spcBef>
        <a:spcAft>
          <a:spcPct val="0"/>
        </a:spcAft>
        <a:defRPr sz="4400">
          <a:solidFill>
            <a:schemeClr val="tx2"/>
          </a:solidFill>
          <a:latin typeface="Times New Roman"/>
        </a:defRPr>
      </a:lvl6pPr>
      <a:lvl7pPr marL="914400" algn="ctr" rtl="0" eaLnBrk="0" fontAlgn="base" hangingPunct="0">
        <a:spcBef>
          <a:spcPct val="0"/>
        </a:spcBef>
        <a:spcAft>
          <a:spcPct val="0"/>
        </a:spcAft>
        <a:defRPr sz="4400">
          <a:solidFill>
            <a:schemeClr val="tx2"/>
          </a:solidFill>
          <a:latin typeface="Times New Roman"/>
        </a:defRPr>
      </a:lvl7pPr>
      <a:lvl8pPr marL="1371600" algn="ctr" rtl="0" eaLnBrk="0" fontAlgn="base" hangingPunct="0">
        <a:spcBef>
          <a:spcPct val="0"/>
        </a:spcBef>
        <a:spcAft>
          <a:spcPct val="0"/>
        </a:spcAft>
        <a:defRPr sz="4400">
          <a:solidFill>
            <a:schemeClr val="tx2"/>
          </a:solidFill>
          <a:latin typeface="Times New Roman"/>
        </a:defRPr>
      </a:lvl8pPr>
      <a:lvl9pPr marL="1828800" algn="ctr" rtl="0" eaLnBrk="0" fontAlgn="base" hangingPunct="0">
        <a:spcBef>
          <a:spcPct val="0"/>
        </a:spcBef>
        <a:spcAft>
          <a:spcPct val="0"/>
        </a:spcAft>
        <a:defRPr sz="4400">
          <a:solidFill>
            <a:schemeClr val="tx2"/>
          </a:solidFill>
          <a:latin typeface="Times New Roman"/>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image" Target="../media/image5.jpg"/><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905000"/>
          </a:xfrm>
        </p:spPr>
        <p:txBody>
          <a:bodyPr/>
          <a:lstStyle/>
          <a:p>
            <a:r>
              <a:rPr lang="en-US" dirty="0" smtClean="0"/>
              <a:t>End-Times Prophecy </a:t>
            </a:r>
            <a:br>
              <a:rPr lang="en-US" dirty="0" smtClean="0"/>
            </a:br>
            <a:r>
              <a:rPr lang="en-US" dirty="0" smtClean="0"/>
              <a:t>Overview</a:t>
            </a:r>
            <a:br>
              <a:rPr lang="en-US" dirty="0" smtClean="0"/>
            </a:br>
            <a:r>
              <a:rPr lang="en-US" sz="2800" dirty="0" smtClean="0"/>
              <a:t>From Daniel 9:24-27</a:t>
            </a:r>
            <a:endParaRPr lang="en-US" dirty="0"/>
          </a:p>
        </p:txBody>
      </p:sp>
      <p:sp>
        <p:nvSpPr>
          <p:cNvPr id="3" name="Subtitle 2"/>
          <p:cNvSpPr>
            <a:spLocks noGrp="1"/>
          </p:cNvSpPr>
          <p:nvPr>
            <p:ph type="subTitle" idx="1"/>
          </p:nvPr>
        </p:nvSpPr>
        <p:spPr/>
        <p:txBody>
          <a:bodyPr/>
          <a:lstStyle/>
          <a:p>
            <a:r>
              <a:rPr lang="en-US" sz="2400" dirty="0" smtClean="0"/>
              <a:t>Presented by</a:t>
            </a:r>
          </a:p>
          <a:p>
            <a:r>
              <a:rPr lang="en-US" sz="2400" dirty="0" smtClean="0"/>
              <a:t>Bill Archer</a:t>
            </a:r>
          </a:p>
          <a:p>
            <a:r>
              <a:rPr lang="en-US" sz="1600" dirty="0" smtClean="0"/>
              <a:t>October 2018</a:t>
            </a:r>
            <a:endParaRPr lang="en-US" sz="1600" dirty="0"/>
          </a:p>
        </p:txBody>
      </p:sp>
      <p:sp>
        <p:nvSpPr>
          <p:cNvPr id="4" name="Footer Placeholder 3"/>
          <p:cNvSpPr>
            <a:spLocks noGrp="1"/>
          </p:cNvSpPr>
          <p:nvPr>
            <p:ph type="ftr" sz="quarter" idx="11"/>
          </p:nvPr>
        </p:nvSpPr>
        <p:spPr/>
        <p:txBody>
          <a:bodyPr/>
          <a:lstStyle/>
          <a:p>
            <a:r>
              <a:rPr lang="en-US" altLang="en-US" dirty="0" smtClean="0"/>
              <a:t>www.timelesstruthfortoday.com</a:t>
            </a:r>
            <a:endParaRPr lang="en-US" altLang="en-US" dirty="0"/>
          </a:p>
        </p:txBody>
      </p:sp>
    </p:spTree>
    <p:extLst>
      <p:ext uri="{BB962C8B-B14F-4D97-AF65-F5344CB8AC3E}">
        <p14:creationId xmlns:p14="http://schemas.microsoft.com/office/powerpoint/2010/main" val="313071813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627530" y="2819400"/>
            <a:ext cx="609600" cy="1198268"/>
            <a:chOff x="1143000" y="2977029"/>
            <a:chExt cx="609600" cy="1066800"/>
          </a:xfrm>
        </p:grpSpPr>
        <p:sp>
          <p:nvSpPr>
            <p:cNvPr id="2052" name="Line 4"/>
            <p:cNvSpPr>
              <a:spLocks noChangeShapeType="1"/>
            </p:cNvSpPr>
            <p:nvPr/>
          </p:nvSpPr>
          <p:spPr bwMode="auto">
            <a:xfrm>
              <a:off x="1447800" y="2977029"/>
              <a:ext cx="0" cy="10668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Line 5"/>
            <p:cNvSpPr>
              <a:spLocks noChangeShapeType="1"/>
            </p:cNvSpPr>
            <p:nvPr/>
          </p:nvSpPr>
          <p:spPr bwMode="auto">
            <a:xfrm flipV="1">
              <a:off x="1143000" y="3110379"/>
              <a:ext cx="609600" cy="1460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8" name="Line 30"/>
          <p:cNvSpPr>
            <a:spLocks noChangeShapeType="1"/>
          </p:cNvSpPr>
          <p:nvPr/>
        </p:nvSpPr>
        <p:spPr bwMode="auto">
          <a:xfrm>
            <a:off x="16764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Box 21"/>
          <p:cNvSpPr txBox="1"/>
          <p:nvPr/>
        </p:nvSpPr>
        <p:spPr>
          <a:xfrm>
            <a:off x="457200" y="990600"/>
            <a:ext cx="932330" cy="830997"/>
          </a:xfrm>
          <a:prstGeom prst="rect">
            <a:avLst/>
          </a:prstGeom>
          <a:noFill/>
        </p:spPr>
        <p:txBody>
          <a:bodyPr wrap="square" rtlCol="0">
            <a:spAutoFit/>
          </a:bodyPr>
          <a:lstStyle/>
          <a:p>
            <a:r>
              <a:rPr lang="en-US" sz="1200" dirty="0" smtClean="0"/>
              <a:t>Dan.9:26A</a:t>
            </a:r>
          </a:p>
          <a:p>
            <a:r>
              <a:rPr lang="en-US" sz="1200" dirty="0" smtClean="0"/>
              <a:t>After 62-7s</a:t>
            </a:r>
          </a:p>
          <a:p>
            <a:r>
              <a:rPr lang="en-US" sz="1200" dirty="0" smtClean="0"/>
              <a:t>CHRIST cut off…</a:t>
            </a:r>
            <a:endParaRPr lang="en-US" sz="1200" dirty="0"/>
          </a:p>
        </p:txBody>
      </p:sp>
      <p:cxnSp>
        <p:nvCxnSpPr>
          <p:cNvPr id="68" name="Straight Connector 67"/>
          <p:cNvCxnSpPr/>
          <p:nvPr/>
        </p:nvCxnSpPr>
        <p:spPr bwMode="auto">
          <a:xfrm flipV="1">
            <a:off x="932330" y="2320918"/>
            <a:ext cx="0" cy="42228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V="1">
            <a:off x="5638800" y="2370223"/>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AutoShape 12"/>
          <p:cNvSpPr>
            <a:spLocks noChangeArrowheads="1"/>
          </p:cNvSpPr>
          <p:nvPr/>
        </p:nvSpPr>
        <p:spPr bwMode="auto">
          <a:xfrm>
            <a:off x="1524000" y="197549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29" name="Text Box 13"/>
          <p:cNvSpPr txBox="1">
            <a:spLocks noChangeArrowheads="1"/>
          </p:cNvSpPr>
          <p:nvPr/>
        </p:nvSpPr>
        <p:spPr bwMode="auto">
          <a:xfrm>
            <a:off x="1371600" y="990600"/>
            <a:ext cx="1143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dirty="0" smtClean="0"/>
              <a:t>Resurrection,  Ascension       Jn.20:11-18    Acts 1:1-11</a:t>
            </a:r>
            <a:endParaRPr lang="en-US" altLang="en-US" sz="1200" dirty="0"/>
          </a:p>
        </p:txBody>
      </p:sp>
      <p:sp>
        <p:nvSpPr>
          <p:cNvPr id="33" name="Text Box 34"/>
          <p:cNvSpPr txBox="1">
            <a:spLocks noChangeArrowheads="1"/>
          </p:cNvSpPr>
          <p:nvPr/>
        </p:nvSpPr>
        <p:spPr bwMode="auto">
          <a:xfrm>
            <a:off x="2438400" y="990600"/>
            <a:ext cx="12827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smtClean="0"/>
              <a:t>HOLY SPIRIT given </a:t>
            </a:r>
            <a:r>
              <a:rPr lang="en-US" altLang="en-US" sz="1200" dirty="0"/>
              <a:t>to </a:t>
            </a:r>
            <a:r>
              <a:rPr lang="en-US" altLang="en-US" sz="1200" dirty="0" smtClean="0"/>
              <a:t>Church Acts 1:8 Eph.1:13-14</a:t>
            </a:r>
            <a:endParaRPr lang="en-US" altLang="en-US" sz="1200" dirty="0"/>
          </a:p>
        </p:txBody>
      </p:sp>
      <p:sp>
        <p:nvSpPr>
          <p:cNvPr id="34" name="Bent-Up Arrow 33"/>
          <p:cNvSpPr/>
          <p:nvPr/>
        </p:nvSpPr>
        <p:spPr bwMode="auto">
          <a:xfrm>
            <a:off x="2590800" y="2572870"/>
            <a:ext cx="2617328" cy="1447800"/>
          </a:xfrm>
          <a:prstGeom prst="bentUpArrow">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a:endParaRPr>
          </a:p>
        </p:txBody>
      </p:sp>
      <p:pic>
        <p:nvPicPr>
          <p:cNvPr id="31" name="Picture 58" descr="C:\Users\Owner\Downloads\canstock115573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450" y="2855976"/>
            <a:ext cx="768350" cy="1106424"/>
          </a:xfrm>
          <a:prstGeom prst="rect">
            <a:avLst/>
          </a:prstGeom>
          <a:noFill/>
          <a:extLst>
            <a:ext uri="{909E8E84-426E-40DD-AFC4-6F175D3DCCD1}">
              <a14:hiddenFill xmlns:a14="http://schemas.microsoft.com/office/drawing/2010/main">
                <a:solidFill>
                  <a:srgbClr val="FFFFFF"/>
                </a:solidFill>
              </a14:hiddenFill>
            </a:ext>
          </a:extLst>
        </p:spPr>
      </p:pic>
      <p:sp>
        <p:nvSpPr>
          <p:cNvPr id="32" name="AutoShape 33"/>
          <p:cNvSpPr>
            <a:spLocks noChangeArrowheads="1"/>
          </p:cNvSpPr>
          <p:nvPr/>
        </p:nvSpPr>
        <p:spPr bwMode="auto">
          <a:xfrm>
            <a:off x="2616199" y="1943100"/>
            <a:ext cx="431801" cy="1035142"/>
          </a:xfrm>
          <a:prstGeom prst="lightningBolt">
            <a:avLst/>
          </a:prstGeom>
          <a:solidFill>
            <a:srgbClr val="FFFFCC"/>
          </a:solidFill>
          <a:ln w="9525">
            <a:solidFill>
              <a:schemeClr val="tx1"/>
            </a:solidFill>
            <a:miter lim="800000"/>
            <a:headEnd/>
            <a:tailEnd/>
          </a:ln>
          <a:effectLst/>
          <a:extLst/>
        </p:spPr>
        <p:txBody>
          <a:bodyPr wrap="none" anchor="ctr"/>
          <a:lstStyle/>
          <a:p>
            <a:endParaRPr lang="en-US"/>
          </a:p>
        </p:txBody>
      </p:sp>
      <p:sp>
        <p:nvSpPr>
          <p:cNvPr id="35" name="TextBox 34"/>
          <p:cNvSpPr txBox="1"/>
          <p:nvPr/>
        </p:nvSpPr>
        <p:spPr>
          <a:xfrm>
            <a:off x="4648200" y="2804927"/>
            <a:ext cx="350352" cy="1452077"/>
          </a:xfrm>
          <a:prstGeom prst="rect">
            <a:avLst/>
          </a:prstGeom>
          <a:noFill/>
        </p:spPr>
        <p:txBody>
          <a:bodyPr vert="wordArtVert" wrap="square" rtlCol="0">
            <a:spAutoFit/>
          </a:bodyPr>
          <a:lstStyle/>
          <a:p>
            <a:r>
              <a:rPr lang="en-US" sz="1000" b="1" dirty="0" smtClean="0">
                <a:solidFill>
                  <a:srgbClr val="FF0000"/>
                </a:solidFill>
              </a:rPr>
              <a:t>RAPTURE</a:t>
            </a:r>
            <a:endParaRPr lang="en-US" sz="1000" b="1" dirty="0">
              <a:solidFill>
                <a:srgbClr val="FF0000"/>
              </a:solidFill>
            </a:endParaRPr>
          </a:p>
        </p:txBody>
      </p:sp>
      <p:sp>
        <p:nvSpPr>
          <p:cNvPr id="36" name="Text Box 32"/>
          <p:cNvSpPr txBox="1">
            <a:spLocks noChangeArrowheads="1"/>
          </p:cNvSpPr>
          <p:nvPr/>
        </p:nvSpPr>
        <p:spPr bwMode="auto">
          <a:xfrm>
            <a:off x="4000500" y="990600"/>
            <a:ext cx="14859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dirty="0"/>
              <a:t>The Catching </a:t>
            </a:r>
            <a:r>
              <a:rPr lang="en-US" altLang="en-US" sz="1200" dirty="0" smtClean="0"/>
              <a:t>Away  I </a:t>
            </a:r>
            <a:r>
              <a:rPr lang="en-US" altLang="en-US" sz="1200" dirty="0"/>
              <a:t>Thess. </a:t>
            </a:r>
            <a:r>
              <a:rPr lang="en-US" altLang="en-US" sz="1200" dirty="0" smtClean="0"/>
              <a:t>4:15-18 John 14:1-3              I Cor.15:50-58</a:t>
            </a:r>
            <a:endParaRPr lang="en-US" altLang="en-US" sz="1200" dirty="0"/>
          </a:p>
        </p:txBody>
      </p:sp>
      <p:sp>
        <p:nvSpPr>
          <p:cNvPr id="37" name="AutoShape 29"/>
          <p:cNvSpPr>
            <a:spLocks noChangeArrowheads="1"/>
          </p:cNvSpPr>
          <p:nvPr/>
        </p:nvSpPr>
        <p:spPr bwMode="auto">
          <a:xfrm>
            <a:off x="4513730" y="1770530"/>
            <a:ext cx="685800" cy="754157"/>
          </a:xfrm>
          <a:prstGeom prst="curvedUpArrow">
            <a:avLst>
              <a:gd name="adj1" fmla="val 20000"/>
              <a:gd name="adj2" fmla="val 40000"/>
              <a:gd name="adj3" fmla="val 45062"/>
            </a:avLst>
          </a:prstGeom>
          <a:solidFill>
            <a:srgbClr val="FFFFCC"/>
          </a:solidFill>
          <a:ln w="9525">
            <a:solidFill>
              <a:schemeClr val="tx1"/>
            </a:solidFill>
            <a:miter lim="800000"/>
            <a:headEnd/>
            <a:tailEnd/>
          </a:ln>
          <a:effectLst/>
          <a:extLst/>
        </p:spPr>
        <p:txBody>
          <a:bodyPr wrap="none" anchor="ctr"/>
          <a:lstStyle/>
          <a:p>
            <a:endParaRPr lang="en-US"/>
          </a:p>
        </p:txBody>
      </p:sp>
      <p:sp>
        <p:nvSpPr>
          <p:cNvPr id="38" name="Line 26"/>
          <p:cNvSpPr>
            <a:spLocks noChangeShapeType="1"/>
          </p:cNvSpPr>
          <p:nvPr/>
        </p:nvSpPr>
        <p:spPr bwMode="auto">
          <a:xfrm>
            <a:off x="2590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Line 26"/>
          <p:cNvSpPr>
            <a:spLocks noChangeShapeType="1"/>
          </p:cNvSpPr>
          <p:nvPr/>
        </p:nvSpPr>
        <p:spPr bwMode="auto">
          <a:xfrm>
            <a:off x="3505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26"/>
          <p:cNvSpPr>
            <a:spLocks noChangeShapeType="1"/>
          </p:cNvSpPr>
          <p:nvPr/>
        </p:nvSpPr>
        <p:spPr bwMode="auto">
          <a:xfrm>
            <a:off x="5638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Line 26"/>
          <p:cNvSpPr>
            <a:spLocks noChangeShapeType="1"/>
          </p:cNvSpPr>
          <p:nvPr/>
        </p:nvSpPr>
        <p:spPr bwMode="auto">
          <a:xfrm>
            <a:off x="6934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26"/>
          <p:cNvSpPr>
            <a:spLocks noChangeShapeType="1"/>
          </p:cNvSpPr>
          <p:nvPr/>
        </p:nvSpPr>
        <p:spPr bwMode="auto">
          <a:xfrm>
            <a:off x="82296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Text Box 32"/>
          <p:cNvSpPr txBox="1">
            <a:spLocks noChangeArrowheads="1"/>
          </p:cNvSpPr>
          <p:nvPr/>
        </p:nvSpPr>
        <p:spPr bwMode="auto">
          <a:xfrm>
            <a:off x="5410200" y="990600"/>
            <a:ext cx="1219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a:t>The </a:t>
            </a:r>
            <a:r>
              <a:rPr lang="en-US" altLang="en-US" sz="1200" dirty="0" smtClean="0"/>
              <a:t>Covenant Confirmed, last ‘seven’  Dan.9:27A IIThess.2:1-12</a:t>
            </a:r>
            <a:endParaRPr lang="en-US" altLang="en-US" sz="1200" dirty="0"/>
          </a:p>
        </p:txBody>
      </p:sp>
      <p:sp>
        <p:nvSpPr>
          <p:cNvPr id="45" name="Text Box 32"/>
          <p:cNvSpPr txBox="1">
            <a:spLocks noChangeArrowheads="1"/>
          </p:cNvSpPr>
          <p:nvPr/>
        </p:nvSpPr>
        <p:spPr bwMode="auto">
          <a:xfrm>
            <a:off x="6553200" y="997803"/>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a:t>The </a:t>
            </a:r>
            <a:r>
              <a:rPr lang="en-US" altLang="en-US" sz="1200" dirty="0" smtClean="0"/>
              <a:t>Covenant Broken Dan.9:27B      Joel 2:1-2, 30-31 Rev.6:12-17</a:t>
            </a:r>
          </a:p>
        </p:txBody>
      </p:sp>
      <p:cxnSp>
        <p:nvCxnSpPr>
          <p:cNvPr id="47" name="Straight Connector 46"/>
          <p:cNvCxnSpPr/>
          <p:nvPr/>
        </p:nvCxnSpPr>
        <p:spPr bwMode="auto">
          <a:xfrm flipV="1">
            <a:off x="6934200" y="2362200"/>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flipV="1">
            <a:off x="8229600" y="2362200"/>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 Box 32"/>
          <p:cNvSpPr txBox="1">
            <a:spLocks noChangeArrowheads="1"/>
          </p:cNvSpPr>
          <p:nvPr/>
        </p:nvSpPr>
        <p:spPr bwMode="auto">
          <a:xfrm>
            <a:off x="7010400" y="2565737"/>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solidFill>
                  <a:srgbClr val="FF0000"/>
                </a:solidFill>
              </a:rPr>
              <a:t>The Day of The LORD </a:t>
            </a:r>
            <a:r>
              <a:rPr lang="en-US" altLang="en-US" sz="1200" b="1" dirty="0" smtClean="0"/>
              <a:t>Dan.9:27B     Joel 2:1-2, 30-31 Rev.6:12-17</a:t>
            </a:r>
          </a:p>
        </p:txBody>
      </p:sp>
      <p:sp>
        <p:nvSpPr>
          <p:cNvPr id="50" name="Text Box 32"/>
          <p:cNvSpPr txBox="1">
            <a:spLocks noChangeArrowheads="1"/>
          </p:cNvSpPr>
          <p:nvPr/>
        </p:nvSpPr>
        <p:spPr bwMode="auto">
          <a:xfrm>
            <a:off x="7772400" y="990600"/>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a:t>The </a:t>
            </a:r>
            <a:r>
              <a:rPr lang="en-US" altLang="en-US" sz="1200" dirty="0" smtClean="0"/>
              <a:t>End is Poured Out… Dan.9:27C      Dan.9:24 Rev.19:11-21</a:t>
            </a:r>
          </a:p>
        </p:txBody>
      </p:sp>
      <p:sp>
        <p:nvSpPr>
          <p:cNvPr id="3" name="TextBox 2"/>
          <p:cNvSpPr txBox="1"/>
          <p:nvPr/>
        </p:nvSpPr>
        <p:spPr>
          <a:xfrm>
            <a:off x="72390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51" name="TextBox 50"/>
          <p:cNvSpPr txBox="1"/>
          <p:nvPr/>
        </p:nvSpPr>
        <p:spPr>
          <a:xfrm>
            <a:off x="58674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4" name="TextBox 3"/>
          <p:cNvSpPr txBox="1"/>
          <p:nvPr/>
        </p:nvSpPr>
        <p:spPr>
          <a:xfrm>
            <a:off x="5410200" y="4572000"/>
            <a:ext cx="3124200" cy="738664"/>
          </a:xfrm>
          <a:prstGeom prst="rect">
            <a:avLst/>
          </a:prstGeom>
          <a:solidFill>
            <a:schemeClr val="accent5">
              <a:lumMod val="40000"/>
              <a:lumOff val="60000"/>
            </a:schemeClr>
          </a:solidFill>
          <a:ln>
            <a:solidFill>
              <a:schemeClr val="tx1"/>
            </a:solidFill>
            <a:prstDash val="lgDash"/>
          </a:ln>
        </p:spPr>
        <p:txBody>
          <a:bodyPr wrap="square" rtlCol="0">
            <a:spAutoFit/>
          </a:bodyPr>
          <a:lstStyle/>
          <a:p>
            <a:r>
              <a:rPr lang="en-US" sz="1400" b="1" u="sng" dirty="0" smtClean="0">
                <a:solidFill>
                  <a:srgbClr val="FF0000"/>
                </a:solidFill>
              </a:rPr>
              <a:t>What’s Next?</a:t>
            </a:r>
          </a:p>
          <a:p>
            <a:pPr marL="342900" indent="-342900">
              <a:buAutoNum type="arabicPeriod"/>
            </a:pPr>
            <a:r>
              <a:rPr lang="en-US" sz="1400" dirty="0" smtClean="0"/>
              <a:t>How does the Day of the Lord end?</a:t>
            </a:r>
          </a:p>
          <a:p>
            <a:pPr marL="342900" indent="-342900">
              <a:buAutoNum type="arabicPeriod"/>
            </a:pPr>
            <a:r>
              <a:rPr lang="en-US" sz="1400" dirty="0" smtClean="0"/>
              <a:t>What is the next interval called?</a:t>
            </a:r>
            <a:endParaRPr lang="en-US" sz="1400" dirty="0"/>
          </a:p>
        </p:txBody>
      </p:sp>
    </p:spTree>
    <p:extLst>
      <p:ext uri="{BB962C8B-B14F-4D97-AF65-F5344CB8AC3E}">
        <p14:creationId xmlns:p14="http://schemas.microsoft.com/office/powerpoint/2010/main" val="55517193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p:cTn id="7" dur="500" fill="hold"/>
                                        <p:tgtEl>
                                          <p:spTgt spid="44"/>
                                        </p:tgtEl>
                                        <p:attrNameLst>
                                          <p:attrName>ppt_w</p:attrName>
                                        </p:attrNameLst>
                                      </p:cBhvr>
                                      <p:tavLst>
                                        <p:tav tm="0">
                                          <p:val>
                                            <p:fltVal val="0"/>
                                          </p:val>
                                        </p:tav>
                                        <p:tav tm="100000">
                                          <p:val>
                                            <p:strVal val="#ppt_w"/>
                                          </p:val>
                                        </p:tav>
                                      </p:tavLst>
                                    </p:anim>
                                    <p:anim calcmode="lin" valueType="num">
                                      <p:cBhvr>
                                        <p:cTn id="8" dur="500" fill="hold"/>
                                        <p:tgtEl>
                                          <p:spTgt spid="44"/>
                                        </p:tgtEl>
                                        <p:attrNameLst>
                                          <p:attrName>ppt_h</p:attrName>
                                        </p:attrNameLst>
                                      </p:cBhvr>
                                      <p:tavLst>
                                        <p:tav tm="0">
                                          <p:val>
                                            <p:fltVal val="0"/>
                                          </p:val>
                                        </p:tav>
                                        <p:tav tm="100000">
                                          <p:val>
                                            <p:strVal val="#ppt_h"/>
                                          </p:val>
                                        </p:tav>
                                      </p:tavLst>
                                    </p:anim>
                                    <p:animEffect transition="in" filter="fade">
                                      <p:cBhvr>
                                        <p:cTn id="9" dur="500"/>
                                        <p:tgtEl>
                                          <p:spTgt spid="44"/>
                                        </p:tgtEl>
                                      </p:cBhvr>
                                    </p:animEffect>
                                  </p:childTnLst>
                                </p:cTn>
                              </p:par>
                              <p:par>
                                <p:cTn id="10" presetID="53" presetClass="entr" presetSubtype="16" fill="hold" nodeType="withEffect">
                                  <p:stCondLst>
                                    <p:cond delay="0"/>
                                  </p:stCondLst>
                                  <p:childTnLst>
                                    <p:set>
                                      <p:cBhvr>
                                        <p:cTn id="11" dur="1" fill="hold">
                                          <p:stCondLst>
                                            <p:cond delay="0"/>
                                          </p:stCondLst>
                                        </p:cTn>
                                        <p:tgtEl>
                                          <p:spTgt spid="70"/>
                                        </p:tgtEl>
                                        <p:attrNameLst>
                                          <p:attrName>style.visibility</p:attrName>
                                        </p:attrNameLst>
                                      </p:cBhvr>
                                      <p:to>
                                        <p:strVal val="visible"/>
                                      </p:to>
                                    </p:set>
                                    <p:anim calcmode="lin" valueType="num">
                                      <p:cBhvr>
                                        <p:cTn id="12" dur="500" fill="hold"/>
                                        <p:tgtEl>
                                          <p:spTgt spid="70"/>
                                        </p:tgtEl>
                                        <p:attrNameLst>
                                          <p:attrName>ppt_w</p:attrName>
                                        </p:attrNameLst>
                                      </p:cBhvr>
                                      <p:tavLst>
                                        <p:tav tm="0">
                                          <p:val>
                                            <p:fltVal val="0"/>
                                          </p:val>
                                        </p:tav>
                                        <p:tav tm="100000">
                                          <p:val>
                                            <p:strVal val="#ppt_w"/>
                                          </p:val>
                                        </p:tav>
                                      </p:tavLst>
                                    </p:anim>
                                    <p:anim calcmode="lin" valueType="num">
                                      <p:cBhvr>
                                        <p:cTn id="13" dur="500" fill="hold"/>
                                        <p:tgtEl>
                                          <p:spTgt spid="70"/>
                                        </p:tgtEl>
                                        <p:attrNameLst>
                                          <p:attrName>ppt_h</p:attrName>
                                        </p:attrNameLst>
                                      </p:cBhvr>
                                      <p:tavLst>
                                        <p:tav tm="0">
                                          <p:val>
                                            <p:fltVal val="0"/>
                                          </p:val>
                                        </p:tav>
                                        <p:tav tm="100000">
                                          <p:val>
                                            <p:strVal val="#ppt_h"/>
                                          </p:val>
                                        </p:tav>
                                      </p:tavLst>
                                    </p:anim>
                                    <p:animEffect transition="in" filter="fade">
                                      <p:cBhvr>
                                        <p:cTn id="14" dur="500"/>
                                        <p:tgtEl>
                                          <p:spTgt spid="70"/>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51"/>
                                        </p:tgtEl>
                                        <p:attrNameLst>
                                          <p:attrName>style.visibility</p:attrName>
                                        </p:attrNameLst>
                                      </p:cBhvr>
                                      <p:to>
                                        <p:strVal val="visible"/>
                                      </p:to>
                                    </p:set>
                                    <p:anim calcmode="lin" valueType="num">
                                      <p:cBhvr>
                                        <p:cTn id="22" dur="500" fill="hold"/>
                                        <p:tgtEl>
                                          <p:spTgt spid="51"/>
                                        </p:tgtEl>
                                        <p:attrNameLst>
                                          <p:attrName>ppt_w</p:attrName>
                                        </p:attrNameLst>
                                      </p:cBhvr>
                                      <p:tavLst>
                                        <p:tav tm="0">
                                          <p:val>
                                            <p:fltVal val="0"/>
                                          </p:val>
                                        </p:tav>
                                        <p:tav tm="100000">
                                          <p:val>
                                            <p:strVal val="#ppt_w"/>
                                          </p:val>
                                        </p:tav>
                                      </p:tavLst>
                                    </p:anim>
                                    <p:anim calcmode="lin" valueType="num">
                                      <p:cBhvr>
                                        <p:cTn id="23" dur="500" fill="hold"/>
                                        <p:tgtEl>
                                          <p:spTgt spid="51"/>
                                        </p:tgtEl>
                                        <p:attrNameLst>
                                          <p:attrName>ppt_h</p:attrName>
                                        </p:attrNameLst>
                                      </p:cBhvr>
                                      <p:tavLst>
                                        <p:tav tm="0">
                                          <p:val>
                                            <p:fltVal val="0"/>
                                          </p:val>
                                        </p:tav>
                                        <p:tav tm="100000">
                                          <p:val>
                                            <p:strVal val="#ppt_h"/>
                                          </p:val>
                                        </p:tav>
                                      </p:tavLst>
                                    </p:anim>
                                    <p:animEffect transition="in" filter="fade">
                                      <p:cBhvr>
                                        <p:cTn id="24" dur="500"/>
                                        <p:tgtEl>
                                          <p:spTgt spid="51"/>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42"/>
                                        </p:tgtEl>
                                        <p:attrNameLst>
                                          <p:attrName>style.visibility</p:attrName>
                                        </p:attrNameLst>
                                      </p:cBhvr>
                                      <p:to>
                                        <p:strVal val="visible"/>
                                      </p:to>
                                    </p:set>
                                    <p:anim calcmode="lin" valueType="num">
                                      <p:cBhvr>
                                        <p:cTn id="27" dur="500" fill="hold"/>
                                        <p:tgtEl>
                                          <p:spTgt spid="42"/>
                                        </p:tgtEl>
                                        <p:attrNameLst>
                                          <p:attrName>ppt_w</p:attrName>
                                        </p:attrNameLst>
                                      </p:cBhvr>
                                      <p:tavLst>
                                        <p:tav tm="0">
                                          <p:val>
                                            <p:fltVal val="0"/>
                                          </p:val>
                                        </p:tav>
                                        <p:tav tm="100000">
                                          <p:val>
                                            <p:strVal val="#ppt_w"/>
                                          </p:val>
                                        </p:tav>
                                      </p:tavLst>
                                    </p:anim>
                                    <p:anim calcmode="lin" valueType="num">
                                      <p:cBhvr>
                                        <p:cTn id="28" dur="500" fill="hold"/>
                                        <p:tgtEl>
                                          <p:spTgt spid="42"/>
                                        </p:tgtEl>
                                        <p:attrNameLst>
                                          <p:attrName>ppt_h</p:attrName>
                                        </p:attrNameLst>
                                      </p:cBhvr>
                                      <p:tavLst>
                                        <p:tav tm="0">
                                          <p:val>
                                            <p:fltVal val="0"/>
                                          </p:val>
                                        </p:tav>
                                        <p:tav tm="100000">
                                          <p:val>
                                            <p:strVal val="#ppt_h"/>
                                          </p:val>
                                        </p:tav>
                                      </p:tavLst>
                                    </p:anim>
                                    <p:animEffect transition="in" filter="fade">
                                      <p:cBhvr>
                                        <p:cTn id="29" dur="500"/>
                                        <p:tgtEl>
                                          <p:spTgt spid="42"/>
                                        </p:tgtEl>
                                      </p:cBhvr>
                                    </p:animEffect>
                                  </p:childTnLst>
                                </p:cTn>
                              </p:par>
                              <p:par>
                                <p:cTn id="30" presetID="53" presetClass="entr" presetSubtype="16" fill="hold" nodeType="withEffect">
                                  <p:stCondLst>
                                    <p:cond delay="0"/>
                                  </p:stCondLst>
                                  <p:childTnLst>
                                    <p:set>
                                      <p:cBhvr>
                                        <p:cTn id="31" dur="1" fill="hold">
                                          <p:stCondLst>
                                            <p:cond delay="0"/>
                                          </p:stCondLst>
                                        </p:cTn>
                                        <p:tgtEl>
                                          <p:spTgt spid="47"/>
                                        </p:tgtEl>
                                        <p:attrNameLst>
                                          <p:attrName>style.visibility</p:attrName>
                                        </p:attrNameLst>
                                      </p:cBhvr>
                                      <p:to>
                                        <p:strVal val="visible"/>
                                      </p:to>
                                    </p:set>
                                    <p:anim calcmode="lin" valueType="num">
                                      <p:cBhvr>
                                        <p:cTn id="32" dur="500" fill="hold"/>
                                        <p:tgtEl>
                                          <p:spTgt spid="47"/>
                                        </p:tgtEl>
                                        <p:attrNameLst>
                                          <p:attrName>ppt_w</p:attrName>
                                        </p:attrNameLst>
                                      </p:cBhvr>
                                      <p:tavLst>
                                        <p:tav tm="0">
                                          <p:val>
                                            <p:fltVal val="0"/>
                                          </p:val>
                                        </p:tav>
                                        <p:tav tm="100000">
                                          <p:val>
                                            <p:strVal val="#ppt_w"/>
                                          </p:val>
                                        </p:tav>
                                      </p:tavLst>
                                    </p:anim>
                                    <p:anim calcmode="lin" valueType="num">
                                      <p:cBhvr>
                                        <p:cTn id="33" dur="500" fill="hold"/>
                                        <p:tgtEl>
                                          <p:spTgt spid="47"/>
                                        </p:tgtEl>
                                        <p:attrNameLst>
                                          <p:attrName>ppt_h</p:attrName>
                                        </p:attrNameLst>
                                      </p:cBhvr>
                                      <p:tavLst>
                                        <p:tav tm="0">
                                          <p:val>
                                            <p:fltVal val="0"/>
                                          </p:val>
                                        </p:tav>
                                        <p:tav tm="100000">
                                          <p:val>
                                            <p:strVal val="#ppt_h"/>
                                          </p:val>
                                        </p:tav>
                                      </p:tavLst>
                                    </p:anim>
                                    <p:animEffect transition="in" filter="fade">
                                      <p:cBhvr>
                                        <p:cTn id="34" dur="500"/>
                                        <p:tgtEl>
                                          <p:spTgt spid="47"/>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45"/>
                                        </p:tgtEl>
                                        <p:attrNameLst>
                                          <p:attrName>style.visibility</p:attrName>
                                        </p:attrNameLst>
                                      </p:cBhvr>
                                      <p:to>
                                        <p:strVal val="visible"/>
                                      </p:to>
                                    </p:set>
                                    <p:anim calcmode="lin" valueType="num">
                                      <p:cBhvr>
                                        <p:cTn id="37" dur="500" fill="hold"/>
                                        <p:tgtEl>
                                          <p:spTgt spid="45"/>
                                        </p:tgtEl>
                                        <p:attrNameLst>
                                          <p:attrName>ppt_w</p:attrName>
                                        </p:attrNameLst>
                                      </p:cBhvr>
                                      <p:tavLst>
                                        <p:tav tm="0">
                                          <p:val>
                                            <p:fltVal val="0"/>
                                          </p:val>
                                        </p:tav>
                                        <p:tav tm="100000">
                                          <p:val>
                                            <p:strVal val="#ppt_w"/>
                                          </p:val>
                                        </p:tav>
                                      </p:tavLst>
                                    </p:anim>
                                    <p:anim calcmode="lin" valueType="num">
                                      <p:cBhvr>
                                        <p:cTn id="38" dur="500" fill="hold"/>
                                        <p:tgtEl>
                                          <p:spTgt spid="45"/>
                                        </p:tgtEl>
                                        <p:attrNameLst>
                                          <p:attrName>ppt_h</p:attrName>
                                        </p:attrNameLst>
                                      </p:cBhvr>
                                      <p:tavLst>
                                        <p:tav tm="0">
                                          <p:val>
                                            <p:fltVal val="0"/>
                                          </p:val>
                                        </p:tav>
                                        <p:tav tm="100000">
                                          <p:val>
                                            <p:strVal val="#ppt_h"/>
                                          </p:val>
                                        </p:tav>
                                      </p:tavLst>
                                    </p:anim>
                                    <p:animEffect transition="in" filter="fade">
                                      <p:cBhvr>
                                        <p:cTn id="39" dur="500"/>
                                        <p:tgtEl>
                                          <p:spTgt spid="45"/>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50"/>
                                        </p:tgtEl>
                                        <p:attrNameLst>
                                          <p:attrName>style.visibility</p:attrName>
                                        </p:attrNameLst>
                                      </p:cBhvr>
                                      <p:to>
                                        <p:strVal val="visible"/>
                                      </p:to>
                                    </p:set>
                                    <p:anim calcmode="lin" valueType="num">
                                      <p:cBhvr>
                                        <p:cTn id="42" dur="500" fill="hold"/>
                                        <p:tgtEl>
                                          <p:spTgt spid="50"/>
                                        </p:tgtEl>
                                        <p:attrNameLst>
                                          <p:attrName>ppt_w</p:attrName>
                                        </p:attrNameLst>
                                      </p:cBhvr>
                                      <p:tavLst>
                                        <p:tav tm="0">
                                          <p:val>
                                            <p:fltVal val="0"/>
                                          </p:val>
                                        </p:tav>
                                        <p:tav tm="100000">
                                          <p:val>
                                            <p:strVal val="#ppt_w"/>
                                          </p:val>
                                        </p:tav>
                                      </p:tavLst>
                                    </p:anim>
                                    <p:anim calcmode="lin" valueType="num">
                                      <p:cBhvr>
                                        <p:cTn id="43" dur="500" fill="hold"/>
                                        <p:tgtEl>
                                          <p:spTgt spid="50"/>
                                        </p:tgtEl>
                                        <p:attrNameLst>
                                          <p:attrName>ppt_h</p:attrName>
                                        </p:attrNameLst>
                                      </p:cBhvr>
                                      <p:tavLst>
                                        <p:tav tm="0">
                                          <p:val>
                                            <p:fltVal val="0"/>
                                          </p:val>
                                        </p:tav>
                                        <p:tav tm="100000">
                                          <p:val>
                                            <p:strVal val="#ppt_h"/>
                                          </p:val>
                                        </p:tav>
                                      </p:tavLst>
                                    </p:anim>
                                    <p:animEffect transition="in" filter="fade">
                                      <p:cBhvr>
                                        <p:cTn id="44" dur="500"/>
                                        <p:tgtEl>
                                          <p:spTgt spid="50"/>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49"/>
                                        </p:tgtEl>
                                        <p:attrNameLst>
                                          <p:attrName>style.visibility</p:attrName>
                                        </p:attrNameLst>
                                      </p:cBhvr>
                                      <p:to>
                                        <p:strVal val="visible"/>
                                      </p:to>
                                    </p:set>
                                    <p:anim calcmode="lin" valueType="num">
                                      <p:cBhvr>
                                        <p:cTn id="47" dur="500" fill="hold"/>
                                        <p:tgtEl>
                                          <p:spTgt spid="49"/>
                                        </p:tgtEl>
                                        <p:attrNameLst>
                                          <p:attrName>ppt_w</p:attrName>
                                        </p:attrNameLst>
                                      </p:cBhvr>
                                      <p:tavLst>
                                        <p:tav tm="0">
                                          <p:val>
                                            <p:fltVal val="0"/>
                                          </p:val>
                                        </p:tav>
                                        <p:tav tm="100000">
                                          <p:val>
                                            <p:strVal val="#ppt_w"/>
                                          </p:val>
                                        </p:tav>
                                      </p:tavLst>
                                    </p:anim>
                                    <p:anim calcmode="lin" valueType="num">
                                      <p:cBhvr>
                                        <p:cTn id="48" dur="500" fill="hold"/>
                                        <p:tgtEl>
                                          <p:spTgt spid="49"/>
                                        </p:tgtEl>
                                        <p:attrNameLst>
                                          <p:attrName>ppt_h</p:attrName>
                                        </p:attrNameLst>
                                      </p:cBhvr>
                                      <p:tavLst>
                                        <p:tav tm="0">
                                          <p:val>
                                            <p:fltVal val="0"/>
                                          </p:val>
                                        </p:tav>
                                        <p:tav tm="100000">
                                          <p:val>
                                            <p:strVal val="#ppt_h"/>
                                          </p:val>
                                        </p:tav>
                                      </p:tavLst>
                                    </p:anim>
                                    <p:animEffect transition="in" filter="fade">
                                      <p:cBhvr>
                                        <p:cTn id="49" dur="500"/>
                                        <p:tgtEl>
                                          <p:spTgt spid="49"/>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3"/>
                                        </p:tgtEl>
                                        <p:attrNameLst>
                                          <p:attrName>style.visibility</p:attrName>
                                        </p:attrNameLst>
                                      </p:cBhvr>
                                      <p:to>
                                        <p:strVal val="visible"/>
                                      </p:to>
                                    </p:set>
                                    <p:anim calcmode="lin" valueType="num">
                                      <p:cBhvr>
                                        <p:cTn id="52" dur="500" fill="hold"/>
                                        <p:tgtEl>
                                          <p:spTgt spid="3"/>
                                        </p:tgtEl>
                                        <p:attrNameLst>
                                          <p:attrName>ppt_w</p:attrName>
                                        </p:attrNameLst>
                                      </p:cBhvr>
                                      <p:tavLst>
                                        <p:tav tm="0">
                                          <p:val>
                                            <p:fltVal val="0"/>
                                          </p:val>
                                        </p:tav>
                                        <p:tav tm="100000">
                                          <p:val>
                                            <p:strVal val="#ppt_w"/>
                                          </p:val>
                                        </p:tav>
                                      </p:tavLst>
                                    </p:anim>
                                    <p:anim calcmode="lin" valueType="num">
                                      <p:cBhvr>
                                        <p:cTn id="53" dur="500" fill="hold"/>
                                        <p:tgtEl>
                                          <p:spTgt spid="3"/>
                                        </p:tgtEl>
                                        <p:attrNameLst>
                                          <p:attrName>ppt_h</p:attrName>
                                        </p:attrNameLst>
                                      </p:cBhvr>
                                      <p:tavLst>
                                        <p:tav tm="0">
                                          <p:val>
                                            <p:fltVal val="0"/>
                                          </p:val>
                                        </p:tav>
                                        <p:tav tm="100000">
                                          <p:val>
                                            <p:strVal val="#ppt_h"/>
                                          </p:val>
                                        </p:tav>
                                      </p:tavLst>
                                    </p:anim>
                                    <p:animEffect transition="in" filter="fade">
                                      <p:cBhvr>
                                        <p:cTn id="54" dur="500"/>
                                        <p:tgtEl>
                                          <p:spTgt spid="3"/>
                                        </p:tgtEl>
                                      </p:cBhvr>
                                    </p:animEffect>
                                  </p:childTnLst>
                                </p:cTn>
                              </p:par>
                              <p:par>
                                <p:cTn id="55" presetID="53" presetClass="entr" presetSubtype="16" fill="hold" nodeType="withEffect">
                                  <p:stCondLst>
                                    <p:cond delay="0"/>
                                  </p:stCondLst>
                                  <p:childTnLst>
                                    <p:set>
                                      <p:cBhvr>
                                        <p:cTn id="56" dur="1" fill="hold">
                                          <p:stCondLst>
                                            <p:cond delay="0"/>
                                          </p:stCondLst>
                                        </p:cTn>
                                        <p:tgtEl>
                                          <p:spTgt spid="48"/>
                                        </p:tgtEl>
                                        <p:attrNameLst>
                                          <p:attrName>style.visibility</p:attrName>
                                        </p:attrNameLst>
                                      </p:cBhvr>
                                      <p:to>
                                        <p:strVal val="visible"/>
                                      </p:to>
                                    </p:set>
                                    <p:anim calcmode="lin" valueType="num">
                                      <p:cBhvr>
                                        <p:cTn id="57" dur="500" fill="hold"/>
                                        <p:tgtEl>
                                          <p:spTgt spid="48"/>
                                        </p:tgtEl>
                                        <p:attrNameLst>
                                          <p:attrName>ppt_w</p:attrName>
                                        </p:attrNameLst>
                                      </p:cBhvr>
                                      <p:tavLst>
                                        <p:tav tm="0">
                                          <p:val>
                                            <p:fltVal val="0"/>
                                          </p:val>
                                        </p:tav>
                                        <p:tav tm="100000">
                                          <p:val>
                                            <p:strVal val="#ppt_w"/>
                                          </p:val>
                                        </p:tav>
                                      </p:tavLst>
                                    </p:anim>
                                    <p:anim calcmode="lin" valueType="num">
                                      <p:cBhvr>
                                        <p:cTn id="58" dur="500" fill="hold"/>
                                        <p:tgtEl>
                                          <p:spTgt spid="48"/>
                                        </p:tgtEl>
                                        <p:attrNameLst>
                                          <p:attrName>ppt_h</p:attrName>
                                        </p:attrNameLst>
                                      </p:cBhvr>
                                      <p:tavLst>
                                        <p:tav tm="0">
                                          <p:val>
                                            <p:fltVal val="0"/>
                                          </p:val>
                                        </p:tav>
                                        <p:tav tm="100000">
                                          <p:val>
                                            <p:strVal val="#ppt_h"/>
                                          </p:val>
                                        </p:tav>
                                      </p:tavLst>
                                    </p:anim>
                                    <p:animEffect transition="in" filter="fade">
                                      <p:cBhvr>
                                        <p:cTn id="59" dur="500"/>
                                        <p:tgtEl>
                                          <p:spTgt spid="4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43"/>
                                        </p:tgtEl>
                                        <p:attrNameLst>
                                          <p:attrName>style.visibility</p:attrName>
                                        </p:attrNameLst>
                                      </p:cBhvr>
                                      <p:to>
                                        <p:strVal val="visible"/>
                                      </p:to>
                                    </p:set>
                                    <p:anim calcmode="lin" valueType="num">
                                      <p:cBhvr>
                                        <p:cTn id="62" dur="500" fill="hold"/>
                                        <p:tgtEl>
                                          <p:spTgt spid="43"/>
                                        </p:tgtEl>
                                        <p:attrNameLst>
                                          <p:attrName>ppt_w</p:attrName>
                                        </p:attrNameLst>
                                      </p:cBhvr>
                                      <p:tavLst>
                                        <p:tav tm="0">
                                          <p:val>
                                            <p:fltVal val="0"/>
                                          </p:val>
                                        </p:tav>
                                        <p:tav tm="100000">
                                          <p:val>
                                            <p:strVal val="#ppt_w"/>
                                          </p:val>
                                        </p:tav>
                                      </p:tavLst>
                                    </p:anim>
                                    <p:anim calcmode="lin" valueType="num">
                                      <p:cBhvr>
                                        <p:cTn id="63" dur="500" fill="hold"/>
                                        <p:tgtEl>
                                          <p:spTgt spid="43"/>
                                        </p:tgtEl>
                                        <p:attrNameLst>
                                          <p:attrName>ppt_h</p:attrName>
                                        </p:attrNameLst>
                                      </p:cBhvr>
                                      <p:tavLst>
                                        <p:tav tm="0">
                                          <p:val>
                                            <p:fltVal val="0"/>
                                          </p:val>
                                        </p:tav>
                                        <p:tav tm="100000">
                                          <p:val>
                                            <p:strVal val="#ppt_h"/>
                                          </p:val>
                                        </p:tav>
                                      </p:tavLst>
                                    </p:anim>
                                    <p:animEffect transition="in" filter="fade">
                                      <p:cBhvr>
                                        <p:cTn id="64" dur="500"/>
                                        <p:tgtEl>
                                          <p:spTgt spid="43"/>
                                        </p:tgtEl>
                                      </p:cBhvr>
                                    </p:animEffect>
                                  </p:childTnLst>
                                </p:cTn>
                              </p:par>
                            </p:childTnLst>
                          </p:cTn>
                        </p:par>
                      </p:childTnLst>
                    </p:cTn>
                  </p:par>
                  <p:par>
                    <p:cTn id="65" fill="hold">
                      <p:stCondLst>
                        <p:cond delay="indefinite"/>
                      </p:stCondLst>
                      <p:childTnLst>
                        <p:par>
                          <p:cTn id="66" fill="hold">
                            <p:stCondLst>
                              <p:cond delay="0"/>
                            </p:stCondLst>
                            <p:childTnLst>
                              <p:par>
                                <p:cTn id="67" presetID="31" presetClass="entr" presetSubtype="0" fill="hold" grpId="0" nodeType="clickEffect">
                                  <p:stCondLst>
                                    <p:cond delay="0"/>
                                  </p:stCondLst>
                                  <p:childTnLst>
                                    <p:set>
                                      <p:cBhvr>
                                        <p:cTn id="68" dur="1" fill="hold">
                                          <p:stCondLst>
                                            <p:cond delay="0"/>
                                          </p:stCondLst>
                                        </p:cTn>
                                        <p:tgtEl>
                                          <p:spTgt spid="4"/>
                                        </p:tgtEl>
                                        <p:attrNameLst>
                                          <p:attrName>style.visibility</p:attrName>
                                        </p:attrNameLst>
                                      </p:cBhvr>
                                      <p:to>
                                        <p:strVal val="visible"/>
                                      </p:to>
                                    </p:set>
                                    <p:anim calcmode="lin" valueType="num">
                                      <p:cBhvr>
                                        <p:cTn id="69" dur="1000" fill="hold"/>
                                        <p:tgtEl>
                                          <p:spTgt spid="4"/>
                                        </p:tgtEl>
                                        <p:attrNameLst>
                                          <p:attrName>ppt_w</p:attrName>
                                        </p:attrNameLst>
                                      </p:cBhvr>
                                      <p:tavLst>
                                        <p:tav tm="0">
                                          <p:val>
                                            <p:fltVal val="0"/>
                                          </p:val>
                                        </p:tav>
                                        <p:tav tm="100000">
                                          <p:val>
                                            <p:strVal val="#ppt_w"/>
                                          </p:val>
                                        </p:tav>
                                      </p:tavLst>
                                    </p:anim>
                                    <p:anim calcmode="lin" valueType="num">
                                      <p:cBhvr>
                                        <p:cTn id="70" dur="1000" fill="hold"/>
                                        <p:tgtEl>
                                          <p:spTgt spid="4"/>
                                        </p:tgtEl>
                                        <p:attrNameLst>
                                          <p:attrName>ppt_h</p:attrName>
                                        </p:attrNameLst>
                                      </p:cBhvr>
                                      <p:tavLst>
                                        <p:tav tm="0">
                                          <p:val>
                                            <p:fltVal val="0"/>
                                          </p:val>
                                        </p:tav>
                                        <p:tav tm="100000">
                                          <p:val>
                                            <p:strVal val="#ppt_h"/>
                                          </p:val>
                                        </p:tav>
                                      </p:tavLst>
                                    </p:anim>
                                    <p:anim calcmode="lin" valueType="num">
                                      <p:cBhvr>
                                        <p:cTn id="71" dur="1000" fill="hold"/>
                                        <p:tgtEl>
                                          <p:spTgt spid="4"/>
                                        </p:tgtEl>
                                        <p:attrNameLst>
                                          <p:attrName>style.rotation</p:attrName>
                                        </p:attrNameLst>
                                      </p:cBhvr>
                                      <p:tavLst>
                                        <p:tav tm="0">
                                          <p:val>
                                            <p:fltVal val="90"/>
                                          </p:val>
                                        </p:tav>
                                        <p:tav tm="100000">
                                          <p:val>
                                            <p:fltVal val="0"/>
                                          </p:val>
                                        </p:tav>
                                      </p:tavLst>
                                    </p:anim>
                                    <p:animEffect transition="in" filter="fade">
                                      <p:cBhvr>
                                        <p:cTn id="7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2" grpId="0" animBg="1"/>
      <p:bldP spid="43" grpId="0" animBg="1"/>
      <p:bldP spid="44" grpId="0"/>
      <p:bldP spid="45" grpId="0"/>
      <p:bldP spid="49" grpId="0"/>
      <p:bldP spid="50" grpId="0"/>
      <p:bldP spid="3" grpId="0"/>
      <p:bldP spid="51" grpId="0"/>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70" name="Straight Connector 69"/>
          <p:cNvCxnSpPr/>
          <p:nvPr/>
        </p:nvCxnSpPr>
        <p:spPr bwMode="auto">
          <a:xfrm flipV="1">
            <a:off x="5638800" y="2370223"/>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Line 26"/>
          <p:cNvSpPr>
            <a:spLocks noChangeShapeType="1"/>
          </p:cNvSpPr>
          <p:nvPr/>
        </p:nvSpPr>
        <p:spPr bwMode="auto">
          <a:xfrm>
            <a:off x="56388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Line 26"/>
          <p:cNvSpPr>
            <a:spLocks noChangeShapeType="1"/>
          </p:cNvSpPr>
          <p:nvPr/>
        </p:nvSpPr>
        <p:spPr bwMode="auto">
          <a:xfrm>
            <a:off x="6934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26"/>
          <p:cNvSpPr>
            <a:spLocks noChangeShapeType="1"/>
          </p:cNvSpPr>
          <p:nvPr/>
        </p:nvSpPr>
        <p:spPr bwMode="auto">
          <a:xfrm>
            <a:off x="82296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Text Box 32"/>
          <p:cNvSpPr txBox="1">
            <a:spLocks noChangeArrowheads="1"/>
          </p:cNvSpPr>
          <p:nvPr/>
        </p:nvSpPr>
        <p:spPr bwMode="auto">
          <a:xfrm>
            <a:off x="5410200" y="990600"/>
            <a:ext cx="1219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a:t>The </a:t>
            </a:r>
            <a:r>
              <a:rPr lang="en-US" altLang="en-US" sz="1200" dirty="0" smtClean="0"/>
              <a:t>Covenant Confirmed, last ‘seven’  Dan.9:27A IIThess.2:1-12</a:t>
            </a:r>
            <a:endParaRPr lang="en-US" altLang="en-US" sz="1200" dirty="0"/>
          </a:p>
        </p:txBody>
      </p:sp>
      <p:sp>
        <p:nvSpPr>
          <p:cNvPr id="45" name="Text Box 32"/>
          <p:cNvSpPr txBox="1">
            <a:spLocks noChangeArrowheads="1"/>
          </p:cNvSpPr>
          <p:nvPr/>
        </p:nvSpPr>
        <p:spPr bwMode="auto">
          <a:xfrm>
            <a:off x="6553200" y="997803"/>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a:t>The </a:t>
            </a:r>
            <a:r>
              <a:rPr lang="en-US" altLang="en-US" sz="1200" dirty="0" smtClean="0"/>
              <a:t>Covenant Broken Dan.9:27B      Joel 2:1-2, 30-31 Rev.6:12-17</a:t>
            </a:r>
          </a:p>
        </p:txBody>
      </p:sp>
      <p:cxnSp>
        <p:nvCxnSpPr>
          <p:cNvPr id="47" name="Straight Connector 46"/>
          <p:cNvCxnSpPr/>
          <p:nvPr/>
        </p:nvCxnSpPr>
        <p:spPr bwMode="auto">
          <a:xfrm flipV="1">
            <a:off x="6934200" y="2362200"/>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flipV="1">
            <a:off x="8229600" y="2362200"/>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 Box 32"/>
          <p:cNvSpPr txBox="1">
            <a:spLocks noChangeArrowheads="1"/>
          </p:cNvSpPr>
          <p:nvPr/>
        </p:nvSpPr>
        <p:spPr bwMode="auto">
          <a:xfrm>
            <a:off x="7010400" y="2565737"/>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solidFill>
                  <a:srgbClr val="FF0000"/>
                </a:solidFill>
              </a:rPr>
              <a:t>The Day of The LORD </a:t>
            </a:r>
            <a:r>
              <a:rPr lang="en-US" altLang="en-US" sz="1200" b="1" dirty="0" smtClean="0"/>
              <a:t>Dan.9:27B     Joel 2:1-2, 30-31 Rev.6:12-17</a:t>
            </a:r>
          </a:p>
        </p:txBody>
      </p:sp>
      <p:sp>
        <p:nvSpPr>
          <p:cNvPr id="50" name="Text Box 32"/>
          <p:cNvSpPr txBox="1">
            <a:spLocks noChangeArrowheads="1"/>
          </p:cNvSpPr>
          <p:nvPr/>
        </p:nvSpPr>
        <p:spPr bwMode="auto">
          <a:xfrm>
            <a:off x="7772400" y="990600"/>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dirty="0"/>
              <a:t>The </a:t>
            </a:r>
            <a:r>
              <a:rPr lang="en-US" altLang="en-US" sz="1200" dirty="0" smtClean="0"/>
              <a:t>End is Poured Out… Dan.9:27C      Dan.9:24 Rev.19:11-21</a:t>
            </a:r>
          </a:p>
        </p:txBody>
      </p:sp>
      <p:sp>
        <p:nvSpPr>
          <p:cNvPr id="3" name="TextBox 2"/>
          <p:cNvSpPr txBox="1"/>
          <p:nvPr/>
        </p:nvSpPr>
        <p:spPr>
          <a:xfrm>
            <a:off x="72390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51" name="TextBox 50"/>
          <p:cNvSpPr txBox="1"/>
          <p:nvPr/>
        </p:nvSpPr>
        <p:spPr>
          <a:xfrm>
            <a:off x="58674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4" name="TextBox 3"/>
          <p:cNvSpPr txBox="1"/>
          <p:nvPr/>
        </p:nvSpPr>
        <p:spPr>
          <a:xfrm>
            <a:off x="5257800" y="4191000"/>
            <a:ext cx="3428999" cy="1969770"/>
          </a:xfrm>
          <a:prstGeom prst="rect">
            <a:avLst/>
          </a:prstGeom>
          <a:solidFill>
            <a:schemeClr val="accent5">
              <a:lumMod val="40000"/>
              <a:lumOff val="60000"/>
            </a:schemeClr>
          </a:solidFill>
          <a:ln>
            <a:solidFill>
              <a:schemeClr val="tx1"/>
            </a:solidFill>
            <a:prstDash val="lgDash"/>
          </a:ln>
        </p:spPr>
        <p:txBody>
          <a:bodyPr wrap="square" rtlCol="0">
            <a:spAutoFit/>
          </a:bodyPr>
          <a:lstStyle/>
          <a:p>
            <a:pPr algn="ctr"/>
            <a:r>
              <a:rPr lang="en-US" sz="1400" b="1" dirty="0" smtClean="0">
                <a:solidFill>
                  <a:srgbClr val="FF0000"/>
                </a:solidFill>
              </a:rPr>
              <a:t>7 Years Tribulation, Summary (Rev.)</a:t>
            </a:r>
          </a:p>
          <a:p>
            <a:pPr marL="228600" indent="-228600">
              <a:buAutoNum type="arabicPeriod"/>
            </a:pPr>
            <a:r>
              <a:rPr lang="en-US" sz="1200" dirty="0" smtClean="0"/>
              <a:t>Church is </a:t>
            </a:r>
            <a:r>
              <a:rPr lang="en-US" sz="1200" i="1" dirty="0" smtClean="0"/>
              <a:t>raptured</a:t>
            </a:r>
            <a:r>
              <a:rPr lang="en-US" sz="1200" dirty="0" smtClean="0"/>
              <a:t> to heaven: </a:t>
            </a:r>
            <a:r>
              <a:rPr lang="en-US" sz="1200" b="1" dirty="0" smtClean="0"/>
              <a:t>4:1</a:t>
            </a:r>
          </a:p>
          <a:p>
            <a:pPr marL="228600" indent="-228600">
              <a:buAutoNum type="arabicPeriod"/>
            </a:pPr>
            <a:r>
              <a:rPr lang="en-US" sz="1200" dirty="0" smtClean="0"/>
              <a:t>Lamb opens each of </a:t>
            </a:r>
            <a:r>
              <a:rPr lang="en-US" sz="1200" i="1" u="sng" dirty="0" smtClean="0"/>
              <a:t>7 Seals</a:t>
            </a:r>
            <a:r>
              <a:rPr lang="en-US" sz="1200" dirty="0" smtClean="0"/>
              <a:t>: </a:t>
            </a:r>
            <a:r>
              <a:rPr lang="en-US" sz="1200" b="1" dirty="0" smtClean="0"/>
              <a:t>6:1-17</a:t>
            </a:r>
          </a:p>
          <a:p>
            <a:pPr marL="228600" indent="-228600">
              <a:buAutoNum type="arabicPeriod"/>
            </a:pPr>
            <a:r>
              <a:rPr lang="en-US" sz="1200" dirty="0" smtClean="0"/>
              <a:t>1</a:t>
            </a:r>
            <a:r>
              <a:rPr lang="en-US" sz="1200" baseline="30000" dirty="0" smtClean="0"/>
              <a:t>st</a:t>
            </a:r>
            <a:r>
              <a:rPr lang="en-US" sz="1200" dirty="0" smtClean="0"/>
              <a:t> Seal = White horse = </a:t>
            </a:r>
            <a:r>
              <a:rPr lang="en-US" sz="1200" i="1" dirty="0" smtClean="0"/>
              <a:t>false peace</a:t>
            </a:r>
            <a:r>
              <a:rPr lang="en-US" sz="1200" dirty="0" smtClean="0"/>
              <a:t>: </a:t>
            </a:r>
            <a:r>
              <a:rPr lang="en-US" sz="1200" b="1" dirty="0" smtClean="0"/>
              <a:t>6:1-3</a:t>
            </a:r>
          </a:p>
          <a:p>
            <a:pPr marL="228600" indent="-228600">
              <a:buAutoNum type="arabicPeriod"/>
            </a:pPr>
            <a:r>
              <a:rPr lang="en-US" sz="1200" dirty="0" smtClean="0"/>
              <a:t>7</a:t>
            </a:r>
            <a:r>
              <a:rPr lang="en-US" sz="1200" baseline="30000" dirty="0" smtClean="0"/>
              <a:t>th</a:t>
            </a:r>
            <a:r>
              <a:rPr lang="en-US" sz="1200" dirty="0" smtClean="0"/>
              <a:t> Seal = </a:t>
            </a:r>
            <a:r>
              <a:rPr lang="en-US" sz="1200" b="1" dirty="0" smtClean="0">
                <a:solidFill>
                  <a:srgbClr val="FF0000"/>
                </a:solidFill>
              </a:rPr>
              <a:t>Day of the Lord</a:t>
            </a:r>
            <a:r>
              <a:rPr lang="en-US" sz="1200" dirty="0" smtClean="0"/>
              <a:t>: </a:t>
            </a:r>
            <a:r>
              <a:rPr lang="en-US" sz="1200" b="1" dirty="0" smtClean="0"/>
              <a:t>6:12-17</a:t>
            </a:r>
            <a:r>
              <a:rPr lang="en-US" sz="1200" dirty="0" smtClean="0"/>
              <a:t> (</a:t>
            </a:r>
            <a:r>
              <a:rPr lang="en-US" sz="1200" b="1" dirty="0" smtClean="0"/>
              <a:t>Joel 2:1-2</a:t>
            </a:r>
            <a:r>
              <a:rPr lang="en-US" sz="1200" dirty="0" smtClean="0"/>
              <a:t>)</a:t>
            </a:r>
          </a:p>
          <a:p>
            <a:pPr marL="228600" indent="-228600">
              <a:buAutoNum type="arabicPeriod"/>
            </a:pPr>
            <a:r>
              <a:rPr lang="en-US" sz="1200" dirty="0" smtClean="0"/>
              <a:t>7</a:t>
            </a:r>
            <a:r>
              <a:rPr lang="en-US" sz="1200" baseline="30000" dirty="0" smtClean="0"/>
              <a:t>th</a:t>
            </a:r>
            <a:r>
              <a:rPr lang="en-US" sz="1200" dirty="0" smtClean="0"/>
              <a:t> Seal -&gt; </a:t>
            </a:r>
            <a:r>
              <a:rPr lang="en-US" sz="1200" i="1" u="sng" dirty="0" smtClean="0"/>
              <a:t>7 Trumpets</a:t>
            </a:r>
            <a:r>
              <a:rPr lang="en-US" sz="1200" dirty="0" smtClean="0"/>
              <a:t>: </a:t>
            </a:r>
            <a:r>
              <a:rPr lang="en-US" sz="1200" b="1" dirty="0" smtClean="0"/>
              <a:t>8:1-2</a:t>
            </a:r>
          </a:p>
          <a:p>
            <a:pPr marL="228600" indent="-228600">
              <a:buAutoNum type="arabicPeriod"/>
            </a:pPr>
            <a:r>
              <a:rPr lang="en-US" sz="1200" dirty="0" smtClean="0"/>
              <a:t>7</a:t>
            </a:r>
            <a:r>
              <a:rPr lang="en-US" sz="1200" baseline="30000" dirty="0" smtClean="0"/>
              <a:t>th</a:t>
            </a:r>
            <a:r>
              <a:rPr lang="en-US" sz="1200" dirty="0" smtClean="0"/>
              <a:t> Trumpet ‘</a:t>
            </a:r>
            <a:r>
              <a:rPr lang="en-US" sz="1200" i="1" dirty="0" smtClean="0"/>
              <a:t>He will reign forever</a:t>
            </a:r>
            <a:r>
              <a:rPr lang="en-US" sz="1200" dirty="0" smtClean="0"/>
              <a:t>’ -&gt; </a:t>
            </a:r>
            <a:r>
              <a:rPr lang="en-US" sz="1200" b="1" dirty="0" smtClean="0"/>
              <a:t>11:15-19</a:t>
            </a:r>
          </a:p>
          <a:p>
            <a:pPr marL="228600" indent="-228600">
              <a:buAutoNum type="arabicPeriod"/>
            </a:pPr>
            <a:r>
              <a:rPr lang="en-US" sz="1200" dirty="0" smtClean="0"/>
              <a:t>7</a:t>
            </a:r>
            <a:r>
              <a:rPr lang="en-US" sz="1200" baseline="30000" dirty="0" smtClean="0"/>
              <a:t>th</a:t>
            </a:r>
            <a:r>
              <a:rPr lang="en-US" sz="1200" dirty="0" smtClean="0"/>
              <a:t> Trumpet -&gt; </a:t>
            </a:r>
            <a:r>
              <a:rPr lang="en-US" sz="1200" i="1" u="sng" dirty="0" smtClean="0"/>
              <a:t>7 Bowls (Last plagues) </a:t>
            </a:r>
            <a:r>
              <a:rPr lang="en-US" sz="1200" dirty="0" smtClean="0"/>
              <a:t>: </a:t>
            </a:r>
            <a:r>
              <a:rPr lang="en-US" sz="1200" b="1" dirty="0" smtClean="0"/>
              <a:t>15:1</a:t>
            </a:r>
          </a:p>
          <a:p>
            <a:pPr marL="228600" indent="-228600">
              <a:buAutoNum type="arabicPeriod"/>
            </a:pPr>
            <a:r>
              <a:rPr lang="en-US" sz="1200" dirty="0" smtClean="0"/>
              <a:t>6</a:t>
            </a:r>
            <a:r>
              <a:rPr lang="en-US" sz="1200" baseline="30000" dirty="0" smtClean="0"/>
              <a:t>th</a:t>
            </a:r>
            <a:r>
              <a:rPr lang="en-US" sz="1200" dirty="0" smtClean="0"/>
              <a:t> Bowl -&gt; Gathers at Armageddon: </a:t>
            </a:r>
            <a:r>
              <a:rPr lang="en-US" sz="1200" b="1" dirty="0" smtClean="0"/>
              <a:t>16:12-16</a:t>
            </a:r>
          </a:p>
          <a:p>
            <a:pPr marL="228600" indent="-228600">
              <a:buAutoNum type="arabicPeriod"/>
            </a:pPr>
            <a:r>
              <a:rPr lang="en-US" sz="1200" dirty="0" smtClean="0"/>
              <a:t>7</a:t>
            </a:r>
            <a:r>
              <a:rPr lang="en-US" sz="1200" baseline="30000" dirty="0" smtClean="0"/>
              <a:t>th</a:t>
            </a:r>
            <a:r>
              <a:rPr lang="en-US" sz="1200" dirty="0" smtClean="0"/>
              <a:t> Bowl -&gt; </a:t>
            </a:r>
            <a:r>
              <a:rPr lang="en-US" sz="1200" i="1" u="sng" dirty="0" smtClean="0"/>
              <a:t>Battle of Armageddon</a:t>
            </a:r>
            <a:r>
              <a:rPr lang="en-US" sz="1200" dirty="0" smtClean="0"/>
              <a:t>: </a:t>
            </a:r>
            <a:r>
              <a:rPr lang="en-US" sz="1200" b="1" dirty="0" smtClean="0"/>
              <a:t>19:11-21</a:t>
            </a:r>
            <a:endParaRPr lang="en-US" sz="1200" b="1" dirty="0"/>
          </a:p>
        </p:txBody>
      </p:sp>
      <p:sp>
        <p:nvSpPr>
          <p:cNvPr id="2" name="TextBox 1"/>
          <p:cNvSpPr txBox="1"/>
          <p:nvPr/>
        </p:nvSpPr>
        <p:spPr>
          <a:xfrm>
            <a:off x="487848" y="1447800"/>
            <a:ext cx="4541352" cy="4739759"/>
          </a:xfrm>
          <a:prstGeom prst="rect">
            <a:avLst/>
          </a:prstGeom>
          <a:solidFill>
            <a:srgbClr val="FFFFCC"/>
          </a:solidFill>
          <a:ln>
            <a:solidFill>
              <a:schemeClr val="tx1"/>
            </a:solidFill>
            <a:prstDash val="lgDashDot"/>
          </a:ln>
        </p:spPr>
        <p:txBody>
          <a:bodyPr wrap="square" rtlCol="0">
            <a:spAutoFit/>
          </a:bodyPr>
          <a:lstStyle/>
          <a:p>
            <a:pPr algn="ctr"/>
            <a:r>
              <a:rPr lang="en-US" sz="1400" b="1" dirty="0" smtClean="0">
                <a:solidFill>
                  <a:srgbClr val="FF0000"/>
                </a:solidFill>
              </a:rPr>
              <a:t>Scripture</a:t>
            </a:r>
          </a:p>
          <a:p>
            <a:r>
              <a:rPr lang="en-US" sz="1200" b="1" dirty="0"/>
              <a:t>Rev </a:t>
            </a:r>
            <a:r>
              <a:rPr lang="en-US" sz="1200" b="1" dirty="0" smtClean="0"/>
              <a:t>4:1  </a:t>
            </a:r>
            <a:r>
              <a:rPr lang="en-US" sz="1200" dirty="0" smtClean="0"/>
              <a:t>After </a:t>
            </a:r>
            <a:r>
              <a:rPr lang="en-US" sz="1200" dirty="0"/>
              <a:t>this I looked, and there before me was a door standing open in heaven. And the voice I had first heard speaking to me like a trumpet said, "Come up here, and I will show you what must take place after this</a:t>
            </a:r>
            <a:r>
              <a:rPr lang="en-US" sz="1200" dirty="0" smtClean="0"/>
              <a:t>."</a:t>
            </a:r>
            <a:endParaRPr lang="en-US" sz="1200" b="1" dirty="0" smtClean="0"/>
          </a:p>
          <a:p>
            <a:r>
              <a:rPr lang="en-US" sz="1200" b="1" dirty="0" smtClean="0"/>
              <a:t>Rev 6:1-3  </a:t>
            </a:r>
            <a:r>
              <a:rPr lang="en-US" sz="1200" dirty="0" smtClean="0"/>
              <a:t>I </a:t>
            </a:r>
            <a:r>
              <a:rPr lang="en-US" sz="1200" dirty="0"/>
              <a:t>watched as the Lamb opened the </a:t>
            </a:r>
            <a:r>
              <a:rPr lang="en-US" sz="1200" b="1" dirty="0"/>
              <a:t>first of the seven seals</a:t>
            </a:r>
            <a:r>
              <a:rPr lang="en-US" sz="1200" dirty="0"/>
              <a:t>. Then I heard one of the four living creatures say in a voice like thunder, "Come!" 2 </a:t>
            </a:r>
            <a:r>
              <a:rPr lang="en-US" sz="1200" dirty="0" smtClean="0"/>
              <a:t> I </a:t>
            </a:r>
            <a:r>
              <a:rPr lang="en-US" sz="1200" dirty="0"/>
              <a:t>looked, and there before me was a </a:t>
            </a:r>
            <a:r>
              <a:rPr lang="en-US" sz="1200" b="1" dirty="0"/>
              <a:t>white horse</a:t>
            </a:r>
            <a:r>
              <a:rPr lang="en-US" sz="1200" dirty="0"/>
              <a:t>! Its rider held a bow, and he was given a crown, </a:t>
            </a:r>
            <a:r>
              <a:rPr lang="en-US" sz="1200" b="1" dirty="0"/>
              <a:t>and he rode out as a conqueror bent on conquest. </a:t>
            </a:r>
            <a:r>
              <a:rPr lang="en-US" sz="1200" b="1" dirty="0" smtClean="0"/>
              <a:t> 3 </a:t>
            </a:r>
            <a:r>
              <a:rPr lang="en-US" sz="1200" dirty="0" smtClean="0"/>
              <a:t>When </a:t>
            </a:r>
            <a:r>
              <a:rPr lang="en-US" sz="1200" dirty="0"/>
              <a:t>the Lamb opened the second seal, I heard the second living creature say, "Come!" 4 Then another horse came out, a fiery red one. Its rider was given power </a:t>
            </a:r>
            <a:r>
              <a:rPr lang="en-US" sz="1200" b="1" dirty="0"/>
              <a:t>to take peace from the earth </a:t>
            </a:r>
            <a:r>
              <a:rPr lang="en-US" sz="1200" dirty="0"/>
              <a:t>and to make men slay each other. To him was given a large sword. </a:t>
            </a:r>
            <a:endParaRPr lang="en-US" sz="1200" b="1" dirty="0"/>
          </a:p>
          <a:p>
            <a:r>
              <a:rPr lang="en-US" sz="1200" b="1" dirty="0" smtClean="0"/>
              <a:t>Rev 8:1-2  </a:t>
            </a:r>
            <a:r>
              <a:rPr lang="en-US" sz="1200" dirty="0"/>
              <a:t>When he opened the </a:t>
            </a:r>
            <a:r>
              <a:rPr lang="en-US" sz="1200" b="1" dirty="0"/>
              <a:t>seventh seal</a:t>
            </a:r>
            <a:r>
              <a:rPr lang="en-US" sz="1200" dirty="0"/>
              <a:t>, there was silence in heaven for about half an hour. </a:t>
            </a:r>
            <a:r>
              <a:rPr lang="en-US" sz="1200" dirty="0" smtClean="0"/>
              <a:t>2 </a:t>
            </a:r>
            <a:r>
              <a:rPr lang="en-US" sz="1200" dirty="0"/>
              <a:t>And I saw the seven angels who stand before God, and to them were given </a:t>
            </a:r>
            <a:r>
              <a:rPr lang="en-US" sz="1200" b="1" u="sng" dirty="0"/>
              <a:t>seven trumpets</a:t>
            </a:r>
            <a:r>
              <a:rPr lang="en-US" sz="1200" dirty="0"/>
              <a:t>. </a:t>
            </a:r>
            <a:endParaRPr lang="en-US" sz="1200" dirty="0" smtClean="0"/>
          </a:p>
          <a:p>
            <a:r>
              <a:rPr lang="en-US" sz="1200" b="1" dirty="0"/>
              <a:t>Rev </a:t>
            </a:r>
            <a:r>
              <a:rPr lang="en-US" sz="1200" b="1" dirty="0" smtClean="0"/>
              <a:t>15:1  </a:t>
            </a:r>
            <a:r>
              <a:rPr lang="en-US" sz="1200" dirty="0" smtClean="0"/>
              <a:t>I </a:t>
            </a:r>
            <a:r>
              <a:rPr lang="en-US" sz="1200" dirty="0"/>
              <a:t>saw in heaven another great and marvelous sign: seven angels with the </a:t>
            </a:r>
            <a:r>
              <a:rPr lang="en-US" sz="1200" b="1" u="sng" dirty="0"/>
              <a:t>seven last plagues </a:t>
            </a:r>
            <a:r>
              <a:rPr lang="en-US" sz="1200" dirty="0"/>
              <a:t>— last, because with them God's wrath is completed. </a:t>
            </a:r>
            <a:r>
              <a:rPr lang="en-US" sz="1200" dirty="0" smtClean="0"/>
              <a:t>  </a:t>
            </a:r>
          </a:p>
          <a:p>
            <a:r>
              <a:rPr lang="en-US" sz="1200" b="1" dirty="0" smtClean="0"/>
              <a:t>Rev 16:12, 16</a:t>
            </a:r>
            <a:endParaRPr lang="en-US" sz="1200" b="1" dirty="0"/>
          </a:p>
          <a:p>
            <a:r>
              <a:rPr lang="en-US" sz="1200" dirty="0"/>
              <a:t>The sixth angel poured out his </a:t>
            </a:r>
            <a:r>
              <a:rPr lang="en-US" sz="1200" b="1" u="sng" dirty="0"/>
              <a:t>bowl</a:t>
            </a:r>
            <a:r>
              <a:rPr lang="en-US" sz="1200" dirty="0"/>
              <a:t> on the great river Euphrates, and its water was dried up to prepare the way for the kings from the East</a:t>
            </a:r>
            <a:r>
              <a:rPr lang="en-US" sz="1200" dirty="0" smtClean="0"/>
              <a:t>.. </a:t>
            </a:r>
            <a:endParaRPr lang="en-US" sz="1200" dirty="0"/>
          </a:p>
          <a:p>
            <a:r>
              <a:rPr lang="en-US" sz="1200" dirty="0"/>
              <a:t>16 Then they gathered the kings together to the place that in Hebrew is called </a:t>
            </a:r>
            <a:r>
              <a:rPr lang="en-US" sz="1200" b="1" dirty="0">
                <a:solidFill>
                  <a:srgbClr val="FF0000"/>
                </a:solidFill>
              </a:rPr>
              <a:t>Armageddon</a:t>
            </a:r>
            <a:r>
              <a:rPr lang="en-US" sz="1200" dirty="0"/>
              <a:t>. </a:t>
            </a:r>
          </a:p>
        </p:txBody>
      </p:sp>
    </p:spTree>
    <p:extLst>
      <p:ext uri="{BB962C8B-B14F-4D97-AF65-F5344CB8AC3E}">
        <p14:creationId xmlns:p14="http://schemas.microsoft.com/office/powerpoint/2010/main" val="329449846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 calcmode="lin" valueType="num">
                                      <p:cBhvr>
                                        <p:cTn id="22"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3"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4" dur="500"/>
                                        <p:tgtEl>
                                          <p:spTgt spid="4">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2">
                                            <p:txEl>
                                              <p:pRg st="1" end="1"/>
                                            </p:txEl>
                                          </p:spTgt>
                                        </p:tgtEl>
                                        <p:attrNameLst>
                                          <p:attrName>style.visibility</p:attrName>
                                        </p:attrNameLst>
                                      </p:cBhvr>
                                      <p:to>
                                        <p:strVal val="visible"/>
                                      </p:to>
                                    </p:set>
                                    <p:anim calcmode="lin" valueType="num">
                                      <p:cBhvr>
                                        <p:cTn id="29"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30"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31"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32" dur="1000"/>
                                        <p:tgtEl>
                                          <p:spTgt spid="2">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 calcmode="lin" valueType="num">
                                      <p:cBhvr>
                                        <p:cTn id="37"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38"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39" dur="500"/>
                                        <p:tgtEl>
                                          <p:spTgt spid="4">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nodeType="clickEffect">
                                  <p:stCondLst>
                                    <p:cond delay="0"/>
                                  </p:stCondLst>
                                  <p:childTnLst>
                                    <p:set>
                                      <p:cBhvr>
                                        <p:cTn id="43" dur="1" fill="hold">
                                          <p:stCondLst>
                                            <p:cond delay="0"/>
                                          </p:stCondLst>
                                        </p:cTn>
                                        <p:tgtEl>
                                          <p:spTgt spid="4">
                                            <p:txEl>
                                              <p:pRg st="3" end="3"/>
                                            </p:txEl>
                                          </p:spTgt>
                                        </p:tgtEl>
                                        <p:attrNameLst>
                                          <p:attrName>style.visibility</p:attrName>
                                        </p:attrNameLst>
                                      </p:cBhvr>
                                      <p:to>
                                        <p:strVal val="visible"/>
                                      </p:to>
                                    </p:set>
                                    <p:anim calcmode="lin" valueType="num">
                                      <p:cBhvr>
                                        <p:cTn id="44"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45"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46" dur="500"/>
                                        <p:tgtEl>
                                          <p:spTgt spid="4">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nodeType="clickEffect">
                                  <p:stCondLst>
                                    <p:cond delay="0"/>
                                  </p:stCondLst>
                                  <p:childTnLst>
                                    <p:set>
                                      <p:cBhvr>
                                        <p:cTn id="50" dur="1" fill="hold">
                                          <p:stCondLst>
                                            <p:cond delay="0"/>
                                          </p:stCondLst>
                                        </p:cTn>
                                        <p:tgtEl>
                                          <p:spTgt spid="2">
                                            <p:txEl>
                                              <p:pRg st="2" end="2"/>
                                            </p:txEl>
                                          </p:spTgt>
                                        </p:tgtEl>
                                        <p:attrNameLst>
                                          <p:attrName>style.visibility</p:attrName>
                                        </p:attrNameLst>
                                      </p:cBhvr>
                                      <p:to>
                                        <p:strVal val="visible"/>
                                      </p:to>
                                    </p:set>
                                    <p:anim calcmode="lin" valueType="num">
                                      <p:cBhvr>
                                        <p:cTn id="51"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52"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53"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54" dur="1000"/>
                                        <p:tgtEl>
                                          <p:spTgt spid="2">
                                            <p:txEl>
                                              <p:pRg st="2" end="2"/>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grpId="0" nodeType="clickEffect">
                                  <p:stCondLst>
                                    <p:cond delay="0"/>
                                  </p:stCondLst>
                                  <p:childTnLst>
                                    <p:set>
                                      <p:cBhvr>
                                        <p:cTn id="58" dur="1" fill="hold">
                                          <p:stCondLst>
                                            <p:cond delay="0"/>
                                          </p:stCondLst>
                                        </p:cTn>
                                        <p:tgtEl>
                                          <p:spTgt spid="44"/>
                                        </p:tgtEl>
                                        <p:attrNameLst>
                                          <p:attrName>style.visibility</p:attrName>
                                        </p:attrNameLst>
                                      </p:cBhvr>
                                      <p:to>
                                        <p:strVal val="visible"/>
                                      </p:to>
                                    </p:set>
                                    <p:anim calcmode="lin" valueType="num">
                                      <p:cBhvr>
                                        <p:cTn id="59" dur="1000" fill="hold"/>
                                        <p:tgtEl>
                                          <p:spTgt spid="44"/>
                                        </p:tgtEl>
                                        <p:attrNameLst>
                                          <p:attrName>ppt_w</p:attrName>
                                        </p:attrNameLst>
                                      </p:cBhvr>
                                      <p:tavLst>
                                        <p:tav tm="0">
                                          <p:val>
                                            <p:fltVal val="0"/>
                                          </p:val>
                                        </p:tav>
                                        <p:tav tm="100000">
                                          <p:val>
                                            <p:strVal val="#ppt_w"/>
                                          </p:val>
                                        </p:tav>
                                      </p:tavLst>
                                    </p:anim>
                                    <p:anim calcmode="lin" valueType="num">
                                      <p:cBhvr>
                                        <p:cTn id="60" dur="1000" fill="hold"/>
                                        <p:tgtEl>
                                          <p:spTgt spid="44"/>
                                        </p:tgtEl>
                                        <p:attrNameLst>
                                          <p:attrName>ppt_h</p:attrName>
                                        </p:attrNameLst>
                                      </p:cBhvr>
                                      <p:tavLst>
                                        <p:tav tm="0">
                                          <p:val>
                                            <p:fltVal val="0"/>
                                          </p:val>
                                        </p:tav>
                                        <p:tav tm="100000">
                                          <p:val>
                                            <p:strVal val="#ppt_h"/>
                                          </p:val>
                                        </p:tav>
                                      </p:tavLst>
                                    </p:anim>
                                    <p:anim calcmode="lin" valueType="num">
                                      <p:cBhvr>
                                        <p:cTn id="61" dur="1000" fill="hold"/>
                                        <p:tgtEl>
                                          <p:spTgt spid="44"/>
                                        </p:tgtEl>
                                        <p:attrNameLst>
                                          <p:attrName>style.rotation</p:attrName>
                                        </p:attrNameLst>
                                      </p:cBhvr>
                                      <p:tavLst>
                                        <p:tav tm="0">
                                          <p:val>
                                            <p:fltVal val="90"/>
                                          </p:val>
                                        </p:tav>
                                        <p:tav tm="100000">
                                          <p:val>
                                            <p:fltVal val="0"/>
                                          </p:val>
                                        </p:tav>
                                      </p:tavLst>
                                    </p:anim>
                                    <p:animEffect transition="in" filter="fade">
                                      <p:cBhvr>
                                        <p:cTn id="62" dur="1000"/>
                                        <p:tgtEl>
                                          <p:spTgt spid="44"/>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nodeType="clickEffect">
                                  <p:stCondLst>
                                    <p:cond delay="0"/>
                                  </p:stCondLst>
                                  <p:childTnLst>
                                    <p:set>
                                      <p:cBhvr>
                                        <p:cTn id="66" dur="1" fill="hold">
                                          <p:stCondLst>
                                            <p:cond delay="0"/>
                                          </p:stCondLst>
                                        </p:cTn>
                                        <p:tgtEl>
                                          <p:spTgt spid="4">
                                            <p:txEl>
                                              <p:pRg st="4" end="4"/>
                                            </p:txEl>
                                          </p:spTgt>
                                        </p:tgtEl>
                                        <p:attrNameLst>
                                          <p:attrName>style.visibility</p:attrName>
                                        </p:attrNameLst>
                                      </p:cBhvr>
                                      <p:to>
                                        <p:strVal val="visible"/>
                                      </p:to>
                                    </p:set>
                                    <p:anim calcmode="lin" valueType="num">
                                      <p:cBhvr>
                                        <p:cTn id="67"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68"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69" dur="500"/>
                                        <p:tgtEl>
                                          <p:spTgt spid="4">
                                            <p:txEl>
                                              <p:pRg st="4" end="4"/>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31" presetClass="entr" presetSubtype="0" fill="hold" grpId="0" nodeType="clickEffect">
                                  <p:stCondLst>
                                    <p:cond delay="0"/>
                                  </p:stCondLst>
                                  <p:childTnLst>
                                    <p:set>
                                      <p:cBhvr>
                                        <p:cTn id="73" dur="1" fill="hold">
                                          <p:stCondLst>
                                            <p:cond delay="0"/>
                                          </p:stCondLst>
                                        </p:cTn>
                                        <p:tgtEl>
                                          <p:spTgt spid="45"/>
                                        </p:tgtEl>
                                        <p:attrNameLst>
                                          <p:attrName>style.visibility</p:attrName>
                                        </p:attrNameLst>
                                      </p:cBhvr>
                                      <p:to>
                                        <p:strVal val="visible"/>
                                      </p:to>
                                    </p:set>
                                    <p:anim calcmode="lin" valueType="num">
                                      <p:cBhvr>
                                        <p:cTn id="74" dur="1000" fill="hold"/>
                                        <p:tgtEl>
                                          <p:spTgt spid="45"/>
                                        </p:tgtEl>
                                        <p:attrNameLst>
                                          <p:attrName>ppt_w</p:attrName>
                                        </p:attrNameLst>
                                      </p:cBhvr>
                                      <p:tavLst>
                                        <p:tav tm="0">
                                          <p:val>
                                            <p:fltVal val="0"/>
                                          </p:val>
                                        </p:tav>
                                        <p:tav tm="100000">
                                          <p:val>
                                            <p:strVal val="#ppt_w"/>
                                          </p:val>
                                        </p:tav>
                                      </p:tavLst>
                                    </p:anim>
                                    <p:anim calcmode="lin" valueType="num">
                                      <p:cBhvr>
                                        <p:cTn id="75" dur="1000" fill="hold"/>
                                        <p:tgtEl>
                                          <p:spTgt spid="45"/>
                                        </p:tgtEl>
                                        <p:attrNameLst>
                                          <p:attrName>ppt_h</p:attrName>
                                        </p:attrNameLst>
                                      </p:cBhvr>
                                      <p:tavLst>
                                        <p:tav tm="0">
                                          <p:val>
                                            <p:fltVal val="0"/>
                                          </p:val>
                                        </p:tav>
                                        <p:tav tm="100000">
                                          <p:val>
                                            <p:strVal val="#ppt_h"/>
                                          </p:val>
                                        </p:tav>
                                      </p:tavLst>
                                    </p:anim>
                                    <p:anim calcmode="lin" valueType="num">
                                      <p:cBhvr>
                                        <p:cTn id="76" dur="1000" fill="hold"/>
                                        <p:tgtEl>
                                          <p:spTgt spid="45"/>
                                        </p:tgtEl>
                                        <p:attrNameLst>
                                          <p:attrName>style.rotation</p:attrName>
                                        </p:attrNameLst>
                                      </p:cBhvr>
                                      <p:tavLst>
                                        <p:tav tm="0">
                                          <p:val>
                                            <p:fltVal val="90"/>
                                          </p:val>
                                        </p:tav>
                                        <p:tav tm="100000">
                                          <p:val>
                                            <p:fltVal val="0"/>
                                          </p:val>
                                        </p:tav>
                                      </p:tavLst>
                                    </p:anim>
                                    <p:animEffect transition="in" filter="fade">
                                      <p:cBhvr>
                                        <p:cTn id="77" dur="1000"/>
                                        <p:tgtEl>
                                          <p:spTgt spid="45"/>
                                        </p:tgtEl>
                                      </p:cBhvr>
                                    </p:animEffect>
                                  </p:childTnLst>
                                </p:cTn>
                              </p:par>
                              <p:par>
                                <p:cTn id="78" presetID="31" presetClass="entr" presetSubtype="0" fill="hold" grpId="0" nodeType="withEffect">
                                  <p:stCondLst>
                                    <p:cond delay="0"/>
                                  </p:stCondLst>
                                  <p:childTnLst>
                                    <p:set>
                                      <p:cBhvr>
                                        <p:cTn id="79" dur="1" fill="hold">
                                          <p:stCondLst>
                                            <p:cond delay="0"/>
                                          </p:stCondLst>
                                        </p:cTn>
                                        <p:tgtEl>
                                          <p:spTgt spid="49"/>
                                        </p:tgtEl>
                                        <p:attrNameLst>
                                          <p:attrName>style.visibility</p:attrName>
                                        </p:attrNameLst>
                                      </p:cBhvr>
                                      <p:to>
                                        <p:strVal val="visible"/>
                                      </p:to>
                                    </p:set>
                                    <p:anim calcmode="lin" valueType="num">
                                      <p:cBhvr>
                                        <p:cTn id="80" dur="1000" fill="hold"/>
                                        <p:tgtEl>
                                          <p:spTgt spid="49"/>
                                        </p:tgtEl>
                                        <p:attrNameLst>
                                          <p:attrName>ppt_w</p:attrName>
                                        </p:attrNameLst>
                                      </p:cBhvr>
                                      <p:tavLst>
                                        <p:tav tm="0">
                                          <p:val>
                                            <p:fltVal val="0"/>
                                          </p:val>
                                        </p:tav>
                                        <p:tav tm="100000">
                                          <p:val>
                                            <p:strVal val="#ppt_w"/>
                                          </p:val>
                                        </p:tav>
                                      </p:tavLst>
                                    </p:anim>
                                    <p:anim calcmode="lin" valueType="num">
                                      <p:cBhvr>
                                        <p:cTn id="81" dur="1000" fill="hold"/>
                                        <p:tgtEl>
                                          <p:spTgt spid="49"/>
                                        </p:tgtEl>
                                        <p:attrNameLst>
                                          <p:attrName>ppt_h</p:attrName>
                                        </p:attrNameLst>
                                      </p:cBhvr>
                                      <p:tavLst>
                                        <p:tav tm="0">
                                          <p:val>
                                            <p:fltVal val="0"/>
                                          </p:val>
                                        </p:tav>
                                        <p:tav tm="100000">
                                          <p:val>
                                            <p:strVal val="#ppt_h"/>
                                          </p:val>
                                        </p:tav>
                                      </p:tavLst>
                                    </p:anim>
                                    <p:anim calcmode="lin" valueType="num">
                                      <p:cBhvr>
                                        <p:cTn id="82" dur="1000" fill="hold"/>
                                        <p:tgtEl>
                                          <p:spTgt spid="49"/>
                                        </p:tgtEl>
                                        <p:attrNameLst>
                                          <p:attrName>style.rotation</p:attrName>
                                        </p:attrNameLst>
                                      </p:cBhvr>
                                      <p:tavLst>
                                        <p:tav tm="0">
                                          <p:val>
                                            <p:fltVal val="90"/>
                                          </p:val>
                                        </p:tav>
                                        <p:tav tm="100000">
                                          <p:val>
                                            <p:fltVal val="0"/>
                                          </p:val>
                                        </p:tav>
                                      </p:tavLst>
                                    </p:anim>
                                    <p:animEffect transition="in" filter="fade">
                                      <p:cBhvr>
                                        <p:cTn id="83" dur="1000"/>
                                        <p:tgtEl>
                                          <p:spTgt spid="49"/>
                                        </p:tgtEl>
                                      </p:cBhvr>
                                    </p:animEffect>
                                  </p:childTnLst>
                                </p:cTn>
                              </p:par>
                            </p:childTnLst>
                          </p:cTn>
                        </p:par>
                      </p:childTnLst>
                    </p:cTn>
                  </p:par>
                  <p:par>
                    <p:cTn id="84" fill="hold">
                      <p:stCondLst>
                        <p:cond delay="indefinite"/>
                      </p:stCondLst>
                      <p:childTnLst>
                        <p:par>
                          <p:cTn id="85" fill="hold">
                            <p:stCondLst>
                              <p:cond delay="0"/>
                            </p:stCondLst>
                            <p:childTnLst>
                              <p:par>
                                <p:cTn id="86" presetID="53" presetClass="entr" presetSubtype="16" fill="hold" nodeType="clickEffect">
                                  <p:stCondLst>
                                    <p:cond delay="0"/>
                                  </p:stCondLst>
                                  <p:childTnLst>
                                    <p:set>
                                      <p:cBhvr>
                                        <p:cTn id="87" dur="1" fill="hold">
                                          <p:stCondLst>
                                            <p:cond delay="0"/>
                                          </p:stCondLst>
                                        </p:cTn>
                                        <p:tgtEl>
                                          <p:spTgt spid="4">
                                            <p:txEl>
                                              <p:pRg st="5" end="5"/>
                                            </p:txEl>
                                          </p:spTgt>
                                        </p:tgtEl>
                                        <p:attrNameLst>
                                          <p:attrName>style.visibility</p:attrName>
                                        </p:attrNameLst>
                                      </p:cBhvr>
                                      <p:to>
                                        <p:strVal val="visible"/>
                                      </p:to>
                                    </p:set>
                                    <p:anim calcmode="lin" valueType="num">
                                      <p:cBhvr>
                                        <p:cTn id="88"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89"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90" dur="500"/>
                                        <p:tgtEl>
                                          <p:spTgt spid="4">
                                            <p:txEl>
                                              <p:pRg st="5" end="5"/>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31" presetClass="entr" presetSubtype="0" fill="hold" nodeType="clickEffect">
                                  <p:stCondLst>
                                    <p:cond delay="0"/>
                                  </p:stCondLst>
                                  <p:childTnLst>
                                    <p:set>
                                      <p:cBhvr>
                                        <p:cTn id="94" dur="1" fill="hold">
                                          <p:stCondLst>
                                            <p:cond delay="0"/>
                                          </p:stCondLst>
                                        </p:cTn>
                                        <p:tgtEl>
                                          <p:spTgt spid="2">
                                            <p:txEl>
                                              <p:pRg st="3" end="3"/>
                                            </p:txEl>
                                          </p:spTgt>
                                        </p:tgtEl>
                                        <p:attrNameLst>
                                          <p:attrName>style.visibility</p:attrName>
                                        </p:attrNameLst>
                                      </p:cBhvr>
                                      <p:to>
                                        <p:strVal val="visible"/>
                                      </p:to>
                                    </p:set>
                                    <p:anim calcmode="lin" valueType="num">
                                      <p:cBhvr>
                                        <p:cTn id="95"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96"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97"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98" dur="1000"/>
                                        <p:tgtEl>
                                          <p:spTgt spid="2">
                                            <p:txEl>
                                              <p:pRg st="3" end="3"/>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53" presetClass="entr" presetSubtype="16" fill="hold" nodeType="clickEffect">
                                  <p:stCondLst>
                                    <p:cond delay="0"/>
                                  </p:stCondLst>
                                  <p:childTnLst>
                                    <p:set>
                                      <p:cBhvr>
                                        <p:cTn id="102" dur="1" fill="hold">
                                          <p:stCondLst>
                                            <p:cond delay="0"/>
                                          </p:stCondLst>
                                        </p:cTn>
                                        <p:tgtEl>
                                          <p:spTgt spid="4">
                                            <p:txEl>
                                              <p:pRg st="6" end="6"/>
                                            </p:txEl>
                                          </p:spTgt>
                                        </p:tgtEl>
                                        <p:attrNameLst>
                                          <p:attrName>style.visibility</p:attrName>
                                        </p:attrNameLst>
                                      </p:cBhvr>
                                      <p:to>
                                        <p:strVal val="visible"/>
                                      </p:to>
                                    </p:set>
                                    <p:anim calcmode="lin" valueType="num">
                                      <p:cBhvr>
                                        <p:cTn id="103"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104"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105" dur="500"/>
                                        <p:tgtEl>
                                          <p:spTgt spid="4">
                                            <p:txEl>
                                              <p:pRg st="6" end="6"/>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53" presetClass="entr" presetSubtype="16" fill="hold" nodeType="clickEffect">
                                  <p:stCondLst>
                                    <p:cond delay="0"/>
                                  </p:stCondLst>
                                  <p:childTnLst>
                                    <p:set>
                                      <p:cBhvr>
                                        <p:cTn id="109" dur="1" fill="hold">
                                          <p:stCondLst>
                                            <p:cond delay="0"/>
                                          </p:stCondLst>
                                        </p:cTn>
                                        <p:tgtEl>
                                          <p:spTgt spid="4">
                                            <p:txEl>
                                              <p:pRg st="7" end="7"/>
                                            </p:txEl>
                                          </p:spTgt>
                                        </p:tgtEl>
                                        <p:attrNameLst>
                                          <p:attrName>style.visibility</p:attrName>
                                        </p:attrNameLst>
                                      </p:cBhvr>
                                      <p:to>
                                        <p:strVal val="visible"/>
                                      </p:to>
                                    </p:set>
                                    <p:anim calcmode="lin" valueType="num">
                                      <p:cBhvr>
                                        <p:cTn id="110" dur="500" fill="hold"/>
                                        <p:tgtEl>
                                          <p:spTgt spid="4">
                                            <p:txEl>
                                              <p:pRg st="7" end="7"/>
                                            </p:txEl>
                                          </p:spTgt>
                                        </p:tgtEl>
                                        <p:attrNameLst>
                                          <p:attrName>ppt_w</p:attrName>
                                        </p:attrNameLst>
                                      </p:cBhvr>
                                      <p:tavLst>
                                        <p:tav tm="0">
                                          <p:val>
                                            <p:fltVal val="0"/>
                                          </p:val>
                                        </p:tav>
                                        <p:tav tm="100000">
                                          <p:val>
                                            <p:strVal val="#ppt_w"/>
                                          </p:val>
                                        </p:tav>
                                      </p:tavLst>
                                    </p:anim>
                                    <p:anim calcmode="lin" valueType="num">
                                      <p:cBhvr>
                                        <p:cTn id="111" dur="500" fill="hold"/>
                                        <p:tgtEl>
                                          <p:spTgt spid="4">
                                            <p:txEl>
                                              <p:pRg st="7" end="7"/>
                                            </p:txEl>
                                          </p:spTgt>
                                        </p:tgtEl>
                                        <p:attrNameLst>
                                          <p:attrName>ppt_h</p:attrName>
                                        </p:attrNameLst>
                                      </p:cBhvr>
                                      <p:tavLst>
                                        <p:tav tm="0">
                                          <p:val>
                                            <p:fltVal val="0"/>
                                          </p:val>
                                        </p:tav>
                                        <p:tav tm="100000">
                                          <p:val>
                                            <p:strVal val="#ppt_h"/>
                                          </p:val>
                                        </p:tav>
                                      </p:tavLst>
                                    </p:anim>
                                    <p:animEffect transition="in" filter="fade">
                                      <p:cBhvr>
                                        <p:cTn id="112" dur="500"/>
                                        <p:tgtEl>
                                          <p:spTgt spid="4">
                                            <p:txEl>
                                              <p:pRg st="7" end="7"/>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31" presetClass="entr" presetSubtype="0" fill="hold" nodeType="clickEffect">
                                  <p:stCondLst>
                                    <p:cond delay="0"/>
                                  </p:stCondLst>
                                  <p:childTnLst>
                                    <p:set>
                                      <p:cBhvr>
                                        <p:cTn id="116" dur="1" fill="hold">
                                          <p:stCondLst>
                                            <p:cond delay="0"/>
                                          </p:stCondLst>
                                        </p:cTn>
                                        <p:tgtEl>
                                          <p:spTgt spid="2">
                                            <p:txEl>
                                              <p:pRg st="4" end="4"/>
                                            </p:txEl>
                                          </p:spTgt>
                                        </p:tgtEl>
                                        <p:attrNameLst>
                                          <p:attrName>style.visibility</p:attrName>
                                        </p:attrNameLst>
                                      </p:cBhvr>
                                      <p:to>
                                        <p:strVal val="visible"/>
                                      </p:to>
                                    </p:set>
                                    <p:anim calcmode="lin" valueType="num">
                                      <p:cBhvr>
                                        <p:cTn id="117"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118"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119"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120" dur="1000"/>
                                        <p:tgtEl>
                                          <p:spTgt spid="2">
                                            <p:txEl>
                                              <p:pRg st="4" end="4"/>
                                            </p:txEl>
                                          </p:spTgt>
                                        </p:tgtEl>
                                      </p:cBhvr>
                                    </p:animEffect>
                                  </p:childTnLst>
                                </p:cTn>
                              </p:par>
                            </p:childTnLst>
                          </p:cTn>
                        </p:par>
                      </p:childTnLst>
                    </p:cTn>
                  </p:par>
                  <p:par>
                    <p:cTn id="121" fill="hold">
                      <p:stCondLst>
                        <p:cond delay="indefinite"/>
                      </p:stCondLst>
                      <p:childTnLst>
                        <p:par>
                          <p:cTn id="122" fill="hold">
                            <p:stCondLst>
                              <p:cond delay="0"/>
                            </p:stCondLst>
                            <p:childTnLst>
                              <p:par>
                                <p:cTn id="123" presetID="53" presetClass="entr" presetSubtype="16" fill="hold" nodeType="clickEffect">
                                  <p:stCondLst>
                                    <p:cond delay="0"/>
                                  </p:stCondLst>
                                  <p:childTnLst>
                                    <p:set>
                                      <p:cBhvr>
                                        <p:cTn id="124" dur="1" fill="hold">
                                          <p:stCondLst>
                                            <p:cond delay="0"/>
                                          </p:stCondLst>
                                        </p:cTn>
                                        <p:tgtEl>
                                          <p:spTgt spid="4">
                                            <p:txEl>
                                              <p:pRg st="8" end="8"/>
                                            </p:txEl>
                                          </p:spTgt>
                                        </p:tgtEl>
                                        <p:attrNameLst>
                                          <p:attrName>style.visibility</p:attrName>
                                        </p:attrNameLst>
                                      </p:cBhvr>
                                      <p:to>
                                        <p:strVal val="visible"/>
                                      </p:to>
                                    </p:set>
                                    <p:anim calcmode="lin" valueType="num">
                                      <p:cBhvr>
                                        <p:cTn id="125"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126"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127" dur="500"/>
                                        <p:tgtEl>
                                          <p:spTgt spid="4">
                                            <p:txEl>
                                              <p:pRg st="8" end="8"/>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31" presetClass="entr" presetSubtype="0" fill="hold" nodeType="clickEffect">
                                  <p:stCondLst>
                                    <p:cond delay="0"/>
                                  </p:stCondLst>
                                  <p:childTnLst>
                                    <p:set>
                                      <p:cBhvr>
                                        <p:cTn id="131" dur="1" fill="hold">
                                          <p:stCondLst>
                                            <p:cond delay="0"/>
                                          </p:stCondLst>
                                        </p:cTn>
                                        <p:tgtEl>
                                          <p:spTgt spid="2">
                                            <p:txEl>
                                              <p:pRg st="5" end="5"/>
                                            </p:txEl>
                                          </p:spTgt>
                                        </p:tgtEl>
                                        <p:attrNameLst>
                                          <p:attrName>style.visibility</p:attrName>
                                        </p:attrNameLst>
                                      </p:cBhvr>
                                      <p:to>
                                        <p:strVal val="visible"/>
                                      </p:to>
                                    </p:set>
                                    <p:anim calcmode="lin" valueType="num">
                                      <p:cBhvr>
                                        <p:cTn id="132"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133"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134" dur="1000" fill="hold"/>
                                        <p:tgtEl>
                                          <p:spTgt spid="2">
                                            <p:txEl>
                                              <p:pRg st="5" end="5"/>
                                            </p:txEl>
                                          </p:spTgt>
                                        </p:tgtEl>
                                        <p:attrNameLst>
                                          <p:attrName>style.rotation</p:attrName>
                                        </p:attrNameLst>
                                      </p:cBhvr>
                                      <p:tavLst>
                                        <p:tav tm="0">
                                          <p:val>
                                            <p:fltVal val="90"/>
                                          </p:val>
                                        </p:tav>
                                        <p:tav tm="100000">
                                          <p:val>
                                            <p:fltVal val="0"/>
                                          </p:val>
                                        </p:tav>
                                      </p:tavLst>
                                    </p:anim>
                                    <p:animEffect transition="in" filter="fade">
                                      <p:cBhvr>
                                        <p:cTn id="135" dur="1000"/>
                                        <p:tgtEl>
                                          <p:spTgt spid="2">
                                            <p:txEl>
                                              <p:pRg st="5" end="5"/>
                                            </p:txEl>
                                          </p:spTgt>
                                        </p:tgtEl>
                                      </p:cBhvr>
                                    </p:animEffect>
                                  </p:childTnLst>
                                </p:cTn>
                              </p:par>
                              <p:par>
                                <p:cTn id="136" presetID="31" presetClass="entr" presetSubtype="0" fill="hold" nodeType="withEffect">
                                  <p:stCondLst>
                                    <p:cond delay="0"/>
                                  </p:stCondLst>
                                  <p:childTnLst>
                                    <p:set>
                                      <p:cBhvr>
                                        <p:cTn id="137" dur="1" fill="hold">
                                          <p:stCondLst>
                                            <p:cond delay="0"/>
                                          </p:stCondLst>
                                        </p:cTn>
                                        <p:tgtEl>
                                          <p:spTgt spid="2">
                                            <p:txEl>
                                              <p:pRg st="6" end="6"/>
                                            </p:txEl>
                                          </p:spTgt>
                                        </p:tgtEl>
                                        <p:attrNameLst>
                                          <p:attrName>style.visibility</p:attrName>
                                        </p:attrNameLst>
                                      </p:cBhvr>
                                      <p:to>
                                        <p:strVal val="visible"/>
                                      </p:to>
                                    </p:set>
                                    <p:anim calcmode="lin" valueType="num">
                                      <p:cBhvr>
                                        <p:cTn id="138"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139" dur="1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140" dur="1000" fill="hold"/>
                                        <p:tgtEl>
                                          <p:spTgt spid="2">
                                            <p:txEl>
                                              <p:pRg st="6" end="6"/>
                                            </p:txEl>
                                          </p:spTgt>
                                        </p:tgtEl>
                                        <p:attrNameLst>
                                          <p:attrName>style.rotation</p:attrName>
                                        </p:attrNameLst>
                                      </p:cBhvr>
                                      <p:tavLst>
                                        <p:tav tm="0">
                                          <p:val>
                                            <p:fltVal val="90"/>
                                          </p:val>
                                        </p:tav>
                                        <p:tav tm="100000">
                                          <p:val>
                                            <p:fltVal val="0"/>
                                          </p:val>
                                        </p:tav>
                                      </p:tavLst>
                                    </p:anim>
                                    <p:animEffect transition="in" filter="fade">
                                      <p:cBhvr>
                                        <p:cTn id="141" dur="1000"/>
                                        <p:tgtEl>
                                          <p:spTgt spid="2">
                                            <p:txEl>
                                              <p:pRg st="6" end="6"/>
                                            </p:txEl>
                                          </p:spTgt>
                                        </p:tgtEl>
                                      </p:cBhvr>
                                    </p:animEffect>
                                  </p:childTnLst>
                                </p:cTn>
                              </p:par>
                              <p:par>
                                <p:cTn id="142" presetID="31" presetClass="entr" presetSubtype="0" fill="hold" nodeType="withEffect">
                                  <p:stCondLst>
                                    <p:cond delay="0"/>
                                  </p:stCondLst>
                                  <p:childTnLst>
                                    <p:set>
                                      <p:cBhvr>
                                        <p:cTn id="143" dur="1" fill="hold">
                                          <p:stCondLst>
                                            <p:cond delay="0"/>
                                          </p:stCondLst>
                                        </p:cTn>
                                        <p:tgtEl>
                                          <p:spTgt spid="2">
                                            <p:txEl>
                                              <p:pRg st="7" end="7"/>
                                            </p:txEl>
                                          </p:spTgt>
                                        </p:tgtEl>
                                        <p:attrNameLst>
                                          <p:attrName>style.visibility</p:attrName>
                                        </p:attrNameLst>
                                      </p:cBhvr>
                                      <p:to>
                                        <p:strVal val="visible"/>
                                      </p:to>
                                    </p:set>
                                    <p:anim calcmode="lin" valueType="num">
                                      <p:cBhvr>
                                        <p:cTn id="144" dur="1000" fill="hold"/>
                                        <p:tgtEl>
                                          <p:spTgt spid="2">
                                            <p:txEl>
                                              <p:pRg st="7" end="7"/>
                                            </p:txEl>
                                          </p:spTgt>
                                        </p:tgtEl>
                                        <p:attrNameLst>
                                          <p:attrName>ppt_w</p:attrName>
                                        </p:attrNameLst>
                                      </p:cBhvr>
                                      <p:tavLst>
                                        <p:tav tm="0">
                                          <p:val>
                                            <p:fltVal val="0"/>
                                          </p:val>
                                        </p:tav>
                                        <p:tav tm="100000">
                                          <p:val>
                                            <p:strVal val="#ppt_w"/>
                                          </p:val>
                                        </p:tav>
                                      </p:tavLst>
                                    </p:anim>
                                    <p:anim calcmode="lin" valueType="num">
                                      <p:cBhvr>
                                        <p:cTn id="145" dur="1000" fill="hold"/>
                                        <p:tgtEl>
                                          <p:spTgt spid="2">
                                            <p:txEl>
                                              <p:pRg st="7" end="7"/>
                                            </p:txEl>
                                          </p:spTgt>
                                        </p:tgtEl>
                                        <p:attrNameLst>
                                          <p:attrName>ppt_h</p:attrName>
                                        </p:attrNameLst>
                                      </p:cBhvr>
                                      <p:tavLst>
                                        <p:tav tm="0">
                                          <p:val>
                                            <p:fltVal val="0"/>
                                          </p:val>
                                        </p:tav>
                                        <p:tav tm="100000">
                                          <p:val>
                                            <p:strVal val="#ppt_h"/>
                                          </p:val>
                                        </p:tav>
                                      </p:tavLst>
                                    </p:anim>
                                    <p:anim calcmode="lin" valueType="num">
                                      <p:cBhvr>
                                        <p:cTn id="146" dur="1000" fill="hold"/>
                                        <p:tgtEl>
                                          <p:spTgt spid="2">
                                            <p:txEl>
                                              <p:pRg st="7" end="7"/>
                                            </p:txEl>
                                          </p:spTgt>
                                        </p:tgtEl>
                                        <p:attrNameLst>
                                          <p:attrName>style.rotation</p:attrName>
                                        </p:attrNameLst>
                                      </p:cBhvr>
                                      <p:tavLst>
                                        <p:tav tm="0">
                                          <p:val>
                                            <p:fltVal val="90"/>
                                          </p:val>
                                        </p:tav>
                                        <p:tav tm="100000">
                                          <p:val>
                                            <p:fltVal val="0"/>
                                          </p:val>
                                        </p:tav>
                                      </p:tavLst>
                                    </p:anim>
                                    <p:animEffect transition="in" filter="fade">
                                      <p:cBhvr>
                                        <p:cTn id="147" dur="1000"/>
                                        <p:tgtEl>
                                          <p:spTgt spid="2">
                                            <p:txEl>
                                              <p:pRg st="7" end="7"/>
                                            </p:txEl>
                                          </p:spTgt>
                                        </p:tgtEl>
                                      </p:cBhvr>
                                    </p:animEffect>
                                  </p:childTnLst>
                                </p:cTn>
                              </p:par>
                            </p:childTnLst>
                          </p:cTn>
                        </p:par>
                      </p:childTnLst>
                    </p:cTn>
                  </p:par>
                  <p:par>
                    <p:cTn id="148" fill="hold">
                      <p:stCondLst>
                        <p:cond delay="indefinite"/>
                      </p:stCondLst>
                      <p:childTnLst>
                        <p:par>
                          <p:cTn id="149" fill="hold">
                            <p:stCondLst>
                              <p:cond delay="0"/>
                            </p:stCondLst>
                            <p:childTnLst>
                              <p:par>
                                <p:cTn id="150" presetID="53" presetClass="entr" presetSubtype="16" fill="hold" nodeType="clickEffect">
                                  <p:stCondLst>
                                    <p:cond delay="0"/>
                                  </p:stCondLst>
                                  <p:childTnLst>
                                    <p:set>
                                      <p:cBhvr>
                                        <p:cTn id="151" dur="1" fill="hold">
                                          <p:stCondLst>
                                            <p:cond delay="0"/>
                                          </p:stCondLst>
                                        </p:cTn>
                                        <p:tgtEl>
                                          <p:spTgt spid="4">
                                            <p:txEl>
                                              <p:pRg st="9" end="9"/>
                                            </p:txEl>
                                          </p:spTgt>
                                        </p:tgtEl>
                                        <p:attrNameLst>
                                          <p:attrName>style.visibility</p:attrName>
                                        </p:attrNameLst>
                                      </p:cBhvr>
                                      <p:to>
                                        <p:strVal val="visible"/>
                                      </p:to>
                                    </p:set>
                                    <p:anim calcmode="lin" valueType="num">
                                      <p:cBhvr>
                                        <p:cTn id="152" dur="500" fill="hold"/>
                                        <p:tgtEl>
                                          <p:spTgt spid="4">
                                            <p:txEl>
                                              <p:pRg st="9" end="9"/>
                                            </p:txEl>
                                          </p:spTgt>
                                        </p:tgtEl>
                                        <p:attrNameLst>
                                          <p:attrName>ppt_w</p:attrName>
                                        </p:attrNameLst>
                                      </p:cBhvr>
                                      <p:tavLst>
                                        <p:tav tm="0">
                                          <p:val>
                                            <p:fltVal val="0"/>
                                          </p:val>
                                        </p:tav>
                                        <p:tav tm="100000">
                                          <p:val>
                                            <p:strVal val="#ppt_w"/>
                                          </p:val>
                                        </p:tav>
                                      </p:tavLst>
                                    </p:anim>
                                    <p:anim calcmode="lin" valueType="num">
                                      <p:cBhvr>
                                        <p:cTn id="153" dur="500" fill="hold"/>
                                        <p:tgtEl>
                                          <p:spTgt spid="4">
                                            <p:txEl>
                                              <p:pRg st="9" end="9"/>
                                            </p:txEl>
                                          </p:spTgt>
                                        </p:tgtEl>
                                        <p:attrNameLst>
                                          <p:attrName>ppt_h</p:attrName>
                                        </p:attrNameLst>
                                      </p:cBhvr>
                                      <p:tavLst>
                                        <p:tav tm="0">
                                          <p:val>
                                            <p:fltVal val="0"/>
                                          </p:val>
                                        </p:tav>
                                        <p:tav tm="100000">
                                          <p:val>
                                            <p:strVal val="#ppt_h"/>
                                          </p:val>
                                        </p:tav>
                                      </p:tavLst>
                                    </p:anim>
                                    <p:animEffect transition="in" filter="fade">
                                      <p:cBhvr>
                                        <p:cTn id="154" dur="500"/>
                                        <p:tgtEl>
                                          <p:spTgt spid="4">
                                            <p:txEl>
                                              <p:pRg st="9" end="9"/>
                                            </p:txEl>
                                          </p:spTgt>
                                        </p:tgtEl>
                                      </p:cBhvr>
                                    </p:animEffect>
                                  </p:childTnLst>
                                </p:cTn>
                              </p:par>
                            </p:childTnLst>
                          </p:cTn>
                        </p:par>
                      </p:childTnLst>
                    </p:cTn>
                  </p:par>
                  <p:par>
                    <p:cTn id="155" fill="hold">
                      <p:stCondLst>
                        <p:cond delay="indefinite"/>
                      </p:stCondLst>
                      <p:childTnLst>
                        <p:par>
                          <p:cTn id="156" fill="hold">
                            <p:stCondLst>
                              <p:cond delay="0"/>
                            </p:stCondLst>
                            <p:childTnLst>
                              <p:par>
                                <p:cTn id="157" presetID="31" presetClass="entr" presetSubtype="0" fill="hold" grpId="0" nodeType="clickEffect">
                                  <p:stCondLst>
                                    <p:cond delay="0"/>
                                  </p:stCondLst>
                                  <p:childTnLst>
                                    <p:set>
                                      <p:cBhvr>
                                        <p:cTn id="158" dur="1" fill="hold">
                                          <p:stCondLst>
                                            <p:cond delay="0"/>
                                          </p:stCondLst>
                                        </p:cTn>
                                        <p:tgtEl>
                                          <p:spTgt spid="50"/>
                                        </p:tgtEl>
                                        <p:attrNameLst>
                                          <p:attrName>style.visibility</p:attrName>
                                        </p:attrNameLst>
                                      </p:cBhvr>
                                      <p:to>
                                        <p:strVal val="visible"/>
                                      </p:to>
                                    </p:set>
                                    <p:anim calcmode="lin" valueType="num">
                                      <p:cBhvr>
                                        <p:cTn id="159" dur="1000" fill="hold"/>
                                        <p:tgtEl>
                                          <p:spTgt spid="50"/>
                                        </p:tgtEl>
                                        <p:attrNameLst>
                                          <p:attrName>ppt_w</p:attrName>
                                        </p:attrNameLst>
                                      </p:cBhvr>
                                      <p:tavLst>
                                        <p:tav tm="0">
                                          <p:val>
                                            <p:fltVal val="0"/>
                                          </p:val>
                                        </p:tav>
                                        <p:tav tm="100000">
                                          <p:val>
                                            <p:strVal val="#ppt_w"/>
                                          </p:val>
                                        </p:tav>
                                      </p:tavLst>
                                    </p:anim>
                                    <p:anim calcmode="lin" valueType="num">
                                      <p:cBhvr>
                                        <p:cTn id="160" dur="1000" fill="hold"/>
                                        <p:tgtEl>
                                          <p:spTgt spid="50"/>
                                        </p:tgtEl>
                                        <p:attrNameLst>
                                          <p:attrName>ppt_h</p:attrName>
                                        </p:attrNameLst>
                                      </p:cBhvr>
                                      <p:tavLst>
                                        <p:tav tm="0">
                                          <p:val>
                                            <p:fltVal val="0"/>
                                          </p:val>
                                        </p:tav>
                                        <p:tav tm="100000">
                                          <p:val>
                                            <p:strVal val="#ppt_h"/>
                                          </p:val>
                                        </p:tav>
                                      </p:tavLst>
                                    </p:anim>
                                    <p:anim calcmode="lin" valueType="num">
                                      <p:cBhvr>
                                        <p:cTn id="161" dur="1000" fill="hold"/>
                                        <p:tgtEl>
                                          <p:spTgt spid="50"/>
                                        </p:tgtEl>
                                        <p:attrNameLst>
                                          <p:attrName>style.rotation</p:attrName>
                                        </p:attrNameLst>
                                      </p:cBhvr>
                                      <p:tavLst>
                                        <p:tav tm="0">
                                          <p:val>
                                            <p:fltVal val="90"/>
                                          </p:val>
                                        </p:tav>
                                        <p:tav tm="100000">
                                          <p:val>
                                            <p:fltVal val="0"/>
                                          </p:val>
                                        </p:tav>
                                      </p:tavLst>
                                    </p:anim>
                                    <p:animEffect transition="in" filter="fade">
                                      <p:cBhvr>
                                        <p:cTn id="162"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5" grpId="0"/>
      <p:bldP spid="49" grpId="0"/>
      <p:bldP spid="5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Line 26"/>
          <p:cNvSpPr>
            <a:spLocks noChangeShapeType="1"/>
          </p:cNvSpPr>
          <p:nvPr/>
        </p:nvSpPr>
        <p:spPr bwMode="auto">
          <a:xfrm>
            <a:off x="838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26"/>
          <p:cNvSpPr>
            <a:spLocks noChangeShapeType="1"/>
          </p:cNvSpPr>
          <p:nvPr/>
        </p:nvSpPr>
        <p:spPr bwMode="auto">
          <a:xfrm>
            <a:off x="21336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47" name="Straight Connector 46"/>
          <p:cNvCxnSpPr/>
          <p:nvPr/>
        </p:nvCxnSpPr>
        <p:spPr bwMode="auto">
          <a:xfrm flipV="1">
            <a:off x="838200" y="2362200"/>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 Box 32"/>
          <p:cNvSpPr txBox="1">
            <a:spLocks noChangeArrowheads="1"/>
          </p:cNvSpPr>
          <p:nvPr/>
        </p:nvSpPr>
        <p:spPr bwMode="auto">
          <a:xfrm>
            <a:off x="838200" y="2565737"/>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solidFill>
                  <a:srgbClr val="FF0000"/>
                </a:solidFill>
              </a:rPr>
              <a:t>The Day of The LORD </a:t>
            </a:r>
            <a:r>
              <a:rPr lang="en-US" altLang="en-US" sz="1200" b="1" dirty="0" smtClean="0"/>
              <a:t>Dan.9:27B     Joel 2:1-2, 30-31 Rev.6:12-17</a:t>
            </a:r>
          </a:p>
        </p:txBody>
      </p:sp>
      <p:sp>
        <p:nvSpPr>
          <p:cNvPr id="3" name="TextBox 2"/>
          <p:cNvSpPr txBox="1"/>
          <p:nvPr/>
        </p:nvSpPr>
        <p:spPr>
          <a:xfrm>
            <a:off x="11430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46" name="AutoShape 12"/>
          <p:cNvSpPr>
            <a:spLocks noChangeArrowheads="1"/>
          </p:cNvSpPr>
          <p:nvPr/>
        </p:nvSpPr>
        <p:spPr bwMode="auto">
          <a:xfrm rot="10800000">
            <a:off x="1990166" y="197997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52" name="Text Box 32"/>
          <p:cNvSpPr txBox="1">
            <a:spLocks noChangeArrowheads="1"/>
          </p:cNvSpPr>
          <p:nvPr/>
        </p:nvSpPr>
        <p:spPr bwMode="auto">
          <a:xfrm>
            <a:off x="1219200" y="990600"/>
            <a:ext cx="1371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en-US" sz="1200" b="1" u="sng" dirty="0" smtClean="0">
                <a:solidFill>
                  <a:srgbClr val="FF0000"/>
                </a:solidFill>
              </a:rPr>
              <a:t>CHRIST Returns </a:t>
            </a:r>
            <a:r>
              <a:rPr lang="en-US" altLang="en-US" sz="1200" b="1" dirty="0" smtClean="0"/>
              <a:t>Dan.9:27C      Dan.9:24 </a:t>
            </a:r>
            <a:r>
              <a:rPr lang="en-US" altLang="en-US" sz="1200" b="1" u="sng" dirty="0" smtClean="0"/>
              <a:t>Rev.19:11-21</a:t>
            </a:r>
          </a:p>
        </p:txBody>
      </p:sp>
      <p:sp>
        <p:nvSpPr>
          <p:cNvPr id="54" name="Line 26"/>
          <p:cNvSpPr>
            <a:spLocks noChangeShapeType="1"/>
          </p:cNvSpPr>
          <p:nvPr/>
        </p:nvSpPr>
        <p:spPr bwMode="auto">
          <a:xfrm>
            <a:off x="4267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 name="Line 26"/>
          <p:cNvSpPr>
            <a:spLocks noChangeShapeType="1"/>
          </p:cNvSpPr>
          <p:nvPr/>
        </p:nvSpPr>
        <p:spPr bwMode="auto">
          <a:xfrm>
            <a:off x="5925670" y="390114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57" name="Line 26"/>
          <p:cNvSpPr>
            <a:spLocks noChangeShapeType="1"/>
          </p:cNvSpPr>
          <p:nvPr/>
        </p:nvSpPr>
        <p:spPr bwMode="auto">
          <a:xfrm>
            <a:off x="7696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TextBox 1"/>
          <p:cNvSpPr txBox="1"/>
          <p:nvPr/>
        </p:nvSpPr>
        <p:spPr>
          <a:xfrm>
            <a:off x="152400" y="4347993"/>
            <a:ext cx="2801470" cy="1415772"/>
          </a:xfrm>
          <a:prstGeom prst="rect">
            <a:avLst/>
          </a:prstGeom>
          <a:noFill/>
          <a:ln>
            <a:solidFill>
              <a:schemeClr val="tx1"/>
            </a:solidFill>
            <a:prstDash val="dash"/>
          </a:ln>
        </p:spPr>
        <p:txBody>
          <a:bodyPr wrap="square" rtlCol="0">
            <a:spAutoFit/>
          </a:bodyPr>
          <a:lstStyle/>
          <a:p>
            <a:r>
              <a:rPr lang="en-US" sz="1600" b="1" dirty="0" smtClean="0">
                <a:solidFill>
                  <a:srgbClr val="FF0000"/>
                </a:solidFill>
              </a:rPr>
              <a:t>Notes:  2</a:t>
            </a:r>
            <a:r>
              <a:rPr lang="en-US" sz="1600" b="1" baseline="30000" dirty="0" smtClean="0">
                <a:solidFill>
                  <a:srgbClr val="FF0000"/>
                </a:solidFill>
              </a:rPr>
              <a:t>nd</a:t>
            </a:r>
            <a:r>
              <a:rPr lang="en-US" sz="1600" b="1" dirty="0" smtClean="0">
                <a:solidFill>
                  <a:srgbClr val="FF0000"/>
                </a:solidFill>
              </a:rPr>
              <a:t> Coming</a:t>
            </a:r>
          </a:p>
          <a:p>
            <a:pPr marL="342900" indent="-342900">
              <a:buAutoNum type="arabicPeriod"/>
            </a:pPr>
            <a:r>
              <a:rPr lang="en-US" sz="1400" dirty="0" smtClean="0"/>
              <a:t>Christ physically returns to earth with all the saints. </a:t>
            </a:r>
          </a:p>
          <a:p>
            <a:pPr marL="342900" indent="-342900">
              <a:buAutoNum type="arabicPeriod"/>
            </a:pPr>
            <a:r>
              <a:rPr lang="en-US" sz="1400" dirty="0" smtClean="0"/>
              <a:t>This is </a:t>
            </a:r>
            <a:r>
              <a:rPr lang="en-US" sz="1400" b="1" u="sng" dirty="0" smtClean="0"/>
              <a:t>battle of Armageddon </a:t>
            </a:r>
            <a:r>
              <a:rPr lang="en-US" sz="1400" b="1" dirty="0" smtClean="0">
                <a:solidFill>
                  <a:srgbClr val="FF0000"/>
                </a:solidFill>
              </a:rPr>
              <a:t>Rev.16:12-16    -</a:t>
            </a:r>
            <a:r>
              <a:rPr lang="en-US" sz="1400" dirty="0" smtClean="0"/>
              <a:t>Preparation</a:t>
            </a:r>
          </a:p>
          <a:p>
            <a:pPr marL="342900" indent="-342900">
              <a:buAutoNum type="arabicPeriod"/>
            </a:pPr>
            <a:r>
              <a:rPr lang="en-US" sz="1400" b="1" dirty="0" smtClean="0">
                <a:solidFill>
                  <a:srgbClr val="FF0000"/>
                </a:solidFill>
              </a:rPr>
              <a:t>Rev.19:11-21</a:t>
            </a:r>
            <a:r>
              <a:rPr lang="en-US" sz="1400" dirty="0" smtClean="0"/>
              <a:t>    -Conclusion!</a:t>
            </a:r>
            <a:endParaRPr lang="en-US" sz="1400" dirty="0"/>
          </a:p>
        </p:txBody>
      </p:sp>
      <p:sp>
        <p:nvSpPr>
          <p:cNvPr id="4" name="TextBox 3"/>
          <p:cNvSpPr txBox="1"/>
          <p:nvPr/>
        </p:nvSpPr>
        <p:spPr>
          <a:xfrm>
            <a:off x="3048000" y="4335412"/>
            <a:ext cx="5638800" cy="2123658"/>
          </a:xfrm>
          <a:prstGeom prst="rect">
            <a:avLst/>
          </a:prstGeom>
          <a:solidFill>
            <a:schemeClr val="accent5">
              <a:lumMod val="40000"/>
              <a:lumOff val="60000"/>
            </a:schemeClr>
          </a:solidFill>
          <a:ln>
            <a:solidFill>
              <a:schemeClr val="tx1"/>
            </a:solidFill>
            <a:prstDash val="lgDashDot"/>
          </a:ln>
        </p:spPr>
        <p:txBody>
          <a:bodyPr wrap="square" rtlCol="0">
            <a:spAutoFit/>
          </a:bodyPr>
          <a:lstStyle/>
          <a:p>
            <a:r>
              <a:rPr lang="en-US" sz="1200" b="1" dirty="0">
                <a:solidFill>
                  <a:srgbClr val="FF0000"/>
                </a:solidFill>
              </a:rPr>
              <a:t>Rev 19:11-16</a:t>
            </a:r>
          </a:p>
          <a:p>
            <a:r>
              <a:rPr lang="en-US" sz="1200" dirty="0" smtClean="0"/>
              <a:t>I </a:t>
            </a:r>
            <a:r>
              <a:rPr lang="en-US" sz="1200" dirty="0"/>
              <a:t>saw heaven standing open and there before me was a white horse, whose rider is called Faithful and True. With justice he judges and makes war.  </a:t>
            </a:r>
            <a:r>
              <a:rPr lang="en-US" sz="1200" dirty="0" smtClean="0"/>
              <a:t>12 </a:t>
            </a:r>
            <a:r>
              <a:rPr lang="en-US" sz="1200" dirty="0"/>
              <a:t>His eyes are like blazing fire, and on his head are many crowns. He has a name written on him that no one knows but he himself. 13 He is dressed in a robe dipped in blood, and his name is the Word of God. 14 The armies of heaven were following him, riding on white horses and dressed in fine linen, white and clean. 15 Out of his mouth comes a sharp sword with which to strike down the nations. "He will rule them with an iron scepter." He treads the winepress of the fury of the wrath of God Almighty. 16 On his robe and on his thigh he has this name written:</a:t>
            </a:r>
          </a:p>
          <a:p>
            <a:pPr algn="ctr"/>
            <a:r>
              <a:rPr lang="en-US" sz="1200" b="1" dirty="0" smtClean="0">
                <a:solidFill>
                  <a:srgbClr val="FF0000"/>
                </a:solidFill>
              </a:rPr>
              <a:t>KING </a:t>
            </a:r>
            <a:r>
              <a:rPr lang="en-US" sz="1200" b="1" dirty="0">
                <a:solidFill>
                  <a:srgbClr val="FF0000"/>
                </a:solidFill>
              </a:rPr>
              <a:t>OF KINGS AND LORD OF LORDS</a:t>
            </a:r>
            <a:r>
              <a:rPr lang="en-US" sz="1200" b="1" dirty="0"/>
              <a:t>. </a:t>
            </a:r>
          </a:p>
        </p:txBody>
      </p:sp>
      <p:sp>
        <p:nvSpPr>
          <p:cNvPr id="16" name="TextBox 15"/>
          <p:cNvSpPr txBox="1"/>
          <p:nvPr/>
        </p:nvSpPr>
        <p:spPr>
          <a:xfrm>
            <a:off x="3048000" y="990600"/>
            <a:ext cx="5638800" cy="2893100"/>
          </a:xfrm>
          <a:prstGeom prst="rect">
            <a:avLst/>
          </a:prstGeom>
          <a:noFill/>
          <a:ln>
            <a:solidFill>
              <a:schemeClr val="tx1"/>
            </a:solidFill>
            <a:prstDash val="lgDashDot"/>
          </a:ln>
        </p:spPr>
        <p:txBody>
          <a:bodyPr wrap="square" rtlCol="0">
            <a:spAutoFit/>
          </a:bodyPr>
          <a:lstStyle/>
          <a:p>
            <a:pPr algn="ctr"/>
            <a:r>
              <a:rPr lang="en-US" sz="1400" b="1" dirty="0" smtClean="0">
                <a:solidFill>
                  <a:srgbClr val="FF0000"/>
                </a:solidFill>
              </a:rPr>
              <a:t>The Salvation of Israel (Rom.11:25-27)</a:t>
            </a:r>
          </a:p>
          <a:p>
            <a:r>
              <a:rPr lang="en-US" sz="1200" b="1" dirty="0">
                <a:solidFill>
                  <a:srgbClr val="FF0000"/>
                </a:solidFill>
              </a:rPr>
              <a:t>Matt 24:15-16</a:t>
            </a:r>
          </a:p>
          <a:p>
            <a:r>
              <a:rPr lang="en-US" sz="1200" dirty="0" smtClean="0"/>
              <a:t>"</a:t>
            </a:r>
            <a:r>
              <a:rPr lang="en-US" sz="1200" dirty="0"/>
              <a:t>So when you see standing in the holy place 'the abomination that causes desolation,' spoken of through the prophet Daniel — let the reader understand— 16 then let those who are in Judea flee to the mountains.</a:t>
            </a:r>
          </a:p>
          <a:p>
            <a:r>
              <a:rPr lang="en-US" sz="1200" b="1" dirty="0" smtClean="0">
                <a:solidFill>
                  <a:srgbClr val="FF0000"/>
                </a:solidFill>
              </a:rPr>
              <a:t>Rev.12:9</a:t>
            </a:r>
            <a:endParaRPr lang="en-US" sz="1200" b="1" dirty="0">
              <a:solidFill>
                <a:srgbClr val="FF0000"/>
              </a:solidFill>
            </a:endParaRPr>
          </a:p>
          <a:p>
            <a:r>
              <a:rPr lang="en-US" sz="1200" dirty="0"/>
              <a:t> The woman was given the two wings of a great eagle, so that she might fly to the place prepared for her in the desert, where she would be taken care of for a time, times and half a time, out of the serpent's reach.</a:t>
            </a:r>
          </a:p>
          <a:p>
            <a:r>
              <a:rPr lang="en-US" sz="1200" b="1" dirty="0" smtClean="0">
                <a:solidFill>
                  <a:srgbClr val="FF0000"/>
                </a:solidFill>
              </a:rPr>
              <a:t>Zech. </a:t>
            </a:r>
            <a:r>
              <a:rPr lang="en-US" sz="1200" b="1" dirty="0">
                <a:solidFill>
                  <a:srgbClr val="FF0000"/>
                </a:solidFill>
              </a:rPr>
              <a:t>12:10-12</a:t>
            </a:r>
          </a:p>
          <a:p>
            <a:r>
              <a:rPr lang="en-US" sz="1200" dirty="0"/>
              <a:t>"And I will pour out on the house of David and the inhabitants of Jerusalem a spirit of grace and supplication. They will look on me, the one they have pierced, and they will mourn for him as one mourns for an only child, and grieve bitterly for him as one grieves for a firstborn son. 11 On that day the weeping in Jerusalem will be great, like the weeping of </a:t>
            </a:r>
            <a:r>
              <a:rPr lang="en-US" sz="1200" dirty="0" err="1"/>
              <a:t>Hadad</a:t>
            </a:r>
            <a:r>
              <a:rPr lang="en-US" sz="1200" dirty="0"/>
              <a:t> </a:t>
            </a:r>
            <a:r>
              <a:rPr lang="en-US" sz="1200" dirty="0" err="1"/>
              <a:t>Rimmon</a:t>
            </a:r>
            <a:r>
              <a:rPr lang="en-US" sz="1200" dirty="0"/>
              <a:t> in the plain of Megiddo. </a:t>
            </a:r>
          </a:p>
        </p:txBody>
      </p:sp>
    </p:spTree>
    <p:extLst>
      <p:ext uri="{BB962C8B-B14F-4D97-AF65-F5344CB8AC3E}">
        <p14:creationId xmlns:p14="http://schemas.microsoft.com/office/powerpoint/2010/main" val="35494905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p:cTn id="7" dur="500" fill="hold"/>
                                        <p:tgtEl>
                                          <p:spTgt spid="47"/>
                                        </p:tgtEl>
                                        <p:attrNameLst>
                                          <p:attrName>ppt_w</p:attrName>
                                        </p:attrNameLst>
                                      </p:cBhvr>
                                      <p:tavLst>
                                        <p:tav tm="0">
                                          <p:val>
                                            <p:fltVal val="0"/>
                                          </p:val>
                                        </p:tav>
                                        <p:tav tm="100000">
                                          <p:val>
                                            <p:strVal val="#ppt_w"/>
                                          </p:val>
                                        </p:tav>
                                      </p:tavLst>
                                    </p:anim>
                                    <p:anim calcmode="lin" valueType="num">
                                      <p:cBhvr>
                                        <p:cTn id="8" dur="500" fill="hold"/>
                                        <p:tgtEl>
                                          <p:spTgt spid="47"/>
                                        </p:tgtEl>
                                        <p:attrNameLst>
                                          <p:attrName>ppt_h</p:attrName>
                                        </p:attrNameLst>
                                      </p:cBhvr>
                                      <p:tavLst>
                                        <p:tav tm="0">
                                          <p:val>
                                            <p:fltVal val="0"/>
                                          </p:val>
                                        </p:tav>
                                        <p:tav tm="100000">
                                          <p:val>
                                            <p:strVal val="#ppt_h"/>
                                          </p:val>
                                        </p:tav>
                                      </p:tavLst>
                                    </p:anim>
                                    <p:animEffect transition="in" filter="fade">
                                      <p:cBhvr>
                                        <p:cTn id="9" dur="500"/>
                                        <p:tgtEl>
                                          <p:spTgt spid="4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2"/>
                                        </p:tgtEl>
                                        <p:attrNameLst>
                                          <p:attrName>style.visibility</p:attrName>
                                        </p:attrNameLst>
                                      </p:cBhvr>
                                      <p:to>
                                        <p:strVal val="visible"/>
                                      </p:to>
                                    </p:set>
                                    <p:anim calcmode="lin" valueType="num">
                                      <p:cBhvr>
                                        <p:cTn id="12" dur="500" fill="hold"/>
                                        <p:tgtEl>
                                          <p:spTgt spid="42"/>
                                        </p:tgtEl>
                                        <p:attrNameLst>
                                          <p:attrName>ppt_w</p:attrName>
                                        </p:attrNameLst>
                                      </p:cBhvr>
                                      <p:tavLst>
                                        <p:tav tm="0">
                                          <p:val>
                                            <p:fltVal val="0"/>
                                          </p:val>
                                        </p:tav>
                                        <p:tav tm="100000">
                                          <p:val>
                                            <p:strVal val="#ppt_w"/>
                                          </p:val>
                                        </p:tav>
                                      </p:tavLst>
                                    </p:anim>
                                    <p:anim calcmode="lin" valueType="num">
                                      <p:cBhvr>
                                        <p:cTn id="13" dur="500" fill="hold"/>
                                        <p:tgtEl>
                                          <p:spTgt spid="42"/>
                                        </p:tgtEl>
                                        <p:attrNameLst>
                                          <p:attrName>ppt_h</p:attrName>
                                        </p:attrNameLst>
                                      </p:cBhvr>
                                      <p:tavLst>
                                        <p:tav tm="0">
                                          <p:val>
                                            <p:fltVal val="0"/>
                                          </p:val>
                                        </p:tav>
                                        <p:tav tm="100000">
                                          <p:val>
                                            <p:strVal val="#ppt_h"/>
                                          </p:val>
                                        </p:tav>
                                      </p:tavLst>
                                    </p:anim>
                                    <p:animEffect transition="in" filter="fade">
                                      <p:cBhvr>
                                        <p:cTn id="14" dur="500"/>
                                        <p:tgtEl>
                                          <p:spTgt spid="4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49"/>
                                        </p:tgtEl>
                                        <p:attrNameLst>
                                          <p:attrName>style.visibility</p:attrName>
                                        </p:attrNameLst>
                                      </p:cBhvr>
                                      <p:to>
                                        <p:strVal val="visible"/>
                                      </p:to>
                                    </p:set>
                                    <p:anim calcmode="lin" valueType="num">
                                      <p:cBhvr>
                                        <p:cTn id="22" dur="500" fill="hold"/>
                                        <p:tgtEl>
                                          <p:spTgt spid="49"/>
                                        </p:tgtEl>
                                        <p:attrNameLst>
                                          <p:attrName>ppt_w</p:attrName>
                                        </p:attrNameLst>
                                      </p:cBhvr>
                                      <p:tavLst>
                                        <p:tav tm="0">
                                          <p:val>
                                            <p:fltVal val="0"/>
                                          </p:val>
                                        </p:tav>
                                        <p:tav tm="100000">
                                          <p:val>
                                            <p:strVal val="#ppt_w"/>
                                          </p:val>
                                        </p:tav>
                                      </p:tavLst>
                                    </p:anim>
                                    <p:anim calcmode="lin" valueType="num">
                                      <p:cBhvr>
                                        <p:cTn id="23" dur="500" fill="hold"/>
                                        <p:tgtEl>
                                          <p:spTgt spid="49"/>
                                        </p:tgtEl>
                                        <p:attrNameLst>
                                          <p:attrName>ppt_h</p:attrName>
                                        </p:attrNameLst>
                                      </p:cBhvr>
                                      <p:tavLst>
                                        <p:tav tm="0">
                                          <p:val>
                                            <p:fltVal val="0"/>
                                          </p:val>
                                        </p:tav>
                                        <p:tav tm="100000">
                                          <p:val>
                                            <p:strVal val="#ppt_h"/>
                                          </p:val>
                                        </p:tav>
                                      </p:tavLst>
                                    </p:anim>
                                    <p:animEffect transition="in" filter="fade">
                                      <p:cBhvr>
                                        <p:cTn id="24" dur="500"/>
                                        <p:tgtEl>
                                          <p:spTgt spid="49"/>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16">
                                            <p:bg/>
                                          </p:spTgt>
                                        </p:tgtEl>
                                        <p:attrNameLst>
                                          <p:attrName>style.visibility</p:attrName>
                                        </p:attrNameLst>
                                      </p:cBhvr>
                                      <p:to>
                                        <p:strVal val="visible"/>
                                      </p:to>
                                    </p:set>
                                    <p:anim calcmode="lin" valueType="num">
                                      <p:cBhvr>
                                        <p:cTn id="29" dur="1000" fill="hold"/>
                                        <p:tgtEl>
                                          <p:spTgt spid="16">
                                            <p:bg/>
                                          </p:spTgt>
                                        </p:tgtEl>
                                        <p:attrNameLst>
                                          <p:attrName>ppt_w</p:attrName>
                                        </p:attrNameLst>
                                      </p:cBhvr>
                                      <p:tavLst>
                                        <p:tav tm="0">
                                          <p:val>
                                            <p:fltVal val="0"/>
                                          </p:val>
                                        </p:tav>
                                        <p:tav tm="100000">
                                          <p:val>
                                            <p:strVal val="#ppt_w"/>
                                          </p:val>
                                        </p:tav>
                                      </p:tavLst>
                                    </p:anim>
                                    <p:anim calcmode="lin" valueType="num">
                                      <p:cBhvr>
                                        <p:cTn id="30" dur="1000" fill="hold"/>
                                        <p:tgtEl>
                                          <p:spTgt spid="16">
                                            <p:bg/>
                                          </p:spTgt>
                                        </p:tgtEl>
                                        <p:attrNameLst>
                                          <p:attrName>ppt_h</p:attrName>
                                        </p:attrNameLst>
                                      </p:cBhvr>
                                      <p:tavLst>
                                        <p:tav tm="0">
                                          <p:val>
                                            <p:fltVal val="0"/>
                                          </p:val>
                                        </p:tav>
                                        <p:tav tm="100000">
                                          <p:val>
                                            <p:strVal val="#ppt_h"/>
                                          </p:val>
                                        </p:tav>
                                      </p:tavLst>
                                    </p:anim>
                                    <p:anim calcmode="lin" valueType="num">
                                      <p:cBhvr>
                                        <p:cTn id="31" dur="1000" fill="hold"/>
                                        <p:tgtEl>
                                          <p:spTgt spid="16">
                                            <p:bg/>
                                          </p:spTgt>
                                        </p:tgtEl>
                                        <p:attrNameLst>
                                          <p:attrName>style.rotation</p:attrName>
                                        </p:attrNameLst>
                                      </p:cBhvr>
                                      <p:tavLst>
                                        <p:tav tm="0">
                                          <p:val>
                                            <p:fltVal val="90"/>
                                          </p:val>
                                        </p:tav>
                                        <p:tav tm="100000">
                                          <p:val>
                                            <p:fltVal val="0"/>
                                          </p:val>
                                        </p:tav>
                                      </p:tavLst>
                                    </p:anim>
                                    <p:animEffect transition="in" filter="fade">
                                      <p:cBhvr>
                                        <p:cTn id="32" dur="1000"/>
                                        <p:tgtEl>
                                          <p:spTgt spid="16">
                                            <p:bg/>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nodeType="clickEffect">
                                  <p:stCondLst>
                                    <p:cond delay="0"/>
                                  </p:stCondLst>
                                  <p:childTnLst>
                                    <p:set>
                                      <p:cBhvr>
                                        <p:cTn id="36" dur="1" fill="hold">
                                          <p:stCondLst>
                                            <p:cond delay="0"/>
                                          </p:stCondLst>
                                        </p:cTn>
                                        <p:tgtEl>
                                          <p:spTgt spid="16">
                                            <p:txEl>
                                              <p:pRg st="0" end="0"/>
                                            </p:txEl>
                                          </p:spTgt>
                                        </p:tgtEl>
                                        <p:attrNameLst>
                                          <p:attrName>style.visibility</p:attrName>
                                        </p:attrNameLst>
                                      </p:cBhvr>
                                      <p:to>
                                        <p:strVal val="visible"/>
                                      </p:to>
                                    </p:set>
                                    <p:anim calcmode="lin" valueType="num">
                                      <p:cBhvr>
                                        <p:cTn id="37" dur="5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38" dur="500" fill="hold"/>
                                        <p:tgtEl>
                                          <p:spTgt spid="16">
                                            <p:txEl>
                                              <p:pRg st="0" end="0"/>
                                            </p:txEl>
                                          </p:spTgt>
                                        </p:tgtEl>
                                        <p:attrNameLst>
                                          <p:attrName>ppt_h</p:attrName>
                                        </p:attrNameLst>
                                      </p:cBhvr>
                                      <p:tavLst>
                                        <p:tav tm="0">
                                          <p:val>
                                            <p:fltVal val="0"/>
                                          </p:val>
                                        </p:tav>
                                        <p:tav tm="100000">
                                          <p:val>
                                            <p:strVal val="#ppt_h"/>
                                          </p:val>
                                        </p:tav>
                                      </p:tavLst>
                                    </p:anim>
                                    <p:animEffect transition="in" filter="fade">
                                      <p:cBhvr>
                                        <p:cTn id="39" dur="500"/>
                                        <p:tgtEl>
                                          <p:spTgt spid="16">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nodeType="clickEffect">
                                  <p:stCondLst>
                                    <p:cond delay="0"/>
                                  </p:stCondLst>
                                  <p:childTnLst>
                                    <p:set>
                                      <p:cBhvr>
                                        <p:cTn id="43" dur="1" fill="hold">
                                          <p:stCondLst>
                                            <p:cond delay="0"/>
                                          </p:stCondLst>
                                        </p:cTn>
                                        <p:tgtEl>
                                          <p:spTgt spid="16">
                                            <p:txEl>
                                              <p:pRg st="1" end="1"/>
                                            </p:txEl>
                                          </p:spTgt>
                                        </p:tgtEl>
                                        <p:attrNameLst>
                                          <p:attrName>style.visibility</p:attrName>
                                        </p:attrNameLst>
                                      </p:cBhvr>
                                      <p:to>
                                        <p:strVal val="visible"/>
                                      </p:to>
                                    </p:set>
                                    <p:anim calcmode="lin" valueType="num">
                                      <p:cBhvr>
                                        <p:cTn id="44" dur="1000" fill="hold"/>
                                        <p:tgtEl>
                                          <p:spTgt spid="16">
                                            <p:txEl>
                                              <p:pRg st="1" end="1"/>
                                            </p:txEl>
                                          </p:spTgt>
                                        </p:tgtEl>
                                        <p:attrNameLst>
                                          <p:attrName>ppt_w</p:attrName>
                                        </p:attrNameLst>
                                      </p:cBhvr>
                                      <p:tavLst>
                                        <p:tav tm="0">
                                          <p:val>
                                            <p:fltVal val="0"/>
                                          </p:val>
                                        </p:tav>
                                        <p:tav tm="100000">
                                          <p:val>
                                            <p:strVal val="#ppt_w"/>
                                          </p:val>
                                        </p:tav>
                                      </p:tavLst>
                                    </p:anim>
                                    <p:anim calcmode="lin" valueType="num">
                                      <p:cBhvr>
                                        <p:cTn id="45" dur="1000" fill="hold"/>
                                        <p:tgtEl>
                                          <p:spTgt spid="16">
                                            <p:txEl>
                                              <p:pRg st="1" end="1"/>
                                            </p:txEl>
                                          </p:spTgt>
                                        </p:tgtEl>
                                        <p:attrNameLst>
                                          <p:attrName>ppt_h</p:attrName>
                                        </p:attrNameLst>
                                      </p:cBhvr>
                                      <p:tavLst>
                                        <p:tav tm="0">
                                          <p:val>
                                            <p:fltVal val="0"/>
                                          </p:val>
                                        </p:tav>
                                        <p:tav tm="100000">
                                          <p:val>
                                            <p:strVal val="#ppt_h"/>
                                          </p:val>
                                        </p:tav>
                                      </p:tavLst>
                                    </p:anim>
                                    <p:anim calcmode="lin" valueType="num">
                                      <p:cBhvr>
                                        <p:cTn id="46" dur="1000" fill="hold"/>
                                        <p:tgtEl>
                                          <p:spTgt spid="16">
                                            <p:txEl>
                                              <p:pRg st="1" end="1"/>
                                            </p:txEl>
                                          </p:spTgt>
                                        </p:tgtEl>
                                        <p:attrNameLst>
                                          <p:attrName>style.rotation</p:attrName>
                                        </p:attrNameLst>
                                      </p:cBhvr>
                                      <p:tavLst>
                                        <p:tav tm="0">
                                          <p:val>
                                            <p:fltVal val="90"/>
                                          </p:val>
                                        </p:tav>
                                        <p:tav tm="100000">
                                          <p:val>
                                            <p:fltVal val="0"/>
                                          </p:val>
                                        </p:tav>
                                      </p:tavLst>
                                    </p:anim>
                                    <p:animEffect transition="in" filter="fade">
                                      <p:cBhvr>
                                        <p:cTn id="47" dur="1000"/>
                                        <p:tgtEl>
                                          <p:spTgt spid="16">
                                            <p:txEl>
                                              <p:pRg st="1" end="1"/>
                                            </p:txEl>
                                          </p:spTgt>
                                        </p:tgtEl>
                                      </p:cBhvr>
                                    </p:animEffect>
                                  </p:childTnLst>
                                </p:cTn>
                              </p:par>
                              <p:par>
                                <p:cTn id="48" presetID="31" presetClass="entr" presetSubtype="0" fill="hold" nodeType="withEffect">
                                  <p:stCondLst>
                                    <p:cond delay="0"/>
                                  </p:stCondLst>
                                  <p:childTnLst>
                                    <p:set>
                                      <p:cBhvr>
                                        <p:cTn id="49" dur="1" fill="hold">
                                          <p:stCondLst>
                                            <p:cond delay="0"/>
                                          </p:stCondLst>
                                        </p:cTn>
                                        <p:tgtEl>
                                          <p:spTgt spid="16">
                                            <p:txEl>
                                              <p:pRg st="2" end="2"/>
                                            </p:txEl>
                                          </p:spTgt>
                                        </p:tgtEl>
                                        <p:attrNameLst>
                                          <p:attrName>style.visibility</p:attrName>
                                        </p:attrNameLst>
                                      </p:cBhvr>
                                      <p:to>
                                        <p:strVal val="visible"/>
                                      </p:to>
                                    </p:set>
                                    <p:anim calcmode="lin" valueType="num">
                                      <p:cBhvr>
                                        <p:cTn id="50" dur="1000" fill="hold"/>
                                        <p:tgtEl>
                                          <p:spTgt spid="16">
                                            <p:txEl>
                                              <p:pRg st="2" end="2"/>
                                            </p:txEl>
                                          </p:spTgt>
                                        </p:tgtEl>
                                        <p:attrNameLst>
                                          <p:attrName>ppt_w</p:attrName>
                                        </p:attrNameLst>
                                      </p:cBhvr>
                                      <p:tavLst>
                                        <p:tav tm="0">
                                          <p:val>
                                            <p:fltVal val="0"/>
                                          </p:val>
                                        </p:tav>
                                        <p:tav tm="100000">
                                          <p:val>
                                            <p:strVal val="#ppt_w"/>
                                          </p:val>
                                        </p:tav>
                                      </p:tavLst>
                                    </p:anim>
                                    <p:anim calcmode="lin" valueType="num">
                                      <p:cBhvr>
                                        <p:cTn id="51" dur="1000" fill="hold"/>
                                        <p:tgtEl>
                                          <p:spTgt spid="16">
                                            <p:txEl>
                                              <p:pRg st="2" end="2"/>
                                            </p:txEl>
                                          </p:spTgt>
                                        </p:tgtEl>
                                        <p:attrNameLst>
                                          <p:attrName>ppt_h</p:attrName>
                                        </p:attrNameLst>
                                      </p:cBhvr>
                                      <p:tavLst>
                                        <p:tav tm="0">
                                          <p:val>
                                            <p:fltVal val="0"/>
                                          </p:val>
                                        </p:tav>
                                        <p:tav tm="100000">
                                          <p:val>
                                            <p:strVal val="#ppt_h"/>
                                          </p:val>
                                        </p:tav>
                                      </p:tavLst>
                                    </p:anim>
                                    <p:anim calcmode="lin" valueType="num">
                                      <p:cBhvr>
                                        <p:cTn id="52" dur="1000" fill="hold"/>
                                        <p:tgtEl>
                                          <p:spTgt spid="16">
                                            <p:txEl>
                                              <p:pRg st="2" end="2"/>
                                            </p:txEl>
                                          </p:spTgt>
                                        </p:tgtEl>
                                        <p:attrNameLst>
                                          <p:attrName>style.rotation</p:attrName>
                                        </p:attrNameLst>
                                      </p:cBhvr>
                                      <p:tavLst>
                                        <p:tav tm="0">
                                          <p:val>
                                            <p:fltVal val="90"/>
                                          </p:val>
                                        </p:tav>
                                        <p:tav tm="100000">
                                          <p:val>
                                            <p:fltVal val="0"/>
                                          </p:val>
                                        </p:tav>
                                      </p:tavLst>
                                    </p:anim>
                                    <p:animEffect transition="in" filter="fade">
                                      <p:cBhvr>
                                        <p:cTn id="53" dur="1000"/>
                                        <p:tgtEl>
                                          <p:spTgt spid="16">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1" presetClass="entr" presetSubtype="0" fill="hold" nodeType="clickEffect">
                                  <p:stCondLst>
                                    <p:cond delay="0"/>
                                  </p:stCondLst>
                                  <p:childTnLst>
                                    <p:set>
                                      <p:cBhvr>
                                        <p:cTn id="57" dur="1" fill="hold">
                                          <p:stCondLst>
                                            <p:cond delay="0"/>
                                          </p:stCondLst>
                                        </p:cTn>
                                        <p:tgtEl>
                                          <p:spTgt spid="16">
                                            <p:txEl>
                                              <p:pRg st="3" end="3"/>
                                            </p:txEl>
                                          </p:spTgt>
                                        </p:tgtEl>
                                        <p:attrNameLst>
                                          <p:attrName>style.visibility</p:attrName>
                                        </p:attrNameLst>
                                      </p:cBhvr>
                                      <p:to>
                                        <p:strVal val="visible"/>
                                      </p:to>
                                    </p:set>
                                    <p:anim calcmode="lin" valueType="num">
                                      <p:cBhvr>
                                        <p:cTn id="58" dur="1000" fill="hold"/>
                                        <p:tgtEl>
                                          <p:spTgt spid="16">
                                            <p:txEl>
                                              <p:pRg st="3" end="3"/>
                                            </p:txEl>
                                          </p:spTgt>
                                        </p:tgtEl>
                                        <p:attrNameLst>
                                          <p:attrName>ppt_w</p:attrName>
                                        </p:attrNameLst>
                                      </p:cBhvr>
                                      <p:tavLst>
                                        <p:tav tm="0">
                                          <p:val>
                                            <p:fltVal val="0"/>
                                          </p:val>
                                        </p:tav>
                                        <p:tav tm="100000">
                                          <p:val>
                                            <p:strVal val="#ppt_w"/>
                                          </p:val>
                                        </p:tav>
                                      </p:tavLst>
                                    </p:anim>
                                    <p:anim calcmode="lin" valueType="num">
                                      <p:cBhvr>
                                        <p:cTn id="59" dur="1000" fill="hold"/>
                                        <p:tgtEl>
                                          <p:spTgt spid="16">
                                            <p:txEl>
                                              <p:pRg st="3" end="3"/>
                                            </p:txEl>
                                          </p:spTgt>
                                        </p:tgtEl>
                                        <p:attrNameLst>
                                          <p:attrName>ppt_h</p:attrName>
                                        </p:attrNameLst>
                                      </p:cBhvr>
                                      <p:tavLst>
                                        <p:tav tm="0">
                                          <p:val>
                                            <p:fltVal val="0"/>
                                          </p:val>
                                        </p:tav>
                                        <p:tav tm="100000">
                                          <p:val>
                                            <p:strVal val="#ppt_h"/>
                                          </p:val>
                                        </p:tav>
                                      </p:tavLst>
                                    </p:anim>
                                    <p:anim calcmode="lin" valueType="num">
                                      <p:cBhvr>
                                        <p:cTn id="60" dur="1000" fill="hold"/>
                                        <p:tgtEl>
                                          <p:spTgt spid="16">
                                            <p:txEl>
                                              <p:pRg st="3" end="3"/>
                                            </p:txEl>
                                          </p:spTgt>
                                        </p:tgtEl>
                                        <p:attrNameLst>
                                          <p:attrName>style.rotation</p:attrName>
                                        </p:attrNameLst>
                                      </p:cBhvr>
                                      <p:tavLst>
                                        <p:tav tm="0">
                                          <p:val>
                                            <p:fltVal val="90"/>
                                          </p:val>
                                        </p:tav>
                                        <p:tav tm="100000">
                                          <p:val>
                                            <p:fltVal val="0"/>
                                          </p:val>
                                        </p:tav>
                                      </p:tavLst>
                                    </p:anim>
                                    <p:animEffect transition="in" filter="fade">
                                      <p:cBhvr>
                                        <p:cTn id="61" dur="1000"/>
                                        <p:tgtEl>
                                          <p:spTgt spid="16">
                                            <p:txEl>
                                              <p:pRg st="3" end="3"/>
                                            </p:txEl>
                                          </p:spTgt>
                                        </p:tgtEl>
                                      </p:cBhvr>
                                    </p:animEffect>
                                  </p:childTnLst>
                                </p:cTn>
                              </p:par>
                              <p:par>
                                <p:cTn id="62" presetID="31" presetClass="entr" presetSubtype="0" fill="hold" nodeType="withEffect">
                                  <p:stCondLst>
                                    <p:cond delay="0"/>
                                  </p:stCondLst>
                                  <p:childTnLst>
                                    <p:set>
                                      <p:cBhvr>
                                        <p:cTn id="63" dur="1" fill="hold">
                                          <p:stCondLst>
                                            <p:cond delay="0"/>
                                          </p:stCondLst>
                                        </p:cTn>
                                        <p:tgtEl>
                                          <p:spTgt spid="16">
                                            <p:txEl>
                                              <p:pRg st="4" end="4"/>
                                            </p:txEl>
                                          </p:spTgt>
                                        </p:tgtEl>
                                        <p:attrNameLst>
                                          <p:attrName>style.visibility</p:attrName>
                                        </p:attrNameLst>
                                      </p:cBhvr>
                                      <p:to>
                                        <p:strVal val="visible"/>
                                      </p:to>
                                    </p:set>
                                    <p:anim calcmode="lin" valueType="num">
                                      <p:cBhvr>
                                        <p:cTn id="64" dur="1000" fill="hold"/>
                                        <p:tgtEl>
                                          <p:spTgt spid="16">
                                            <p:txEl>
                                              <p:pRg st="4" end="4"/>
                                            </p:txEl>
                                          </p:spTgt>
                                        </p:tgtEl>
                                        <p:attrNameLst>
                                          <p:attrName>ppt_w</p:attrName>
                                        </p:attrNameLst>
                                      </p:cBhvr>
                                      <p:tavLst>
                                        <p:tav tm="0">
                                          <p:val>
                                            <p:fltVal val="0"/>
                                          </p:val>
                                        </p:tav>
                                        <p:tav tm="100000">
                                          <p:val>
                                            <p:strVal val="#ppt_w"/>
                                          </p:val>
                                        </p:tav>
                                      </p:tavLst>
                                    </p:anim>
                                    <p:anim calcmode="lin" valueType="num">
                                      <p:cBhvr>
                                        <p:cTn id="65" dur="1000" fill="hold"/>
                                        <p:tgtEl>
                                          <p:spTgt spid="16">
                                            <p:txEl>
                                              <p:pRg st="4" end="4"/>
                                            </p:txEl>
                                          </p:spTgt>
                                        </p:tgtEl>
                                        <p:attrNameLst>
                                          <p:attrName>ppt_h</p:attrName>
                                        </p:attrNameLst>
                                      </p:cBhvr>
                                      <p:tavLst>
                                        <p:tav tm="0">
                                          <p:val>
                                            <p:fltVal val="0"/>
                                          </p:val>
                                        </p:tav>
                                        <p:tav tm="100000">
                                          <p:val>
                                            <p:strVal val="#ppt_h"/>
                                          </p:val>
                                        </p:tav>
                                      </p:tavLst>
                                    </p:anim>
                                    <p:anim calcmode="lin" valueType="num">
                                      <p:cBhvr>
                                        <p:cTn id="66" dur="1000" fill="hold"/>
                                        <p:tgtEl>
                                          <p:spTgt spid="16">
                                            <p:txEl>
                                              <p:pRg st="4" end="4"/>
                                            </p:txEl>
                                          </p:spTgt>
                                        </p:tgtEl>
                                        <p:attrNameLst>
                                          <p:attrName>style.rotation</p:attrName>
                                        </p:attrNameLst>
                                      </p:cBhvr>
                                      <p:tavLst>
                                        <p:tav tm="0">
                                          <p:val>
                                            <p:fltVal val="90"/>
                                          </p:val>
                                        </p:tav>
                                        <p:tav tm="100000">
                                          <p:val>
                                            <p:fltVal val="0"/>
                                          </p:val>
                                        </p:tav>
                                      </p:tavLst>
                                    </p:anim>
                                    <p:animEffect transition="in" filter="fade">
                                      <p:cBhvr>
                                        <p:cTn id="67" dur="1000"/>
                                        <p:tgtEl>
                                          <p:spTgt spid="16">
                                            <p:txEl>
                                              <p:pRg st="4" end="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1" presetClass="entr" presetSubtype="0" fill="hold" nodeType="clickEffect">
                                  <p:stCondLst>
                                    <p:cond delay="0"/>
                                  </p:stCondLst>
                                  <p:childTnLst>
                                    <p:set>
                                      <p:cBhvr>
                                        <p:cTn id="71" dur="1" fill="hold">
                                          <p:stCondLst>
                                            <p:cond delay="0"/>
                                          </p:stCondLst>
                                        </p:cTn>
                                        <p:tgtEl>
                                          <p:spTgt spid="16">
                                            <p:txEl>
                                              <p:pRg st="5" end="5"/>
                                            </p:txEl>
                                          </p:spTgt>
                                        </p:tgtEl>
                                        <p:attrNameLst>
                                          <p:attrName>style.visibility</p:attrName>
                                        </p:attrNameLst>
                                      </p:cBhvr>
                                      <p:to>
                                        <p:strVal val="visible"/>
                                      </p:to>
                                    </p:set>
                                    <p:anim calcmode="lin" valueType="num">
                                      <p:cBhvr>
                                        <p:cTn id="72" dur="1000" fill="hold"/>
                                        <p:tgtEl>
                                          <p:spTgt spid="16">
                                            <p:txEl>
                                              <p:pRg st="5" end="5"/>
                                            </p:txEl>
                                          </p:spTgt>
                                        </p:tgtEl>
                                        <p:attrNameLst>
                                          <p:attrName>ppt_w</p:attrName>
                                        </p:attrNameLst>
                                      </p:cBhvr>
                                      <p:tavLst>
                                        <p:tav tm="0">
                                          <p:val>
                                            <p:fltVal val="0"/>
                                          </p:val>
                                        </p:tav>
                                        <p:tav tm="100000">
                                          <p:val>
                                            <p:strVal val="#ppt_w"/>
                                          </p:val>
                                        </p:tav>
                                      </p:tavLst>
                                    </p:anim>
                                    <p:anim calcmode="lin" valueType="num">
                                      <p:cBhvr>
                                        <p:cTn id="73" dur="1000" fill="hold"/>
                                        <p:tgtEl>
                                          <p:spTgt spid="16">
                                            <p:txEl>
                                              <p:pRg st="5" end="5"/>
                                            </p:txEl>
                                          </p:spTgt>
                                        </p:tgtEl>
                                        <p:attrNameLst>
                                          <p:attrName>ppt_h</p:attrName>
                                        </p:attrNameLst>
                                      </p:cBhvr>
                                      <p:tavLst>
                                        <p:tav tm="0">
                                          <p:val>
                                            <p:fltVal val="0"/>
                                          </p:val>
                                        </p:tav>
                                        <p:tav tm="100000">
                                          <p:val>
                                            <p:strVal val="#ppt_h"/>
                                          </p:val>
                                        </p:tav>
                                      </p:tavLst>
                                    </p:anim>
                                    <p:anim calcmode="lin" valueType="num">
                                      <p:cBhvr>
                                        <p:cTn id="74" dur="1000" fill="hold"/>
                                        <p:tgtEl>
                                          <p:spTgt spid="16">
                                            <p:txEl>
                                              <p:pRg st="5" end="5"/>
                                            </p:txEl>
                                          </p:spTgt>
                                        </p:tgtEl>
                                        <p:attrNameLst>
                                          <p:attrName>style.rotation</p:attrName>
                                        </p:attrNameLst>
                                      </p:cBhvr>
                                      <p:tavLst>
                                        <p:tav tm="0">
                                          <p:val>
                                            <p:fltVal val="90"/>
                                          </p:val>
                                        </p:tav>
                                        <p:tav tm="100000">
                                          <p:val>
                                            <p:fltVal val="0"/>
                                          </p:val>
                                        </p:tav>
                                      </p:tavLst>
                                    </p:anim>
                                    <p:animEffect transition="in" filter="fade">
                                      <p:cBhvr>
                                        <p:cTn id="75" dur="1000"/>
                                        <p:tgtEl>
                                          <p:spTgt spid="16">
                                            <p:txEl>
                                              <p:pRg st="5" end="5"/>
                                            </p:txEl>
                                          </p:spTgt>
                                        </p:tgtEl>
                                      </p:cBhvr>
                                    </p:animEffect>
                                  </p:childTnLst>
                                </p:cTn>
                              </p:par>
                              <p:par>
                                <p:cTn id="76" presetID="31" presetClass="entr" presetSubtype="0" fill="hold" nodeType="withEffect">
                                  <p:stCondLst>
                                    <p:cond delay="0"/>
                                  </p:stCondLst>
                                  <p:childTnLst>
                                    <p:set>
                                      <p:cBhvr>
                                        <p:cTn id="77" dur="1" fill="hold">
                                          <p:stCondLst>
                                            <p:cond delay="0"/>
                                          </p:stCondLst>
                                        </p:cTn>
                                        <p:tgtEl>
                                          <p:spTgt spid="16">
                                            <p:txEl>
                                              <p:pRg st="6" end="6"/>
                                            </p:txEl>
                                          </p:spTgt>
                                        </p:tgtEl>
                                        <p:attrNameLst>
                                          <p:attrName>style.visibility</p:attrName>
                                        </p:attrNameLst>
                                      </p:cBhvr>
                                      <p:to>
                                        <p:strVal val="visible"/>
                                      </p:to>
                                    </p:set>
                                    <p:anim calcmode="lin" valueType="num">
                                      <p:cBhvr>
                                        <p:cTn id="78" dur="1000" fill="hold"/>
                                        <p:tgtEl>
                                          <p:spTgt spid="16">
                                            <p:txEl>
                                              <p:pRg st="6" end="6"/>
                                            </p:txEl>
                                          </p:spTgt>
                                        </p:tgtEl>
                                        <p:attrNameLst>
                                          <p:attrName>ppt_w</p:attrName>
                                        </p:attrNameLst>
                                      </p:cBhvr>
                                      <p:tavLst>
                                        <p:tav tm="0">
                                          <p:val>
                                            <p:fltVal val="0"/>
                                          </p:val>
                                        </p:tav>
                                        <p:tav tm="100000">
                                          <p:val>
                                            <p:strVal val="#ppt_w"/>
                                          </p:val>
                                        </p:tav>
                                      </p:tavLst>
                                    </p:anim>
                                    <p:anim calcmode="lin" valueType="num">
                                      <p:cBhvr>
                                        <p:cTn id="79" dur="1000" fill="hold"/>
                                        <p:tgtEl>
                                          <p:spTgt spid="16">
                                            <p:txEl>
                                              <p:pRg st="6" end="6"/>
                                            </p:txEl>
                                          </p:spTgt>
                                        </p:tgtEl>
                                        <p:attrNameLst>
                                          <p:attrName>ppt_h</p:attrName>
                                        </p:attrNameLst>
                                      </p:cBhvr>
                                      <p:tavLst>
                                        <p:tav tm="0">
                                          <p:val>
                                            <p:fltVal val="0"/>
                                          </p:val>
                                        </p:tav>
                                        <p:tav tm="100000">
                                          <p:val>
                                            <p:strVal val="#ppt_h"/>
                                          </p:val>
                                        </p:tav>
                                      </p:tavLst>
                                    </p:anim>
                                    <p:anim calcmode="lin" valueType="num">
                                      <p:cBhvr>
                                        <p:cTn id="80" dur="1000" fill="hold"/>
                                        <p:tgtEl>
                                          <p:spTgt spid="16">
                                            <p:txEl>
                                              <p:pRg st="6" end="6"/>
                                            </p:txEl>
                                          </p:spTgt>
                                        </p:tgtEl>
                                        <p:attrNameLst>
                                          <p:attrName>style.rotation</p:attrName>
                                        </p:attrNameLst>
                                      </p:cBhvr>
                                      <p:tavLst>
                                        <p:tav tm="0">
                                          <p:val>
                                            <p:fltVal val="90"/>
                                          </p:val>
                                        </p:tav>
                                        <p:tav tm="100000">
                                          <p:val>
                                            <p:fltVal val="0"/>
                                          </p:val>
                                        </p:tav>
                                      </p:tavLst>
                                    </p:anim>
                                    <p:animEffect transition="in" filter="fade">
                                      <p:cBhvr>
                                        <p:cTn id="81" dur="1000"/>
                                        <p:tgtEl>
                                          <p:spTgt spid="16">
                                            <p:txEl>
                                              <p:pRg st="6" end="6"/>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31" presetClass="entr" presetSubtype="0" fill="hold" grpId="0" nodeType="clickEffect">
                                  <p:stCondLst>
                                    <p:cond delay="0"/>
                                  </p:stCondLst>
                                  <p:childTnLst>
                                    <p:set>
                                      <p:cBhvr>
                                        <p:cTn id="85" dur="1" fill="hold">
                                          <p:stCondLst>
                                            <p:cond delay="0"/>
                                          </p:stCondLst>
                                        </p:cTn>
                                        <p:tgtEl>
                                          <p:spTgt spid="4"/>
                                        </p:tgtEl>
                                        <p:attrNameLst>
                                          <p:attrName>style.visibility</p:attrName>
                                        </p:attrNameLst>
                                      </p:cBhvr>
                                      <p:to>
                                        <p:strVal val="visible"/>
                                      </p:to>
                                    </p:set>
                                    <p:anim calcmode="lin" valueType="num">
                                      <p:cBhvr>
                                        <p:cTn id="86" dur="1000" fill="hold"/>
                                        <p:tgtEl>
                                          <p:spTgt spid="4"/>
                                        </p:tgtEl>
                                        <p:attrNameLst>
                                          <p:attrName>ppt_w</p:attrName>
                                        </p:attrNameLst>
                                      </p:cBhvr>
                                      <p:tavLst>
                                        <p:tav tm="0">
                                          <p:val>
                                            <p:fltVal val="0"/>
                                          </p:val>
                                        </p:tav>
                                        <p:tav tm="100000">
                                          <p:val>
                                            <p:strVal val="#ppt_w"/>
                                          </p:val>
                                        </p:tav>
                                      </p:tavLst>
                                    </p:anim>
                                    <p:anim calcmode="lin" valueType="num">
                                      <p:cBhvr>
                                        <p:cTn id="87" dur="1000" fill="hold"/>
                                        <p:tgtEl>
                                          <p:spTgt spid="4"/>
                                        </p:tgtEl>
                                        <p:attrNameLst>
                                          <p:attrName>ppt_h</p:attrName>
                                        </p:attrNameLst>
                                      </p:cBhvr>
                                      <p:tavLst>
                                        <p:tav tm="0">
                                          <p:val>
                                            <p:fltVal val="0"/>
                                          </p:val>
                                        </p:tav>
                                        <p:tav tm="100000">
                                          <p:val>
                                            <p:strVal val="#ppt_h"/>
                                          </p:val>
                                        </p:tav>
                                      </p:tavLst>
                                    </p:anim>
                                    <p:anim calcmode="lin" valueType="num">
                                      <p:cBhvr>
                                        <p:cTn id="88" dur="1000" fill="hold"/>
                                        <p:tgtEl>
                                          <p:spTgt spid="4"/>
                                        </p:tgtEl>
                                        <p:attrNameLst>
                                          <p:attrName>style.rotation</p:attrName>
                                        </p:attrNameLst>
                                      </p:cBhvr>
                                      <p:tavLst>
                                        <p:tav tm="0">
                                          <p:val>
                                            <p:fltVal val="90"/>
                                          </p:val>
                                        </p:tav>
                                        <p:tav tm="100000">
                                          <p:val>
                                            <p:fltVal val="0"/>
                                          </p:val>
                                        </p:tav>
                                      </p:tavLst>
                                    </p:anim>
                                    <p:animEffect transition="in" filter="fade">
                                      <p:cBhvr>
                                        <p:cTn id="89" dur="1000"/>
                                        <p:tgtEl>
                                          <p:spTgt spid="4"/>
                                        </p:tgtEl>
                                      </p:cBhvr>
                                    </p:animEffect>
                                  </p:childTnLst>
                                </p:cTn>
                              </p:par>
                            </p:childTnLst>
                          </p:cTn>
                        </p:par>
                      </p:childTnLst>
                    </p:cTn>
                  </p:par>
                  <p:par>
                    <p:cTn id="90" fill="hold">
                      <p:stCondLst>
                        <p:cond delay="indefinite"/>
                      </p:stCondLst>
                      <p:childTnLst>
                        <p:par>
                          <p:cTn id="91" fill="hold">
                            <p:stCondLst>
                              <p:cond delay="0"/>
                            </p:stCondLst>
                            <p:childTnLst>
                              <p:par>
                                <p:cTn id="92" presetID="53" presetClass="entr" presetSubtype="16" fill="hold" grpId="0" nodeType="clickEffect">
                                  <p:stCondLst>
                                    <p:cond delay="0"/>
                                  </p:stCondLst>
                                  <p:childTnLst>
                                    <p:set>
                                      <p:cBhvr>
                                        <p:cTn id="93" dur="1" fill="hold">
                                          <p:stCondLst>
                                            <p:cond delay="0"/>
                                          </p:stCondLst>
                                        </p:cTn>
                                        <p:tgtEl>
                                          <p:spTgt spid="52"/>
                                        </p:tgtEl>
                                        <p:attrNameLst>
                                          <p:attrName>style.visibility</p:attrName>
                                        </p:attrNameLst>
                                      </p:cBhvr>
                                      <p:to>
                                        <p:strVal val="visible"/>
                                      </p:to>
                                    </p:set>
                                    <p:anim calcmode="lin" valueType="num">
                                      <p:cBhvr>
                                        <p:cTn id="94" dur="500" fill="hold"/>
                                        <p:tgtEl>
                                          <p:spTgt spid="52"/>
                                        </p:tgtEl>
                                        <p:attrNameLst>
                                          <p:attrName>ppt_w</p:attrName>
                                        </p:attrNameLst>
                                      </p:cBhvr>
                                      <p:tavLst>
                                        <p:tav tm="0">
                                          <p:val>
                                            <p:fltVal val="0"/>
                                          </p:val>
                                        </p:tav>
                                        <p:tav tm="100000">
                                          <p:val>
                                            <p:strVal val="#ppt_w"/>
                                          </p:val>
                                        </p:tav>
                                      </p:tavLst>
                                    </p:anim>
                                    <p:anim calcmode="lin" valueType="num">
                                      <p:cBhvr>
                                        <p:cTn id="95" dur="500" fill="hold"/>
                                        <p:tgtEl>
                                          <p:spTgt spid="52"/>
                                        </p:tgtEl>
                                        <p:attrNameLst>
                                          <p:attrName>ppt_h</p:attrName>
                                        </p:attrNameLst>
                                      </p:cBhvr>
                                      <p:tavLst>
                                        <p:tav tm="0">
                                          <p:val>
                                            <p:fltVal val="0"/>
                                          </p:val>
                                        </p:tav>
                                        <p:tav tm="100000">
                                          <p:val>
                                            <p:strVal val="#ppt_h"/>
                                          </p:val>
                                        </p:tav>
                                      </p:tavLst>
                                    </p:anim>
                                    <p:animEffect transition="in" filter="fade">
                                      <p:cBhvr>
                                        <p:cTn id="96" dur="500"/>
                                        <p:tgtEl>
                                          <p:spTgt spid="52"/>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46"/>
                                        </p:tgtEl>
                                        <p:attrNameLst>
                                          <p:attrName>style.visibility</p:attrName>
                                        </p:attrNameLst>
                                      </p:cBhvr>
                                      <p:to>
                                        <p:strVal val="visible"/>
                                      </p:to>
                                    </p:set>
                                    <p:anim calcmode="lin" valueType="num">
                                      <p:cBhvr>
                                        <p:cTn id="99" dur="500" fill="hold"/>
                                        <p:tgtEl>
                                          <p:spTgt spid="46"/>
                                        </p:tgtEl>
                                        <p:attrNameLst>
                                          <p:attrName>ppt_w</p:attrName>
                                        </p:attrNameLst>
                                      </p:cBhvr>
                                      <p:tavLst>
                                        <p:tav tm="0">
                                          <p:val>
                                            <p:fltVal val="0"/>
                                          </p:val>
                                        </p:tav>
                                        <p:tav tm="100000">
                                          <p:val>
                                            <p:strVal val="#ppt_w"/>
                                          </p:val>
                                        </p:tav>
                                      </p:tavLst>
                                    </p:anim>
                                    <p:anim calcmode="lin" valueType="num">
                                      <p:cBhvr>
                                        <p:cTn id="100" dur="500" fill="hold"/>
                                        <p:tgtEl>
                                          <p:spTgt spid="46"/>
                                        </p:tgtEl>
                                        <p:attrNameLst>
                                          <p:attrName>ppt_h</p:attrName>
                                        </p:attrNameLst>
                                      </p:cBhvr>
                                      <p:tavLst>
                                        <p:tav tm="0">
                                          <p:val>
                                            <p:fltVal val="0"/>
                                          </p:val>
                                        </p:tav>
                                        <p:tav tm="100000">
                                          <p:val>
                                            <p:strVal val="#ppt_h"/>
                                          </p:val>
                                        </p:tav>
                                      </p:tavLst>
                                    </p:anim>
                                    <p:animEffect transition="in" filter="fade">
                                      <p:cBhvr>
                                        <p:cTn id="101" dur="500"/>
                                        <p:tgtEl>
                                          <p:spTgt spid="46"/>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43"/>
                                        </p:tgtEl>
                                        <p:attrNameLst>
                                          <p:attrName>style.visibility</p:attrName>
                                        </p:attrNameLst>
                                      </p:cBhvr>
                                      <p:to>
                                        <p:strVal val="visible"/>
                                      </p:to>
                                    </p:set>
                                    <p:anim calcmode="lin" valueType="num">
                                      <p:cBhvr>
                                        <p:cTn id="104" dur="500" fill="hold"/>
                                        <p:tgtEl>
                                          <p:spTgt spid="43"/>
                                        </p:tgtEl>
                                        <p:attrNameLst>
                                          <p:attrName>ppt_w</p:attrName>
                                        </p:attrNameLst>
                                      </p:cBhvr>
                                      <p:tavLst>
                                        <p:tav tm="0">
                                          <p:val>
                                            <p:fltVal val="0"/>
                                          </p:val>
                                        </p:tav>
                                        <p:tav tm="100000">
                                          <p:val>
                                            <p:strVal val="#ppt_w"/>
                                          </p:val>
                                        </p:tav>
                                      </p:tavLst>
                                    </p:anim>
                                    <p:anim calcmode="lin" valueType="num">
                                      <p:cBhvr>
                                        <p:cTn id="105" dur="500" fill="hold"/>
                                        <p:tgtEl>
                                          <p:spTgt spid="43"/>
                                        </p:tgtEl>
                                        <p:attrNameLst>
                                          <p:attrName>ppt_h</p:attrName>
                                        </p:attrNameLst>
                                      </p:cBhvr>
                                      <p:tavLst>
                                        <p:tav tm="0">
                                          <p:val>
                                            <p:fltVal val="0"/>
                                          </p:val>
                                        </p:tav>
                                        <p:tav tm="100000">
                                          <p:val>
                                            <p:strVal val="#ppt_h"/>
                                          </p:val>
                                        </p:tav>
                                      </p:tavLst>
                                    </p:anim>
                                    <p:animEffect transition="in" filter="fade">
                                      <p:cBhvr>
                                        <p:cTn id="106" dur="500"/>
                                        <p:tgtEl>
                                          <p:spTgt spid="43"/>
                                        </p:tgtEl>
                                      </p:cBhvr>
                                    </p:animEffect>
                                  </p:childTnLst>
                                </p:cTn>
                              </p:par>
                            </p:childTnLst>
                          </p:cTn>
                        </p:par>
                      </p:childTnLst>
                    </p:cTn>
                  </p:par>
                  <p:par>
                    <p:cTn id="107" fill="hold">
                      <p:stCondLst>
                        <p:cond delay="indefinite"/>
                      </p:stCondLst>
                      <p:childTnLst>
                        <p:par>
                          <p:cTn id="108" fill="hold">
                            <p:stCondLst>
                              <p:cond delay="0"/>
                            </p:stCondLst>
                            <p:childTnLst>
                              <p:par>
                                <p:cTn id="109" presetID="31" presetClass="entr" presetSubtype="0" fill="hold" grpId="0" nodeType="clickEffect">
                                  <p:stCondLst>
                                    <p:cond delay="0"/>
                                  </p:stCondLst>
                                  <p:childTnLst>
                                    <p:set>
                                      <p:cBhvr>
                                        <p:cTn id="110" dur="1" fill="hold">
                                          <p:stCondLst>
                                            <p:cond delay="0"/>
                                          </p:stCondLst>
                                        </p:cTn>
                                        <p:tgtEl>
                                          <p:spTgt spid="2"/>
                                        </p:tgtEl>
                                        <p:attrNameLst>
                                          <p:attrName>style.visibility</p:attrName>
                                        </p:attrNameLst>
                                      </p:cBhvr>
                                      <p:to>
                                        <p:strVal val="visible"/>
                                      </p:to>
                                    </p:set>
                                    <p:anim calcmode="lin" valueType="num">
                                      <p:cBhvr>
                                        <p:cTn id="111" dur="1000" fill="hold"/>
                                        <p:tgtEl>
                                          <p:spTgt spid="2"/>
                                        </p:tgtEl>
                                        <p:attrNameLst>
                                          <p:attrName>ppt_w</p:attrName>
                                        </p:attrNameLst>
                                      </p:cBhvr>
                                      <p:tavLst>
                                        <p:tav tm="0">
                                          <p:val>
                                            <p:fltVal val="0"/>
                                          </p:val>
                                        </p:tav>
                                        <p:tav tm="100000">
                                          <p:val>
                                            <p:strVal val="#ppt_w"/>
                                          </p:val>
                                        </p:tav>
                                      </p:tavLst>
                                    </p:anim>
                                    <p:anim calcmode="lin" valueType="num">
                                      <p:cBhvr>
                                        <p:cTn id="112" dur="1000" fill="hold"/>
                                        <p:tgtEl>
                                          <p:spTgt spid="2"/>
                                        </p:tgtEl>
                                        <p:attrNameLst>
                                          <p:attrName>ppt_h</p:attrName>
                                        </p:attrNameLst>
                                      </p:cBhvr>
                                      <p:tavLst>
                                        <p:tav tm="0">
                                          <p:val>
                                            <p:fltVal val="0"/>
                                          </p:val>
                                        </p:tav>
                                        <p:tav tm="100000">
                                          <p:val>
                                            <p:strVal val="#ppt_h"/>
                                          </p:val>
                                        </p:tav>
                                      </p:tavLst>
                                    </p:anim>
                                    <p:anim calcmode="lin" valueType="num">
                                      <p:cBhvr>
                                        <p:cTn id="113" dur="1000" fill="hold"/>
                                        <p:tgtEl>
                                          <p:spTgt spid="2"/>
                                        </p:tgtEl>
                                        <p:attrNameLst>
                                          <p:attrName>style.rotation</p:attrName>
                                        </p:attrNameLst>
                                      </p:cBhvr>
                                      <p:tavLst>
                                        <p:tav tm="0">
                                          <p:val>
                                            <p:fltVal val="90"/>
                                          </p:val>
                                        </p:tav>
                                        <p:tav tm="100000">
                                          <p:val>
                                            <p:fltVal val="0"/>
                                          </p:val>
                                        </p:tav>
                                      </p:tavLst>
                                    </p:anim>
                                    <p:animEffect transition="in" filter="fade">
                                      <p:cBhvr>
                                        <p:cTn id="114" dur="1000"/>
                                        <p:tgtEl>
                                          <p:spTgt spid="2"/>
                                        </p:tgtEl>
                                      </p:cBhvr>
                                    </p:animEffect>
                                  </p:childTnLst>
                                </p:cTn>
                              </p:par>
                            </p:childTnLst>
                          </p:cTn>
                        </p:par>
                      </p:childTnLst>
                    </p:cTn>
                  </p:par>
                  <p:par>
                    <p:cTn id="115" fill="hold">
                      <p:stCondLst>
                        <p:cond delay="indefinite"/>
                      </p:stCondLst>
                      <p:childTnLst>
                        <p:par>
                          <p:cTn id="116" fill="hold">
                            <p:stCondLst>
                              <p:cond delay="0"/>
                            </p:stCondLst>
                            <p:childTnLst>
                              <p:par>
                                <p:cTn id="117" presetID="53" presetClass="entr" presetSubtype="16" fill="hold" nodeType="clickEffect">
                                  <p:stCondLst>
                                    <p:cond delay="0"/>
                                  </p:stCondLst>
                                  <p:childTnLst>
                                    <p:set>
                                      <p:cBhvr>
                                        <p:cTn id="118" dur="1" fill="hold">
                                          <p:stCondLst>
                                            <p:cond delay="0"/>
                                          </p:stCondLst>
                                        </p:cTn>
                                        <p:tgtEl>
                                          <p:spTgt spid="2">
                                            <p:txEl>
                                              <p:pRg st="0" end="0"/>
                                            </p:txEl>
                                          </p:spTgt>
                                        </p:tgtEl>
                                        <p:attrNameLst>
                                          <p:attrName>style.visibility</p:attrName>
                                        </p:attrNameLst>
                                      </p:cBhvr>
                                      <p:to>
                                        <p:strVal val="visible"/>
                                      </p:to>
                                    </p:set>
                                    <p:anim calcmode="lin" valueType="num">
                                      <p:cBhvr>
                                        <p:cTn id="119"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20"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21" dur="500"/>
                                        <p:tgtEl>
                                          <p:spTgt spid="2">
                                            <p:txEl>
                                              <p:pRg st="0" end="0"/>
                                            </p:txEl>
                                          </p:spTgt>
                                        </p:tgtEl>
                                      </p:cBhvr>
                                    </p:animEffect>
                                  </p:childTnLst>
                                </p:cTn>
                              </p:par>
                            </p:childTnLst>
                          </p:cTn>
                        </p:par>
                      </p:childTnLst>
                    </p:cTn>
                  </p:par>
                  <p:par>
                    <p:cTn id="122" fill="hold">
                      <p:stCondLst>
                        <p:cond delay="indefinite"/>
                      </p:stCondLst>
                      <p:childTnLst>
                        <p:par>
                          <p:cTn id="123" fill="hold">
                            <p:stCondLst>
                              <p:cond delay="0"/>
                            </p:stCondLst>
                            <p:childTnLst>
                              <p:par>
                                <p:cTn id="124" presetID="31" presetClass="entr" presetSubtype="0" fill="hold" nodeType="clickEffect">
                                  <p:stCondLst>
                                    <p:cond delay="0"/>
                                  </p:stCondLst>
                                  <p:childTnLst>
                                    <p:set>
                                      <p:cBhvr>
                                        <p:cTn id="125" dur="1" fill="hold">
                                          <p:stCondLst>
                                            <p:cond delay="0"/>
                                          </p:stCondLst>
                                        </p:cTn>
                                        <p:tgtEl>
                                          <p:spTgt spid="2">
                                            <p:txEl>
                                              <p:pRg st="1" end="1"/>
                                            </p:txEl>
                                          </p:spTgt>
                                        </p:tgtEl>
                                        <p:attrNameLst>
                                          <p:attrName>style.visibility</p:attrName>
                                        </p:attrNameLst>
                                      </p:cBhvr>
                                      <p:to>
                                        <p:strVal val="visible"/>
                                      </p:to>
                                    </p:set>
                                    <p:anim calcmode="lin" valueType="num">
                                      <p:cBhvr>
                                        <p:cTn id="126"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27"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28"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29" dur="1000"/>
                                        <p:tgtEl>
                                          <p:spTgt spid="2">
                                            <p:txEl>
                                              <p:pRg st="1" end="1"/>
                                            </p:txEl>
                                          </p:spTgt>
                                        </p:tgtEl>
                                      </p:cBhvr>
                                    </p:animEffect>
                                  </p:childTnLst>
                                </p:cTn>
                              </p:par>
                            </p:childTnLst>
                          </p:cTn>
                        </p:par>
                      </p:childTnLst>
                    </p:cTn>
                  </p:par>
                  <p:par>
                    <p:cTn id="130" fill="hold">
                      <p:stCondLst>
                        <p:cond delay="indefinite"/>
                      </p:stCondLst>
                      <p:childTnLst>
                        <p:par>
                          <p:cTn id="131" fill="hold">
                            <p:stCondLst>
                              <p:cond delay="0"/>
                            </p:stCondLst>
                            <p:childTnLst>
                              <p:par>
                                <p:cTn id="132" presetID="31" presetClass="entr" presetSubtype="0" fill="hold" nodeType="clickEffect">
                                  <p:stCondLst>
                                    <p:cond delay="0"/>
                                  </p:stCondLst>
                                  <p:childTnLst>
                                    <p:set>
                                      <p:cBhvr>
                                        <p:cTn id="133" dur="1" fill="hold">
                                          <p:stCondLst>
                                            <p:cond delay="0"/>
                                          </p:stCondLst>
                                        </p:cTn>
                                        <p:tgtEl>
                                          <p:spTgt spid="2">
                                            <p:txEl>
                                              <p:pRg st="2" end="2"/>
                                            </p:txEl>
                                          </p:spTgt>
                                        </p:tgtEl>
                                        <p:attrNameLst>
                                          <p:attrName>style.visibility</p:attrName>
                                        </p:attrNameLst>
                                      </p:cBhvr>
                                      <p:to>
                                        <p:strVal val="visible"/>
                                      </p:to>
                                    </p:set>
                                    <p:anim calcmode="lin" valueType="num">
                                      <p:cBhvr>
                                        <p:cTn id="134"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35"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36"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137" dur="1000"/>
                                        <p:tgtEl>
                                          <p:spTgt spid="2">
                                            <p:txEl>
                                              <p:pRg st="2" end="2"/>
                                            </p:txEl>
                                          </p:spTgt>
                                        </p:tgtEl>
                                      </p:cBhvr>
                                    </p:animEffect>
                                  </p:childTnLst>
                                </p:cTn>
                              </p:par>
                            </p:childTnLst>
                          </p:cTn>
                        </p:par>
                      </p:childTnLst>
                    </p:cTn>
                  </p:par>
                  <p:par>
                    <p:cTn id="138" fill="hold">
                      <p:stCondLst>
                        <p:cond delay="indefinite"/>
                      </p:stCondLst>
                      <p:childTnLst>
                        <p:par>
                          <p:cTn id="139" fill="hold">
                            <p:stCondLst>
                              <p:cond delay="0"/>
                            </p:stCondLst>
                            <p:childTnLst>
                              <p:par>
                                <p:cTn id="140" presetID="31" presetClass="entr" presetSubtype="0" fill="hold" nodeType="clickEffect">
                                  <p:stCondLst>
                                    <p:cond delay="0"/>
                                  </p:stCondLst>
                                  <p:childTnLst>
                                    <p:set>
                                      <p:cBhvr>
                                        <p:cTn id="141" dur="1" fill="hold">
                                          <p:stCondLst>
                                            <p:cond delay="0"/>
                                          </p:stCondLst>
                                        </p:cTn>
                                        <p:tgtEl>
                                          <p:spTgt spid="2">
                                            <p:txEl>
                                              <p:pRg st="3" end="3"/>
                                            </p:txEl>
                                          </p:spTgt>
                                        </p:tgtEl>
                                        <p:attrNameLst>
                                          <p:attrName>style.visibility</p:attrName>
                                        </p:attrNameLst>
                                      </p:cBhvr>
                                      <p:to>
                                        <p:strVal val="visible"/>
                                      </p:to>
                                    </p:set>
                                    <p:anim calcmode="lin" valueType="num">
                                      <p:cBhvr>
                                        <p:cTn id="142"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43"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144"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145"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3" grpId="0" animBg="1"/>
      <p:bldP spid="49" grpId="0"/>
      <p:bldP spid="3" grpId="0"/>
      <p:bldP spid="46" grpId="0" animBg="1"/>
      <p:bldP spid="52" grpId="0"/>
      <p:bldP spid="2" grpId="0" animBg="1"/>
      <p:bldP spid="4" grpId="0" animBg="1"/>
      <p:bldP spid="16"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Line 26"/>
          <p:cNvSpPr>
            <a:spLocks noChangeShapeType="1"/>
          </p:cNvSpPr>
          <p:nvPr/>
        </p:nvSpPr>
        <p:spPr bwMode="auto">
          <a:xfrm>
            <a:off x="838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26"/>
          <p:cNvSpPr>
            <a:spLocks noChangeShapeType="1"/>
          </p:cNvSpPr>
          <p:nvPr/>
        </p:nvSpPr>
        <p:spPr bwMode="auto">
          <a:xfrm>
            <a:off x="21336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47" name="Straight Connector 46"/>
          <p:cNvCxnSpPr/>
          <p:nvPr/>
        </p:nvCxnSpPr>
        <p:spPr bwMode="auto">
          <a:xfrm flipV="1">
            <a:off x="838200" y="2362200"/>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 Box 32"/>
          <p:cNvSpPr txBox="1">
            <a:spLocks noChangeArrowheads="1"/>
          </p:cNvSpPr>
          <p:nvPr/>
        </p:nvSpPr>
        <p:spPr bwMode="auto">
          <a:xfrm>
            <a:off x="838200" y="2565737"/>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t>The Day of The LORD Dan.9:27B     Joel 2:1-2, 30-31 Rev.6:12-17</a:t>
            </a:r>
          </a:p>
        </p:txBody>
      </p:sp>
      <p:sp>
        <p:nvSpPr>
          <p:cNvPr id="3" name="TextBox 2"/>
          <p:cNvSpPr txBox="1"/>
          <p:nvPr/>
        </p:nvSpPr>
        <p:spPr>
          <a:xfrm>
            <a:off x="963705" y="3751730"/>
            <a:ext cx="1066800" cy="276999"/>
          </a:xfrm>
          <a:prstGeom prst="rect">
            <a:avLst/>
          </a:prstGeom>
          <a:noFill/>
        </p:spPr>
        <p:txBody>
          <a:bodyPr wrap="square" rtlCol="0">
            <a:spAutoFit/>
          </a:bodyPr>
          <a:lstStyle/>
          <a:p>
            <a:r>
              <a:rPr lang="en-US" sz="1200" dirty="0" smtClean="0"/>
              <a:t>Last 3.5 years</a:t>
            </a:r>
            <a:endParaRPr lang="en-US" sz="1200" dirty="0"/>
          </a:p>
        </p:txBody>
      </p:sp>
      <p:sp>
        <p:nvSpPr>
          <p:cNvPr id="46" name="AutoShape 12"/>
          <p:cNvSpPr>
            <a:spLocks noChangeArrowheads="1"/>
          </p:cNvSpPr>
          <p:nvPr/>
        </p:nvSpPr>
        <p:spPr bwMode="auto">
          <a:xfrm rot="10800000">
            <a:off x="1990166" y="197997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52" name="Text Box 32"/>
          <p:cNvSpPr txBox="1">
            <a:spLocks noChangeArrowheads="1"/>
          </p:cNvSpPr>
          <p:nvPr/>
        </p:nvSpPr>
        <p:spPr bwMode="auto">
          <a:xfrm>
            <a:off x="1219200" y="990600"/>
            <a:ext cx="1371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en-US" sz="1200" b="1" u="sng" dirty="0" smtClean="0"/>
              <a:t>CHRIST Returns </a:t>
            </a:r>
            <a:r>
              <a:rPr lang="en-US" altLang="en-US" sz="1200" b="1" dirty="0" smtClean="0"/>
              <a:t>Dan.9:27C      Dan.9:24 </a:t>
            </a:r>
            <a:r>
              <a:rPr lang="en-US" altLang="en-US" sz="1200" b="1" u="sng" dirty="0" smtClean="0"/>
              <a:t>Rev.19:11-21</a:t>
            </a:r>
          </a:p>
        </p:txBody>
      </p:sp>
      <p:pic>
        <p:nvPicPr>
          <p:cNvPr id="53" name="Picture 2" descr="C:\Users\Owner\Downloads\1255590248181408279crown-diamonds.svg.thum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151530"/>
            <a:ext cx="861954" cy="844683"/>
          </a:xfrm>
          <a:prstGeom prst="rect">
            <a:avLst/>
          </a:prstGeom>
          <a:noFill/>
          <a:extLst>
            <a:ext uri="{909E8E84-426E-40DD-AFC4-6F175D3DCCD1}">
              <a14:hiddenFill xmlns:a14="http://schemas.microsoft.com/office/drawing/2010/main">
                <a:solidFill>
                  <a:srgbClr val="FFFFFF"/>
                </a:solidFill>
              </a14:hiddenFill>
            </a:ext>
          </a:extLst>
        </p:spPr>
      </p:pic>
      <p:sp>
        <p:nvSpPr>
          <p:cNvPr id="54" name="Line 26"/>
          <p:cNvSpPr>
            <a:spLocks noChangeShapeType="1"/>
          </p:cNvSpPr>
          <p:nvPr/>
        </p:nvSpPr>
        <p:spPr bwMode="auto">
          <a:xfrm>
            <a:off x="4267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 name="Line 26"/>
          <p:cNvSpPr>
            <a:spLocks noChangeShapeType="1"/>
          </p:cNvSpPr>
          <p:nvPr/>
        </p:nvSpPr>
        <p:spPr bwMode="auto">
          <a:xfrm>
            <a:off x="5925670" y="390114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57" name="Line 26"/>
          <p:cNvSpPr>
            <a:spLocks noChangeShapeType="1"/>
          </p:cNvSpPr>
          <p:nvPr/>
        </p:nvSpPr>
        <p:spPr bwMode="auto">
          <a:xfrm>
            <a:off x="7696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 name="TextBox 57"/>
          <p:cNvSpPr txBox="1"/>
          <p:nvPr/>
        </p:nvSpPr>
        <p:spPr>
          <a:xfrm>
            <a:off x="2133600" y="3564235"/>
            <a:ext cx="1501591" cy="461665"/>
          </a:xfrm>
          <a:prstGeom prst="rect">
            <a:avLst/>
          </a:prstGeom>
          <a:noFill/>
          <a:ln>
            <a:solidFill>
              <a:schemeClr val="tx1"/>
            </a:solidFill>
            <a:prstDash val="dashDot"/>
          </a:ln>
        </p:spPr>
        <p:txBody>
          <a:bodyPr wrap="square" rtlCol="0">
            <a:spAutoFit/>
          </a:bodyPr>
          <a:lstStyle/>
          <a:p>
            <a:pPr algn="ctr"/>
            <a:r>
              <a:rPr lang="en-US" sz="1200" b="1" dirty="0" smtClean="0">
                <a:solidFill>
                  <a:srgbClr val="FF0000"/>
                </a:solidFill>
              </a:rPr>
              <a:t>1000 Year, Millennium</a:t>
            </a:r>
            <a:endParaRPr lang="en-US" sz="1200" b="1" dirty="0">
              <a:solidFill>
                <a:srgbClr val="FF0000"/>
              </a:solidFill>
            </a:endParaRPr>
          </a:p>
        </p:txBody>
      </p:sp>
      <p:sp>
        <p:nvSpPr>
          <p:cNvPr id="59" name="Text Box 32"/>
          <p:cNvSpPr txBox="1">
            <a:spLocks noChangeArrowheads="1"/>
          </p:cNvSpPr>
          <p:nvPr/>
        </p:nvSpPr>
        <p:spPr bwMode="auto">
          <a:xfrm>
            <a:off x="2590800" y="990600"/>
            <a:ext cx="116987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u="sng" dirty="0" smtClean="0">
                <a:solidFill>
                  <a:srgbClr val="FF0000"/>
                </a:solidFill>
              </a:rPr>
              <a:t>Millennium  </a:t>
            </a:r>
            <a:r>
              <a:rPr lang="en-US" altLang="en-US" sz="1200" b="1" dirty="0" smtClean="0"/>
              <a:t>Isaiah 11:1-16 Zech.14:1-21</a:t>
            </a:r>
            <a:endParaRPr lang="en-US" altLang="en-US" sz="1200" b="1" u="sng" dirty="0" smtClean="0"/>
          </a:p>
        </p:txBody>
      </p:sp>
      <p:sp>
        <p:nvSpPr>
          <p:cNvPr id="17" name="TextBox 16"/>
          <p:cNvSpPr txBox="1"/>
          <p:nvPr/>
        </p:nvSpPr>
        <p:spPr>
          <a:xfrm>
            <a:off x="838200" y="4495800"/>
            <a:ext cx="2971800" cy="1415772"/>
          </a:xfrm>
          <a:prstGeom prst="rect">
            <a:avLst/>
          </a:prstGeom>
          <a:noFill/>
          <a:ln>
            <a:solidFill>
              <a:schemeClr val="tx1"/>
            </a:solidFill>
            <a:prstDash val="dash"/>
          </a:ln>
        </p:spPr>
        <p:txBody>
          <a:bodyPr wrap="square" rtlCol="0">
            <a:spAutoFit/>
          </a:bodyPr>
          <a:lstStyle/>
          <a:p>
            <a:r>
              <a:rPr lang="en-US" sz="1600" b="1" dirty="0" smtClean="0">
                <a:solidFill>
                  <a:srgbClr val="FF0000"/>
                </a:solidFill>
              </a:rPr>
              <a:t>Notes:</a:t>
            </a:r>
          </a:p>
          <a:p>
            <a:pPr marL="342900" indent="-342900">
              <a:buAutoNum type="arabicPeriod"/>
            </a:pPr>
            <a:r>
              <a:rPr lang="en-US" sz="1400" dirty="0" smtClean="0"/>
              <a:t>Begins Millennial Reign of Christ</a:t>
            </a:r>
          </a:p>
          <a:p>
            <a:pPr marL="342900" indent="-342900">
              <a:buAutoNum type="arabicPeriod"/>
            </a:pPr>
            <a:r>
              <a:rPr lang="en-US" sz="1400" b="1" dirty="0" smtClean="0">
                <a:solidFill>
                  <a:srgbClr val="FF0000"/>
                </a:solidFill>
              </a:rPr>
              <a:t>Isa.11:1-16; Zech.14:1-21</a:t>
            </a:r>
            <a:r>
              <a:rPr lang="en-US" sz="1400" dirty="0" smtClean="0"/>
              <a:t>; </a:t>
            </a:r>
            <a:r>
              <a:rPr lang="en-US" sz="1400" dirty="0" err="1" smtClean="0"/>
              <a:t>etc</a:t>
            </a:r>
            <a:endParaRPr lang="en-US" sz="1400" dirty="0" smtClean="0"/>
          </a:p>
          <a:p>
            <a:pPr marL="342900" indent="-342900">
              <a:buAutoNum type="arabicPeriod"/>
            </a:pPr>
            <a:r>
              <a:rPr lang="en-US" sz="1400" b="1" dirty="0" smtClean="0">
                <a:solidFill>
                  <a:srgbClr val="FF0000"/>
                </a:solidFill>
              </a:rPr>
              <a:t>Israel/Jerusalem/Temple</a:t>
            </a:r>
            <a:r>
              <a:rPr lang="en-US" sz="1400" dirty="0" smtClean="0"/>
              <a:t> Home for Christ the Messiah</a:t>
            </a:r>
          </a:p>
          <a:p>
            <a:pPr marL="342900" indent="-342900">
              <a:buAutoNum type="arabicPeriod"/>
            </a:pPr>
            <a:r>
              <a:rPr lang="en-US" sz="1400" b="1" u="sng" dirty="0" smtClean="0">
                <a:solidFill>
                  <a:srgbClr val="FF0000"/>
                </a:solidFill>
              </a:rPr>
              <a:t>All believers rule/reign w/Christ</a:t>
            </a:r>
            <a:endParaRPr lang="en-US" sz="1400" b="1" u="sng" dirty="0">
              <a:solidFill>
                <a:srgbClr val="FF0000"/>
              </a:solidFill>
            </a:endParaRPr>
          </a:p>
        </p:txBody>
      </p:sp>
      <p:sp>
        <p:nvSpPr>
          <p:cNvPr id="19" name="TextBox 18"/>
          <p:cNvSpPr txBox="1"/>
          <p:nvPr/>
        </p:nvSpPr>
        <p:spPr>
          <a:xfrm>
            <a:off x="4038600" y="1066800"/>
            <a:ext cx="3657600" cy="1754326"/>
          </a:xfrm>
          <a:prstGeom prst="rect">
            <a:avLst/>
          </a:prstGeom>
          <a:solidFill>
            <a:schemeClr val="accent5">
              <a:lumMod val="40000"/>
              <a:lumOff val="60000"/>
            </a:schemeClr>
          </a:solidFill>
          <a:ln>
            <a:solidFill>
              <a:schemeClr val="tx1"/>
            </a:solidFill>
            <a:prstDash val="lgDashDot"/>
          </a:ln>
        </p:spPr>
        <p:txBody>
          <a:bodyPr wrap="square" rtlCol="0">
            <a:spAutoFit/>
          </a:bodyPr>
          <a:lstStyle/>
          <a:p>
            <a:r>
              <a:rPr lang="en-US" sz="1200" b="1" dirty="0" smtClean="0">
                <a:solidFill>
                  <a:srgbClr val="FF0000"/>
                </a:solidFill>
              </a:rPr>
              <a:t>Rev </a:t>
            </a:r>
            <a:r>
              <a:rPr lang="en-US" sz="1200" b="1" dirty="0">
                <a:solidFill>
                  <a:srgbClr val="FF0000"/>
                </a:solidFill>
              </a:rPr>
              <a:t>20:1-3</a:t>
            </a:r>
          </a:p>
          <a:p>
            <a:r>
              <a:rPr lang="en-US" sz="1200" dirty="0" smtClean="0"/>
              <a:t>And </a:t>
            </a:r>
            <a:r>
              <a:rPr lang="en-US" sz="1200" dirty="0"/>
              <a:t>I saw an angel coming down out of heaven, having the key to the Abyss and holding in his hand a great chain. 2 He seized the dragon, that ancient serpent, who is the devil, or Satan, and bound him for </a:t>
            </a:r>
            <a:r>
              <a:rPr lang="en-US" sz="1200" b="1" dirty="0">
                <a:solidFill>
                  <a:srgbClr val="FF0000"/>
                </a:solidFill>
              </a:rPr>
              <a:t>a thousand years.</a:t>
            </a:r>
            <a:r>
              <a:rPr lang="en-US" sz="1200" dirty="0"/>
              <a:t> 3 He threw him into the Abyss, and locked and sealed it over him, to keep him from deceiving the nations anymore until the thousand years were ended. After that, he must be set free for a short time. </a:t>
            </a:r>
          </a:p>
        </p:txBody>
      </p:sp>
    </p:spTree>
    <p:extLst>
      <p:ext uri="{BB962C8B-B14F-4D97-AF65-F5344CB8AC3E}">
        <p14:creationId xmlns:p14="http://schemas.microsoft.com/office/powerpoint/2010/main" val="34968547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fltVal val="0"/>
                                          </p:val>
                                        </p:tav>
                                        <p:tav tm="100000">
                                          <p:val>
                                            <p:strVal val="#ppt_w"/>
                                          </p:val>
                                        </p:tav>
                                      </p:tavLst>
                                    </p:anim>
                                    <p:anim calcmode="lin" valueType="num">
                                      <p:cBhvr>
                                        <p:cTn id="8" dur="1000" fill="hold"/>
                                        <p:tgtEl>
                                          <p:spTgt spid="19"/>
                                        </p:tgtEl>
                                        <p:attrNameLst>
                                          <p:attrName>ppt_h</p:attrName>
                                        </p:attrNameLst>
                                      </p:cBhvr>
                                      <p:tavLst>
                                        <p:tav tm="0">
                                          <p:val>
                                            <p:fltVal val="0"/>
                                          </p:val>
                                        </p:tav>
                                        <p:tav tm="100000">
                                          <p:val>
                                            <p:strVal val="#ppt_h"/>
                                          </p:val>
                                        </p:tav>
                                      </p:tavLst>
                                    </p:anim>
                                    <p:anim calcmode="lin" valueType="num">
                                      <p:cBhvr>
                                        <p:cTn id="9" dur="1000" fill="hold"/>
                                        <p:tgtEl>
                                          <p:spTgt spid="19"/>
                                        </p:tgtEl>
                                        <p:attrNameLst>
                                          <p:attrName>style.rotation</p:attrName>
                                        </p:attrNameLst>
                                      </p:cBhvr>
                                      <p:tavLst>
                                        <p:tav tm="0">
                                          <p:val>
                                            <p:fltVal val="90"/>
                                          </p:val>
                                        </p:tav>
                                        <p:tav tm="100000">
                                          <p:val>
                                            <p:fltVal val="0"/>
                                          </p:val>
                                        </p:tav>
                                      </p:tavLst>
                                    </p:anim>
                                    <p:animEffect transition="in" filter="fade">
                                      <p:cBhvr>
                                        <p:cTn id="10" dur="1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59"/>
                                        </p:tgtEl>
                                        <p:attrNameLst>
                                          <p:attrName>style.visibility</p:attrName>
                                        </p:attrNameLst>
                                      </p:cBhvr>
                                      <p:to>
                                        <p:strVal val="visible"/>
                                      </p:to>
                                    </p:set>
                                    <p:anim calcmode="lin" valueType="num">
                                      <p:cBhvr>
                                        <p:cTn id="15" dur="500" fill="hold"/>
                                        <p:tgtEl>
                                          <p:spTgt spid="59"/>
                                        </p:tgtEl>
                                        <p:attrNameLst>
                                          <p:attrName>ppt_w</p:attrName>
                                        </p:attrNameLst>
                                      </p:cBhvr>
                                      <p:tavLst>
                                        <p:tav tm="0">
                                          <p:val>
                                            <p:fltVal val="0"/>
                                          </p:val>
                                        </p:tav>
                                        <p:tav tm="100000">
                                          <p:val>
                                            <p:strVal val="#ppt_w"/>
                                          </p:val>
                                        </p:tav>
                                      </p:tavLst>
                                    </p:anim>
                                    <p:anim calcmode="lin" valueType="num">
                                      <p:cBhvr>
                                        <p:cTn id="16" dur="500" fill="hold"/>
                                        <p:tgtEl>
                                          <p:spTgt spid="59"/>
                                        </p:tgtEl>
                                        <p:attrNameLst>
                                          <p:attrName>ppt_h</p:attrName>
                                        </p:attrNameLst>
                                      </p:cBhvr>
                                      <p:tavLst>
                                        <p:tav tm="0">
                                          <p:val>
                                            <p:fltVal val="0"/>
                                          </p:val>
                                        </p:tav>
                                        <p:tav tm="100000">
                                          <p:val>
                                            <p:strVal val="#ppt_h"/>
                                          </p:val>
                                        </p:tav>
                                      </p:tavLst>
                                    </p:anim>
                                    <p:animEffect transition="in" filter="fade">
                                      <p:cBhvr>
                                        <p:cTn id="17" dur="500"/>
                                        <p:tgtEl>
                                          <p:spTgt spid="59"/>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58"/>
                                        </p:tgtEl>
                                        <p:attrNameLst>
                                          <p:attrName>style.visibility</p:attrName>
                                        </p:attrNameLst>
                                      </p:cBhvr>
                                      <p:to>
                                        <p:strVal val="visible"/>
                                      </p:to>
                                    </p:set>
                                    <p:anim calcmode="lin" valueType="num">
                                      <p:cBhvr>
                                        <p:cTn id="22" dur="500" fill="hold"/>
                                        <p:tgtEl>
                                          <p:spTgt spid="58"/>
                                        </p:tgtEl>
                                        <p:attrNameLst>
                                          <p:attrName>ppt_w</p:attrName>
                                        </p:attrNameLst>
                                      </p:cBhvr>
                                      <p:tavLst>
                                        <p:tav tm="0">
                                          <p:val>
                                            <p:fltVal val="0"/>
                                          </p:val>
                                        </p:tav>
                                        <p:tav tm="100000">
                                          <p:val>
                                            <p:strVal val="#ppt_w"/>
                                          </p:val>
                                        </p:tav>
                                      </p:tavLst>
                                    </p:anim>
                                    <p:anim calcmode="lin" valueType="num">
                                      <p:cBhvr>
                                        <p:cTn id="23" dur="500" fill="hold"/>
                                        <p:tgtEl>
                                          <p:spTgt spid="58"/>
                                        </p:tgtEl>
                                        <p:attrNameLst>
                                          <p:attrName>ppt_h</p:attrName>
                                        </p:attrNameLst>
                                      </p:cBhvr>
                                      <p:tavLst>
                                        <p:tav tm="0">
                                          <p:val>
                                            <p:fltVal val="0"/>
                                          </p:val>
                                        </p:tav>
                                        <p:tav tm="100000">
                                          <p:val>
                                            <p:strVal val="#ppt_h"/>
                                          </p:val>
                                        </p:tav>
                                      </p:tavLst>
                                    </p:anim>
                                    <p:animEffect transition="in" filter="fade">
                                      <p:cBhvr>
                                        <p:cTn id="24" dur="500"/>
                                        <p:tgtEl>
                                          <p:spTgt spid="58"/>
                                        </p:tgtEl>
                                      </p:cBhvr>
                                    </p:animEffect>
                                  </p:childTnLst>
                                </p:cTn>
                              </p:par>
                              <p:par>
                                <p:cTn id="25" presetID="53" presetClass="entr" presetSubtype="16" fill="hold" nodeType="withEffect">
                                  <p:stCondLst>
                                    <p:cond delay="0"/>
                                  </p:stCondLst>
                                  <p:childTnLst>
                                    <p:set>
                                      <p:cBhvr>
                                        <p:cTn id="26" dur="1" fill="hold">
                                          <p:stCondLst>
                                            <p:cond delay="0"/>
                                          </p:stCondLst>
                                        </p:cTn>
                                        <p:tgtEl>
                                          <p:spTgt spid="53"/>
                                        </p:tgtEl>
                                        <p:attrNameLst>
                                          <p:attrName>style.visibility</p:attrName>
                                        </p:attrNameLst>
                                      </p:cBhvr>
                                      <p:to>
                                        <p:strVal val="visible"/>
                                      </p:to>
                                    </p:set>
                                    <p:anim calcmode="lin" valueType="num">
                                      <p:cBhvr>
                                        <p:cTn id="27" dur="500" fill="hold"/>
                                        <p:tgtEl>
                                          <p:spTgt spid="53"/>
                                        </p:tgtEl>
                                        <p:attrNameLst>
                                          <p:attrName>ppt_w</p:attrName>
                                        </p:attrNameLst>
                                      </p:cBhvr>
                                      <p:tavLst>
                                        <p:tav tm="0">
                                          <p:val>
                                            <p:fltVal val="0"/>
                                          </p:val>
                                        </p:tav>
                                        <p:tav tm="100000">
                                          <p:val>
                                            <p:strVal val="#ppt_w"/>
                                          </p:val>
                                        </p:tav>
                                      </p:tavLst>
                                    </p:anim>
                                    <p:anim calcmode="lin" valueType="num">
                                      <p:cBhvr>
                                        <p:cTn id="28" dur="500" fill="hold"/>
                                        <p:tgtEl>
                                          <p:spTgt spid="53"/>
                                        </p:tgtEl>
                                        <p:attrNameLst>
                                          <p:attrName>ppt_h</p:attrName>
                                        </p:attrNameLst>
                                      </p:cBhvr>
                                      <p:tavLst>
                                        <p:tav tm="0">
                                          <p:val>
                                            <p:fltVal val="0"/>
                                          </p:val>
                                        </p:tav>
                                        <p:tav tm="100000">
                                          <p:val>
                                            <p:strVal val="#ppt_h"/>
                                          </p:val>
                                        </p:tav>
                                      </p:tavLst>
                                    </p:anim>
                                    <p:animEffect transition="in" filter="fade">
                                      <p:cBhvr>
                                        <p:cTn id="29" dur="500"/>
                                        <p:tgtEl>
                                          <p:spTgt spid="53"/>
                                        </p:tgtEl>
                                      </p:cBhvr>
                                    </p:animEffect>
                                  </p:childTnLst>
                                </p:cTn>
                              </p:par>
                            </p:childTnLst>
                          </p:cTn>
                        </p:par>
                      </p:childTnLst>
                    </p:cTn>
                  </p:par>
                  <p:par>
                    <p:cTn id="30" fill="hold">
                      <p:stCondLst>
                        <p:cond delay="indefinite"/>
                      </p:stCondLst>
                      <p:childTnLst>
                        <p:par>
                          <p:cTn id="31" fill="hold">
                            <p:stCondLst>
                              <p:cond delay="0"/>
                            </p:stCondLst>
                            <p:childTnLst>
                              <p:par>
                                <p:cTn id="32" presetID="31" presetClass="entr" presetSubtype="0" fill="hold" grpId="0" nodeType="click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1000" fill="hold"/>
                                        <p:tgtEl>
                                          <p:spTgt spid="17"/>
                                        </p:tgtEl>
                                        <p:attrNameLst>
                                          <p:attrName>ppt_w</p:attrName>
                                        </p:attrNameLst>
                                      </p:cBhvr>
                                      <p:tavLst>
                                        <p:tav tm="0">
                                          <p:val>
                                            <p:fltVal val="0"/>
                                          </p:val>
                                        </p:tav>
                                        <p:tav tm="100000">
                                          <p:val>
                                            <p:strVal val="#ppt_w"/>
                                          </p:val>
                                        </p:tav>
                                      </p:tavLst>
                                    </p:anim>
                                    <p:anim calcmode="lin" valueType="num">
                                      <p:cBhvr>
                                        <p:cTn id="35" dur="1000" fill="hold"/>
                                        <p:tgtEl>
                                          <p:spTgt spid="17"/>
                                        </p:tgtEl>
                                        <p:attrNameLst>
                                          <p:attrName>ppt_h</p:attrName>
                                        </p:attrNameLst>
                                      </p:cBhvr>
                                      <p:tavLst>
                                        <p:tav tm="0">
                                          <p:val>
                                            <p:fltVal val="0"/>
                                          </p:val>
                                        </p:tav>
                                        <p:tav tm="100000">
                                          <p:val>
                                            <p:strVal val="#ppt_h"/>
                                          </p:val>
                                        </p:tav>
                                      </p:tavLst>
                                    </p:anim>
                                    <p:anim calcmode="lin" valueType="num">
                                      <p:cBhvr>
                                        <p:cTn id="36" dur="1000" fill="hold"/>
                                        <p:tgtEl>
                                          <p:spTgt spid="17"/>
                                        </p:tgtEl>
                                        <p:attrNameLst>
                                          <p:attrName>style.rotation</p:attrName>
                                        </p:attrNameLst>
                                      </p:cBhvr>
                                      <p:tavLst>
                                        <p:tav tm="0">
                                          <p:val>
                                            <p:fltVal val="90"/>
                                          </p:val>
                                        </p:tav>
                                        <p:tav tm="100000">
                                          <p:val>
                                            <p:fltVal val="0"/>
                                          </p:val>
                                        </p:tav>
                                      </p:tavLst>
                                    </p:anim>
                                    <p:animEffect transition="in" filter="fade">
                                      <p:cBhvr>
                                        <p:cTn id="3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9" grpId="0"/>
      <p:bldP spid="17"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Line 26"/>
          <p:cNvSpPr>
            <a:spLocks noChangeShapeType="1"/>
          </p:cNvSpPr>
          <p:nvPr/>
        </p:nvSpPr>
        <p:spPr bwMode="auto">
          <a:xfrm>
            <a:off x="838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26"/>
          <p:cNvSpPr>
            <a:spLocks noChangeShapeType="1"/>
          </p:cNvSpPr>
          <p:nvPr/>
        </p:nvSpPr>
        <p:spPr bwMode="auto">
          <a:xfrm>
            <a:off x="21336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47" name="Straight Connector 46"/>
          <p:cNvCxnSpPr/>
          <p:nvPr/>
        </p:nvCxnSpPr>
        <p:spPr bwMode="auto">
          <a:xfrm flipV="1">
            <a:off x="838200" y="2362200"/>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 Box 32"/>
          <p:cNvSpPr txBox="1">
            <a:spLocks noChangeArrowheads="1"/>
          </p:cNvSpPr>
          <p:nvPr/>
        </p:nvSpPr>
        <p:spPr bwMode="auto">
          <a:xfrm>
            <a:off x="838200" y="2565737"/>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t>The Day of The LORD Dan.9:27B     Joel 2:1-2, 30-31 Rev.6:12-17</a:t>
            </a:r>
          </a:p>
        </p:txBody>
      </p:sp>
      <p:sp>
        <p:nvSpPr>
          <p:cNvPr id="3" name="TextBox 2"/>
          <p:cNvSpPr txBox="1"/>
          <p:nvPr/>
        </p:nvSpPr>
        <p:spPr>
          <a:xfrm>
            <a:off x="11430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46" name="AutoShape 12"/>
          <p:cNvSpPr>
            <a:spLocks noChangeArrowheads="1"/>
          </p:cNvSpPr>
          <p:nvPr/>
        </p:nvSpPr>
        <p:spPr bwMode="auto">
          <a:xfrm rot="10800000">
            <a:off x="1990166" y="197997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52" name="Text Box 32"/>
          <p:cNvSpPr txBox="1">
            <a:spLocks noChangeArrowheads="1"/>
          </p:cNvSpPr>
          <p:nvPr/>
        </p:nvSpPr>
        <p:spPr bwMode="auto">
          <a:xfrm>
            <a:off x="1219200" y="990600"/>
            <a:ext cx="1371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en-US" sz="1200" b="1" u="sng" dirty="0" smtClean="0"/>
              <a:t>CHRIST Returns </a:t>
            </a:r>
            <a:r>
              <a:rPr lang="en-US" altLang="en-US" sz="1200" b="1" dirty="0" smtClean="0"/>
              <a:t>Dan.9:27C      Dan.9:24 </a:t>
            </a:r>
            <a:r>
              <a:rPr lang="en-US" altLang="en-US" sz="1200" b="1" u="sng" dirty="0" smtClean="0"/>
              <a:t>Rev.19:11-21</a:t>
            </a:r>
          </a:p>
        </p:txBody>
      </p:sp>
      <p:pic>
        <p:nvPicPr>
          <p:cNvPr id="53" name="Picture 2" descr="C:\Users\Owner\Downloads\1255590248181408279crown-diamonds.svg.thum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151530"/>
            <a:ext cx="861954" cy="844683"/>
          </a:xfrm>
          <a:prstGeom prst="rect">
            <a:avLst/>
          </a:prstGeom>
          <a:noFill/>
          <a:extLst>
            <a:ext uri="{909E8E84-426E-40DD-AFC4-6F175D3DCCD1}">
              <a14:hiddenFill xmlns:a14="http://schemas.microsoft.com/office/drawing/2010/main">
                <a:solidFill>
                  <a:srgbClr val="FFFFFF"/>
                </a:solidFill>
              </a14:hiddenFill>
            </a:ext>
          </a:extLst>
        </p:spPr>
      </p:pic>
      <p:sp>
        <p:nvSpPr>
          <p:cNvPr id="54" name="Line 26"/>
          <p:cNvSpPr>
            <a:spLocks noChangeShapeType="1"/>
          </p:cNvSpPr>
          <p:nvPr/>
        </p:nvSpPr>
        <p:spPr bwMode="auto">
          <a:xfrm>
            <a:off x="4267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 name="Line 26"/>
          <p:cNvSpPr>
            <a:spLocks noChangeShapeType="1"/>
          </p:cNvSpPr>
          <p:nvPr/>
        </p:nvSpPr>
        <p:spPr bwMode="auto">
          <a:xfrm>
            <a:off x="5925670" y="390114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57" name="Line 26"/>
          <p:cNvSpPr>
            <a:spLocks noChangeShapeType="1"/>
          </p:cNvSpPr>
          <p:nvPr/>
        </p:nvSpPr>
        <p:spPr bwMode="auto">
          <a:xfrm>
            <a:off x="7696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 name="TextBox 57"/>
          <p:cNvSpPr txBox="1"/>
          <p:nvPr/>
        </p:nvSpPr>
        <p:spPr>
          <a:xfrm>
            <a:off x="2133600" y="3564235"/>
            <a:ext cx="1501591" cy="461665"/>
          </a:xfrm>
          <a:prstGeom prst="rect">
            <a:avLst/>
          </a:prstGeom>
          <a:noFill/>
          <a:ln>
            <a:solidFill>
              <a:schemeClr val="tx1"/>
            </a:solidFill>
            <a:prstDash val="dashDot"/>
          </a:ln>
        </p:spPr>
        <p:txBody>
          <a:bodyPr wrap="square" rtlCol="0">
            <a:spAutoFit/>
          </a:bodyPr>
          <a:lstStyle/>
          <a:p>
            <a:pPr algn="ctr"/>
            <a:r>
              <a:rPr lang="en-US" sz="1200" dirty="0" smtClean="0"/>
              <a:t>1000 Year, Millennium</a:t>
            </a:r>
            <a:endParaRPr lang="en-US" sz="1200" dirty="0"/>
          </a:p>
        </p:txBody>
      </p:sp>
      <p:sp>
        <p:nvSpPr>
          <p:cNvPr id="59" name="Text Box 32"/>
          <p:cNvSpPr txBox="1">
            <a:spLocks noChangeArrowheads="1"/>
          </p:cNvSpPr>
          <p:nvPr/>
        </p:nvSpPr>
        <p:spPr bwMode="auto">
          <a:xfrm>
            <a:off x="2590800" y="990600"/>
            <a:ext cx="116987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u="sng" dirty="0" smtClean="0"/>
              <a:t>Millennium  </a:t>
            </a:r>
            <a:r>
              <a:rPr lang="en-US" altLang="en-US" sz="1200" b="1" dirty="0" smtClean="0"/>
              <a:t>Isaiah 11:1-16 Zech.14:1-21</a:t>
            </a:r>
            <a:endParaRPr lang="en-US" altLang="en-US" sz="1200" b="1" u="sng" dirty="0" smtClean="0"/>
          </a:p>
        </p:txBody>
      </p:sp>
      <p:sp>
        <p:nvSpPr>
          <p:cNvPr id="60" name="Text Box 32"/>
          <p:cNvSpPr txBox="1">
            <a:spLocks noChangeArrowheads="1"/>
          </p:cNvSpPr>
          <p:nvPr/>
        </p:nvSpPr>
        <p:spPr bwMode="auto">
          <a:xfrm>
            <a:off x="3657600" y="990600"/>
            <a:ext cx="1371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u="sng" dirty="0" smtClean="0">
                <a:solidFill>
                  <a:srgbClr val="FF0000"/>
                </a:solidFill>
              </a:rPr>
              <a:t>Final Rebellion </a:t>
            </a:r>
            <a:r>
              <a:rPr lang="en-US" altLang="en-US" sz="1200" b="1" u="sng" dirty="0" smtClean="0"/>
              <a:t>Rev.20:7-9</a:t>
            </a:r>
          </a:p>
        </p:txBody>
      </p:sp>
      <p:pic>
        <p:nvPicPr>
          <p:cNvPr id="61" name="Picture 6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3733800" y="2096062"/>
            <a:ext cx="1013009" cy="927111"/>
          </a:xfrm>
          <a:prstGeom prst="rect">
            <a:avLst/>
          </a:prstGeom>
        </p:spPr>
      </p:pic>
      <p:sp>
        <p:nvSpPr>
          <p:cNvPr id="19" name="TextBox 18"/>
          <p:cNvSpPr txBox="1"/>
          <p:nvPr/>
        </p:nvSpPr>
        <p:spPr>
          <a:xfrm>
            <a:off x="838200" y="4491097"/>
            <a:ext cx="3106270" cy="2062103"/>
          </a:xfrm>
          <a:prstGeom prst="rect">
            <a:avLst/>
          </a:prstGeom>
          <a:noFill/>
          <a:ln>
            <a:solidFill>
              <a:schemeClr val="tx1"/>
            </a:solidFill>
            <a:prstDash val="dash"/>
          </a:ln>
        </p:spPr>
        <p:txBody>
          <a:bodyPr wrap="square" rtlCol="0">
            <a:spAutoFit/>
          </a:bodyPr>
          <a:lstStyle/>
          <a:p>
            <a:r>
              <a:rPr lang="en-US" sz="1600" b="1" dirty="0" smtClean="0">
                <a:solidFill>
                  <a:srgbClr val="FF0000"/>
                </a:solidFill>
              </a:rPr>
              <a:t>Notes:</a:t>
            </a:r>
          </a:p>
          <a:p>
            <a:pPr marL="342900" indent="-342900">
              <a:buAutoNum type="arabicPeriod"/>
            </a:pPr>
            <a:r>
              <a:rPr lang="en-US" sz="1400" dirty="0" smtClean="0"/>
              <a:t>Satan released temporarily for war </a:t>
            </a:r>
            <a:r>
              <a:rPr lang="en-US" sz="1400" b="1" dirty="0" smtClean="0">
                <a:solidFill>
                  <a:srgbClr val="FF0000"/>
                </a:solidFill>
              </a:rPr>
              <a:t>Rev.20:7-9</a:t>
            </a:r>
          </a:p>
          <a:p>
            <a:pPr marL="342900" indent="-342900">
              <a:buAutoNum type="arabicPeriod"/>
            </a:pPr>
            <a:r>
              <a:rPr lang="en-US" sz="1400" b="1" dirty="0" smtClean="0"/>
              <a:t>No battle here! </a:t>
            </a:r>
            <a:r>
              <a:rPr lang="en-US" sz="1400" dirty="0" smtClean="0"/>
              <a:t>Fire from heaven… </a:t>
            </a:r>
            <a:r>
              <a:rPr lang="en-US" sz="1400" b="1" dirty="0" smtClean="0">
                <a:solidFill>
                  <a:srgbClr val="FF0000"/>
                </a:solidFill>
              </a:rPr>
              <a:t>Rev.20:9</a:t>
            </a:r>
          </a:p>
          <a:p>
            <a:pPr marL="342900" indent="-342900">
              <a:buAutoNum type="arabicPeriod"/>
            </a:pPr>
            <a:r>
              <a:rPr lang="en-US" sz="1400" dirty="0" smtClean="0"/>
              <a:t>Cast into </a:t>
            </a:r>
            <a:r>
              <a:rPr lang="en-US" sz="1400" b="1" i="1" u="sng" dirty="0" smtClean="0"/>
              <a:t>Lake of Fire</a:t>
            </a:r>
            <a:r>
              <a:rPr lang="en-US" sz="1400" dirty="0" smtClean="0"/>
              <a:t>. Tormented for ever and ever.              </a:t>
            </a:r>
            <a:r>
              <a:rPr lang="en-US" sz="1400" b="1" dirty="0" smtClean="0">
                <a:solidFill>
                  <a:srgbClr val="FF0000"/>
                </a:solidFill>
              </a:rPr>
              <a:t>Rev.20:10</a:t>
            </a:r>
          </a:p>
          <a:p>
            <a:pPr marL="342900" indent="-342900">
              <a:buAutoNum type="arabicPeriod"/>
            </a:pPr>
            <a:endParaRPr lang="en-US" sz="1400" b="1" u="sng" dirty="0">
              <a:solidFill>
                <a:srgbClr val="FF0000"/>
              </a:solidFill>
            </a:endParaRPr>
          </a:p>
        </p:txBody>
      </p:sp>
      <p:sp>
        <p:nvSpPr>
          <p:cNvPr id="20" name="TextBox 19"/>
          <p:cNvSpPr txBox="1"/>
          <p:nvPr/>
        </p:nvSpPr>
        <p:spPr>
          <a:xfrm>
            <a:off x="5105400" y="1066800"/>
            <a:ext cx="2590800" cy="2308324"/>
          </a:xfrm>
          <a:prstGeom prst="rect">
            <a:avLst/>
          </a:prstGeom>
          <a:solidFill>
            <a:schemeClr val="accent5">
              <a:lumMod val="40000"/>
              <a:lumOff val="60000"/>
            </a:schemeClr>
          </a:solidFill>
          <a:ln>
            <a:solidFill>
              <a:schemeClr val="tx1"/>
            </a:solidFill>
            <a:prstDash val="lgDashDot"/>
          </a:ln>
        </p:spPr>
        <p:txBody>
          <a:bodyPr wrap="square" rtlCol="0">
            <a:spAutoFit/>
          </a:bodyPr>
          <a:lstStyle/>
          <a:p>
            <a:r>
              <a:rPr lang="en-US" sz="1200" b="1" dirty="0">
                <a:solidFill>
                  <a:srgbClr val="FF0000"/>
                </a:solidFill>
              </a:rPr>
              <a:t>Rev </a:t>
            </a:r>
            <a:r>
              <a:rPr lang="en-US" sz="1200" b="1" dirty="0" smtClean="0">
                <a:solidFill>
                  <a:srgbClr val="FF0000"/>
                </a:solidFill>
              </a:rPr>
              <a:t>20:7-9</a:t>
            </a:r>
            <a:endParaRPr lang="en-US" sz="1200" b="1" dirty="0">
              <a:solidFill>
                <a:srgbClr val="FF0000"/>
              </a:solidFill>
            </a:endParaRPr>
          </a:p>
          <a:p>
            <a:r>
              <a:rPr lang="en-US" sz="1200" dirty="0" smtClean="0"/>
              <a:t>When </a:t>
            </a:r>
            <a:r>
              <a:rPr lang="en-US" sz="1200" b="1" dirty="0"/>
              <a:t>the thousand years are over</a:t>
            </a:r>
            <a:r>
              <a:rPr lang="en-US" sz="1200" dirty="0"/>
              <a:t>, Satan will be released from his prison 8 and will go out to deceive the nations in the four corners of the earth — Gog and Magog — to </a:t>
            </a:r>
            <a:r>
              <a:rPr lang="en-US" sz="1200" b="1" dirty="0"/>
              <a:t>gather them for battle</a:t>
            </a:r>
            <a:r>
              <a:rPr lang="en-US" sz="1200" dirty="0"/>
              <a:t>. In number they are like the sand on the seashore. 9 They marched across the breadth of the earth and surrounded the camp of God's people, the city he loves. </a:t>
            </a:r>
            <a:r>
              <a:rPr lang="en-US" sz="1200" b="1" dirty="0">
                <a:solidFill>
                  <a:srgbClr val="FF0000"/>
                </a:solidFill>
              </a:rPr>
              <a:t>But fire came down from heaven and devoured them</a:t>
            </a:r>
            <a:r>
              <a:rPr lang="en-US" sz="1200" dirty="0"/>
              <a:t>. </a:t>
            </a:r>
          </a:p>
        </p:txBody>
      </p:sp>
    </p:spTree>
    <p:extLst>
      <p:ext uri="{BB962C8B-B14F-4D97-AF65-F5344CB8AC3E}">
        <p14:creationId xmlns:p14="http://schemas.microsoft.com/office/powerpoint/2010/main" val="369839938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60"/>
                                        </p:tgtEl>
                                        <p:attrNameLst>
                                          <p:attrName>style.visibility</p:attrName>
                                        </p:attrNameLst>
                                      </p:cBhvr>
                                      <p:to>
                                        <p:strVal val="visible"/>
                                      </p:to>
                                    </p:set>
                                    <p:anim calcmode="lin" valueType="num">
                                      <p:cBhvr>
                                        <p:cTn id="15" dur="500" fill="hold"/>
                                        <p:tgtEl>
                                          <p:spTgt spid="60"/>
                                        </p:tgtEl>
                                        <p:attrNameLst>
                                          <p:attrName>ppt_w</p:attrName>
                                        </p:attrNameLst>
                                      </p:cBhvr>
                                      <p:tavLst>
                                        <p:tav tm="0">
                                          <p:val>
                                            <p:fltVal val="0"/>
                                          </p:val>
                                        </p:tav>
                                        <p:tav tm="100000">
                                          <p:val>
                                            <p:strVal val="#ppt_w"/>
                                          </p:val>
                                        </p:tav>
                                      </p:tavLst>
                                    </p:anim>
                                    <p:anim calcmode="lin" valueType="num">
                                      <p:cBhvr>
                                        <p:cTn id="16" dur="500" fill="hold"/>
                                        <p:tgtEl>
                                          <p:spTgt spid="60"/>
                                        </p:tgtEl>
                                        <p:attrNameLst>
                                          <p:attrName>ppt_h</p:attrName>
                                        </p:attrNameLst>
                                      </p:cBhvr>
                                      <p:tavLst>
                                        <p:tav tm="0">
                                          <p:val>
                                            <p:fltVal val="0"/>
                                          </p:val>
                                        </p:tav>
                                        <p:tav tm="100000">
                                          <p:val>
                                            <p:strVal val="#ppt_h"/>
                                          </p:val>
                                        </p:tav>
                                      </p:tavLst>
                                    </p:anim>
                                    <p:animEffect transition="in" filter="fade">
                                      <p:cBhvr>
                                        <p:cTn id="17" dur="500"/>
                                        <p:tgtEl>
                                          <p:spTgt spid="60"/>
                                        </p:tgtEl>
                                      </p:cBhvr>
                                    </p:animEffect>
                                  </p:childTnLst>
                                </p:cTn>
                              </p:par>
                              <p:par>
                                <p:cTn id="18" presetID="53" presetClass="entr" presetSubtype="16" fill="hold" nodeType="withEffect">
                                  <p:stCondLst>
                                    <p:cond delay="0"/>
                                  </p:stCondLst>
                                  <p:childTnLst>
                                    <p:set>
                                      <p:cBhvr>
                                        <p:cTn id="19" dur="1" fill="hold">
                                          <p:stCondLst>
                                            <p:cond delay="0"/>
                                          </p:stCondLst>
                                        </p:cTn>
                                        <p:tgtEl>
                                          <p:spTgt spid="61"/>
                                        </p:tgtEl>
                                        <p:attrNameLst>
                                          <p:attrName>style.visibility</p:attrName>
                                        </p:attrNameLst>
                                      </p:cBhvr>
                                      <p:to>
                                        <p:strVal val="visible"/>
                                      </p:to>
                                    </p:set>
                                    <p:anim calcmode="lin" valueType="num">
                                      <p:cBhvr>
                                        <p:cTn id="20" dur="500" fill="hold"/>
                                        <p:tgtEl>
                                          <p:spTgt spid="61"/>
                                        </p:tgtEl>
                                        <p:attrNameLst>
                                          <p:attrName>ppt_w</p:attrName>
                                        </p:attrNameLst>
                                      </p:cBhvr>
                                      <p:tavLst>
                                        <p:tav tm="0">
                                          <p:val>
                                            <p:fltVal val="0"/>
                                          </p:val>
                                        </p:tav>
                                        <p:tav tm="100000">
                                          <p:val>
                                            <p:strVal val="#ppt_w"/>
                                          </p:val>
                                        </p:tav>
                                      </p:tavLst>
                                    </p:anim>
                                    <p:anim calcmode="lin" valueType="num">
                                      <p:cBhvr>
                                        <p:cTn id="21" dur="500" fill="hold"/>
                                        <p:tgtEl>
                                          <p:spTgt spid="61"/>
                                        </p:tgtEl>
                                        <p:attrNameLst>
                                          <p:attrName>ppt_h</p:attrName>
                                        </p:attrNameLst>
                                      </p:cBhvr>
                                      <p:tavLst>
                                        <p:tav tm="0">
                                          <p:val>
                                            <p:fltVal val="0"/>
                                          </p:val>
                                        </p:tav>
                                        <p:tav tm="100000">
                                          <p:val>
                                            <p:strVal val="#ppt_h"/>
                                          </p:val>
                                        </p:tav>
                                      </p:tavLst>
                                    </p:anim>
                                    <p:animEffect transition="in" filter="fade">
                                      <p:cBhvr>
                                        <p:cTn id="22" dur="500"/>
                                        <p:tgtEl>
                                          <p:spTgt spid="61"/>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p:cTn id="27" dur="1000" fill="hold"/>
                                        <p:tgtEl>
                                          <p:spTgt spid="19"/>
                                        </p:tgtEl>
                                        <p:attrNameLst>
                                          <p:attrName>ppt_w</p:attrName>
                                        </p:attrNameLst>
                                      </p:cBhvr>
                                      <p:tavLst>
                                        <p:tav tm="0">
                                          <p:val>
                                            <p:fltVal val="0"/>
                                          </p:val>
                                        </p:tav>
                                        <p:tav tm="100000">
                                          <p:val>
                                            <p:strVal val="#ppt_w"/>
                                          </p:val>
                                        </p:tav>
                                      </p:tavLst>
                                    </p:anim>
                                    <p:anim calcmode="lin" valueType="num">
                                      <p:cBhvr>
                                        <p:cTn id="28" dur="1000" fill="hold"/>
                                        <p:tgtEl>
                                          <p:spTgt spid="19"/>
                                        </p:tgtEl>
                                        <p:attrNameLst>
                                          <p:attrName>ppt_h</p:attrName>
                                        </p:attrNameLst>
                                      </p:cBhvr>
                                      <p:tavLst>
                                        <p:tav tm="0">
                                          <p:val>
                                            <p:fltVal val="0"/>
                                          </p:val>
                                        </p:tav>
                                        <p:tav tm="100000">
                                          <p:val>
                                            <p:strVal val="#ppt_h"/>
                                          </p:val>
                                        </p:tav>
                                      </p:tavLst>
                                    </p:anim>
                                    <p:anim calcmode="lin" valueType="num">
                                      <p:cBhvr>
                                        <p:cTn id="29" dur="1000" fill="hold"/>
                                        <p:tgtEl>
                                          <p:spTgt spid="19"/>
                                        </p:tgtEl>
                                        <p:attrNameLst>
                                          <p:attrName>style.rotation</p:attrName>
                                        </p:attrNameLst>
                                      </p:cBhvr>
                                      <p:tavLst>
                                        <p:tav tm="0">
                                          <p:val>
                                            <p:fltVal val="90"/>
                                          </p:val>
                                        </p:tav>
                                        <p:tav tm="100000">
                                          <p:val>
                                            <p:fltVal val="0"/>
                                          </p:val>
                                        </p:tav>
                                      </p:tavLst>
                                    </p:anim>
                                    <p:animEffect transition="in" filter="fade">
                                      <p:cBhvr>
                                        <p:cTn id="30"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P spid="19"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Line 26"/>
          <p:cNvSpPr>
            <a:spLocks noChangeShapeType="1"/>
          </p:cNvSpPr>
          <p:nvPr/>
        </p:nvSpPr>
        <p:spPr bwMode="auto">
          <a:xfrm>
            <a:off x="838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26"/>
          <p:cNvSpPr>
            <a:spLocks noChangeShapeType="1"/>
          </p:cNvSpPr>
          <p:nvPr/>
        </p:nvSpPr>
        <p:spPr bwMode="auto">
          <a:xfrm>
            <a:off x="21336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47" name="Straight Connector 46"/>
          <p:cNvCxnSpPr/>
          <p:nvPr/>
        </p:nvCxnSpPr>
        <p:spPr bwMode="auto">
          <a:xfrm flipV="1">
            <a:off x="838200" y="2362200"/>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 Box 32"/>
          <p:cNvSpPr txBox="1">
            <a:spLocks noChangeArrowheads="1"/>
          </p:cNvSpPr>
          <p:nvPr/>
        </p:nvSpPr>
        <p:spPr bwMode="auto">
          <a:xfrm>
            <a:off x="838200" y="2565737"/>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t>The Day of The LORD Dan.9:27B     Joel 2:1-2, 30-31 Rev.6:12-17</a:t>
            </a:r>
          </a:p>
        </p:txBody>
      </p:sp>
      <p:sp>
        <p:nvSpPr>
          <p:cNvPr id="3" name="TextBox 2"/>
          <p:cNvSpPr txBox="1"/>
          <p:nvPr/>
        </p:nvSpPr>
        <p:spPr>
          <a:xfrm>
            <a:off x="11430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46" name="AutoShape 12"/>
          <p:cNvSpPr>
            <a:spLocks noChangeArrowheads="1"/>
          </p:cNvSpPr>
          <p:nvPr/>
        </p:nvSpPr>
        <p:spPr bwMode="auto">
          <a:xfrm rot="10800000">
            <a:off x="1990166" y="197997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52" name="Text Box 32"/>
          <p:cNvSpPr txBox="1">
            <a:spLocks noChangeArrowheads="1"/>
          </p:cNvSpPr>
          <p:nvPr/>
        </p:nvSpPr>
        <p:spPr bwMode="auto">
          <a:xfrm>
            <a:off x="1219200" y="990600"/>
            <a:ext cx="1371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en-US" sz="1200" b="1" u="sng" dirty="0" smtClean="0"/>
              <a:t>CHRIST Returns </a:t>
            </a:r>
            <a:r>
              <a:rPr lang="en-US" altLang="en-US" sz="1200" b="1" dirty="0" smtClean="0"/>
              <a:t>Dan.9:27C      Dan.9:24 </a:t>
            </a:r>
            <a:r>
              <a:rPr lang="en-US" altLang="en-US" sz="1200" b="1" u="sng" dirty="0" smtClean="0"/>
              <a:t>Rev.19:11-21</a:t>
            </a:r>
          </a:p>
        </p:txBody>
      </p:sp>
      <p:pic>
        <p:nvPicPr>
          <p:cNvPr id="53" name="Picture 2" descr="C:\Users\Owner\Downloads\1255590248181408279crown-diamonds.svg.thum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151530"/>
            <a:ext cx="861954" cy="844683"/>
          </a:xfrm>
          <a:prstGeom prst="rect">
            <a:avLst/>
          </a:prstGeom>
          <a:noFill/>
          <a:extLst>
            <a:ext uri="{909E8E84-426E-40DD-AFC4-6F175D3DCCD1}">
              <a14:hiddenFill xmlns:a14="http://schemas.microsoft.com/office/drawing/2010/main">
                <a:solidFill>
                  <a:srgbClr val="FFFFFF"/>
                </a:solidFill>
              </a14:hiddenFill>
            </a:ext>
          </a:extLst>
        </p:spPr>
      </p:pic>
      <p:sp>
        <p:nvSpPr>
          <p:cNvPr id="54" name="Line 26"/>
          <p:cNvSpPr>
            <a:spLocks noChangeShapeType="1"/>
          </p:cNvSpPr>
          <p:nvPr/>
        </p:nvSpPr>
        <p:spPr bwMode="auto">
          <a:xfrm>
            <a:off x="4267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 name="Line 26"/>
          <p:cNvSpPr>
            <a:spLocks noChangeShapeType="1"/>
          </p:cNvSpPr>
          <p:nvPr/>
        </p:nvSpPr>
        <p:spPr bwMode="auto">
          <a:xfrm>
            <a:off x="5925670" y="390114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57" name="Line 26"/>
          <p:cNvSpPr>
            <a:spLocks noChangeShapeType="1"/>
          </p:cNvSpPr>
          <p:nvPr/>
        </p:nvSpPr>
        <p:spPr bwMode="auto">
          <a:xfrm>
            <a:off x="7696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 name="TextBox 57"/>
          <p:cNvSpPr txBox="1"/>
          <p:nvPr/>
        </p:nvSpPr>
        <p:spPr>
          <a:xfrm>
            <a:off x="2133600" y="3564235"/>
            <a:ext cx="1501591" cy="461665"/>
          </a:xfrm>
          <a:prstGeom prst="rect">
            <a:avLst/>
          </a:prstGeom>
          <a:noFill/>
          <a:ln>
            <a:solidFill>
              <a:schemeClr val="tx1"/>
            </a:solidFill>
            <a:prstDash val="dashDot"/>
          </a:ln>
        </p:spPr>
        <p:txBody>
          <a:bodyPr wrap="square" rtlCol="0">
            <a:spAutoFit/>
          </a:bodyPr>
          <a:lstStyle/>
          <a:p>
            <a:pPr algn="ctr"/>
            <a:r>
              <a:rPr lang="en-US" sz="1200" dirty="0" smtClean="0"/>
              <a:t>1000 Year, Millennium</a:t>
            </a:r>
            <a:endParaRPr lang="en-US" sz="1200" dirty="0"/>
          </a:p>
        </p:txBody>
      </p:sp>
      <p:sp>
        <p:nvSpPr>
          <p:cNvPr id="59" name="Text Box 32"/>
          <p:cNvSpPr txBox="1">
            <a:spLocks noChangeArrowheads="1"/>
          </p:cNvSpPr>
          <p:nvPr/>
        </p:nvSpPr>
        <p:spPr bwMode="auto">
          <a:xfrm>
            <a:off x="2590800" y="990600"/>
            <a:ext cx="116987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u="sng" dirty="0" smtClean="0"/>
              <a:t>Millennium  </a:t>
            </a:r>
            <a:r>
              <a:rPr lang="en-US" altLang="en-US" sz="1200" b="1" dirty="0" smtClean="0"/>
              <a:t>Isaiah 11:1-16 Zech.14:1-21</a:t>
            </a:r>
            <a:endParaRPr lang="en-US" altLang="en-US" sz="1200" b="1" u="sng" dirty="0" smtClean="0"/>
          </a:p>
        </p:txBody>
      </p:sp>
      <p:sp>
        <p:nvSpPr>
          <p:cNvPr id="60" name="Text Box 32"/>
          <p:cNvSpPr txBox="1">
            <a:spLocks noChangeArrowheads="1"/>
          </p:cNvSpPr>
          <p:nvPr/>
        </p:nvSpPr>
        <p:spPr bwMode="auto">
          <a:xfrm>
            <a:off x="3657600" y="990600"/>
            <a:ext cx="1371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u="sng" dirty="0" smtClean="0"/>
              <a:t>Final Rebellion Rev.20:7-9</a:t>
            </a:r>
          </a:p>
        </p:txBody>
      </p:sp>
      <p:pic>
        <p:nvPicPr>
          <p:cNvPr id="61" name="Picture 6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3733800" y="2096062"/>
            <a:ext cx="1013009" cy="927111"/>
          </a:xfrm>
          <a:prstGeom prst="rect">
            <a:avLst/>
          </a:prstGeom>
        </p:spPr>
      </p:pic>
      <p:pic>
        <p:nvPicPr>
          <p:cNvPr id="62" name="Picture 6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29195" y="2096063"/>
            <a:ext cx="883755" cy="902150"/>
          </a:xfrm>
          <a:prstGeom prst="rect">
            <a:avLst/>
          </a:prstGeom>
        </p:spPr>
      </p:pic>
      <p:pic>
        <p:nvPicPr>
          <p:cNvPr id="63" name="Picture 6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43595" y="2097741"/>
            <a:ext cx="838205" cy="903768"/>
          </a:xfrm>
          <a:prstGeom prst="rect">
            <a:avLst/>
          </a:prstGeom>
        </p:spPr>
      </p:pic>
      <p:sp>
        <p:nvSpPr>
          <p:cNvPr id="66" name="Text Box 32"/>
          <p:cNvSpPr txBox="1">
            <a:spLocks noChangeArrowheads="1"/>
          </p:cNvSpPr>
          <p:nvPr/>
        </p:nvSpPr>
        <p:spPr bwMode="auto">
          <a:xfrm>
            <a:off x="5024712" y="990599"/>
            <a:ext cx="168088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u="sng" dirty="0" smtClean="0">
                <a:solidFill>
                  <a:srgbClr val="FF0000"/>
                </a:solidFill>
              </a:rPr>
              <a:t>Great White Throne </a:t>
            </a:r>
            <a:r>
              <a:rPr lang="en-US" altLang="en-US" sz="1200" b="1" u="sng" dirty="0" smtClean="0"/>
              <a:t>Dan.7:9-10 </a:t>
            </a:r>
            <a:r>
              <a:rPr lang="en-US" altLang="en-US" sz="1200" b="1" u="sng" dirty="0" smtClean="0">
                <a:solidFill>
                  <a:srgbClr val="FF0000"/>
                </a:solidFill>
              </a:rPr>
              <a:t>   </a:t>
            </a:r>
            <a:r>
              <a:rPr lang="en-US" altLang="en-US" sz="1200" b="1" u="sng" dirty="0" smtClean="0"/>
              <a:t>Rev.20:11-15</a:t>
            </a:r>
          </a:p>
        </p:txBody>
      </p:sp>
      <p:sp>
        <p:nvSpPr>
          <p:cNvPr id="22" name="TextBox 21"/>
          <p:cNvSpPr txBox="1"/>
          <p:nvPr/>
        </p:nvSpPr>
        <p:spPr>
          <a:xfrm>
            <a:off x="838200" y="4267200"/>
            <a:ext cx="3325905" cy="1846659"/>
          </a:xfrm>
          <a:prstGeom prst="rect">
            <a:avLst/>
          </a:prstGeom>
          <a:noFill/>
          <a:ln>
            <a:solidFill>
              <a:schemeClr val="tx1"/>
            </a:solidFill>
            <a:prstDash val="dash"/>
          </a:ln>
        </p:spPr>
        <p:txBody>
          <a:bodyPr wrap="square" rtlCol="0">
            <a:spAutoFit/>
          </a:bodyPr>
          <a:lstStyle/>
          <a:p>
            <a:r>
              <a:rPr lang="en-US" sz="1600" b="1" dirty="0" smtClean="0">
                <a:solidFill>
                  <a:srgbClr val="FF0000"/>
                </a:solidFill>
              </a:rPr>
              <a:t>Notes:</a:t>
            </a:r>
          </a:p>
          <a:p>
            <a:pPr marL="342900" indent="-342900">
              <a:buAutoNum type="arabicPeriod"/>
            </a:pPr>
            <a:r>
              <a:rPr lang="en-US" sz="1400" dirty="0" smtClean="0"/>
              <a:t>Now the </a:t>
            </a:r>
            <a:r>
              <a:rPr lang="en-US" sz="1400" b="1" i="1" u="sng" dirty="0" smtClean="0">
                <a:solidFill>
                  <a:srgbClr val="FF0000"/>
                </a:solidFill>
              </a:rPr>
              <a:t>Great White Throne</a:t>
            </a:r>
            <a:r>
              <a:rPr lang="en-US" sz="1400" dirty="0" smtClean="0"/>
              <a:t>   </a:t>
            </a:r>
            <a:r>
              <a:rPr lang="en-US" sz="1400" b="1" dirty="0" smtClean="0">
                <a:solidFill>
                  <a:srgbClr val="FF0000"/>
                </a:solidFill>
              </a:rPr>
              <a:t>Rev.20:11-15</a:t>
            </a:r>
          </a:p>
          <a:p>
            <a:pPr marL="342900" indent="-342900">
              <a:buAutoNum type="arabicPeriod"/>
            </a:pPr>
            <a:r>
              <a:rPr lang="en-US" sz="1400" b="1" dirty="0" smtClean="0">
                <a:solidFill>
                  <a:srgbClr val="FF0000"/>
                </a:solidFill>
              </a:rPr>
              <a:t>All unsaved are judged/condemned to eternity in Lake of Fire.</a:t>
            </a:r>
          </a:p>
          <a:p>
            <a:pPr marL="342900" indent="-342900">
              <a:buAutoNum type="arabicPeriod"/>
            </a:pPr>
            <a:r>
              <a:rPr lang="en-US" sz="1400" b="1" dirty="0" smtClean="0">
                <a:solidFill>
                  <a:srgbClr val="FF0000"/>
                </a:solidFill>
              </a:rPr>
              <a:t>Even Death and Hell are cast into the Lake of Fire.</a:t>
            </a:r>
          </a:p>
          <a:p>
            <a:pPr marL="342900" indent="-342900">
              <a:buAutoNum type="arabicPeriod"/>
            </a:pPr>
            <a:r>
              <a:rPr lang="en-US" sz="1400" b="1" dirty="0" smtClean="0">
                <a:solidFill>
                  <a:srgbClr val="FF0000"/>
                </a:solidFill>
              </a:rPr>
              <a:t>Thus all sin/evil is removed, </a:t>
            </a:r>
            <a:r>
              <a:rPr lang="en-US" sz="1400" b="1" u="sng" dirty="0" smtClean="0">
                <a:solidFill>
                  <a:srgbClr val="FF0000"/>
                </a:solidFill>
              </a:rPr>
              <a:t>forever</a:t>
            </a:r>
            <a:r>
              <a:rPr lang="en-US" sz="1400" b="1" dirty="0" smtClean="0">
                <a:solidFill>
                  <a:srgbClr val="FF0000"/>
                </a:solidFill>
              </a:rPr>
              <a:t>!</a:t>
            </a:r>
            <a:endParaRPr lang="en-US" sz="1400" b="1" dirty="0">
              <a:solidFill>
                <a:srgbClr val="FF0000"/>
              </a:solidFill>
            </a:endParaRPr>
          </a:p>
        </p:txBody>
      </p:sp>
      <p:sp>
        <p:nvSpPr>
          <p:cNvPr id="23" name="TextBox 22"/>
          <p:cNvSpPr txBox="1"/>
          <p:nvPr/>
        </p:nvSpPr>
        <p:spPr>
          <a:xfrm>
            <a:off x="5006782" y="4267200"/>
            <a:ext cx="3662088" cy="2123658"/>
          </a:xfrm>
          <a:prstGeom prst="rect">
            <a:avLst/>
          </a:prstGeom>
          <a:solidFill>
            <a:schemeClr val="accent5">
              <a:lumMod val="40000"/>
              <a:lumOff val="60000"/>
            </a:schemeClr>
          </a:solidFill>
          <a:ln>
            <a:solidFill>
              <a:schemeClr val="tx1"/>
            </a:solidFill>
            <a:prstDash val="lgDashDot"/>
          </a:ln>
        </p:spPr>
        <p:txBody>
          <a:bodyPr wrap="square" rtlCol="0">
            <a:spAutoFit/>
          </a:bodyPr>
          <a:lstStyle/>
          <a:p>
            <a:r>
              <a:rPr lang="en-US" sz="1200" b="1" dirty="0" smtClean="0">
                <a:solidFill>
                  <a:srgbClr val="FF0000"/>
                </a:solidFill>
              </a:rPr>
              <a:t>Rev </a:t>
            </a:r>
            <a:r>
              <a:rPr lang="en-US" sz="1200" b="1" dirty="0">
                <a:solidFill>
                  <a:srgbClr val="FF0000"/>
                </a:solidFill>
              </a:rPr>
              <a:t>20:11-14</a:t>
            </a:r>
          </a:p>
          <a:p>
            <a:r>
              <a:rPr lang="en-US" sz="1200" dirty="0" smtClean="0"/>
              <a:t>Then </a:t>
            </a:r>
            <a:r>
              <a:rPr lang="en-US" sz="1200" dirty="0"/>
              <a:t>I saw a </a:t>
            </a:r>
            <a:r>
              <a:rPr lang="en-US" sz="1200" b="1" dirty="0">
                <a:solidFill>
                  <a:srgbClr val="FF0000"/>
                </a:solidFill>
              </a:rPr>
              <a:t>great white throne </a:t>
            </a:r>
            <a:r>
              <a:rPr lang="en-US" sz="1200" dirty="0"/>
              <a:t>and him who was seated on it. Earth and sky fled from his presence, and there was no place for them. 12 And I saw the dead, great and small, standing before the throne, and books were opened. Another book was opened, which is the book of life. The dead were judged according to what they had done as recorded in the books. 13 The sea gave up the dead that were in it, and death and Hades gave up the dead that were in them, and each person was judged according to what he had done. </a:t>
            </a:r>
          </a:p>
        </p:txBody>
      </p:sp>
    </p:spTree>
    <p:extLst>
      <p:ext uri="{BB962C8B-B14F-4D97-AF65-F5344CB8AC3E}">
        <p14:creationId xmlns:p14="http://schemas.microsoft.com/office/powerpoint/2010/main" val="103553771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66"/>
                                        </p:tgtEl>
                                        <p:attrNameLst>
                                          <p:attrName>style.visibility</p:attrName>
                                        </p:attrNameLst>
                                      </p:cBhvr>
                                      <p:to>
                                        <p:strVal val="visible"/>
                                      </p:to>
                                    </p:set>
                                    <p:anim calcmode="lin" valueType="num">
                                      <p:cBhvr>
                                        <p:cTn id="15" dur="500" fill="hold"/>
                                        <p:tgtEl>
                                          <p:spTgt spid="66"/>
                                        </p:tgtEl>
                                        <p:attrNameLst>
                                          <p:attrName>ppt_w</p:attrName>
                                        </p:attrNameLst>
                                      </p:cBhvr>
                                      <p:tavLst>
                                        <p:tav tm="0">
                                          <p:val>
                                            <p:fltVal val="0"/>
                                          </p:val>
                                        </p:tav>
                                        <p:tav tm="100000">
                                          <p:val>
                                            <p:strVal val="#ppt_w"/>
                                          </p:val>
                                        </p:tav>
                                      </p:tavLst>
                                    </p:anim>
                                    <p:anim calcmode="lin" valueType="num">
                                      <p:cBhvr>
                                        <p:cTn id="16" dur="500" fill="hold"/>
                                        <p:tgtEl>
                                          <p:spTgt spid="66"/>
                                        </p:tgtEl>
                                        <p:attrNameLst>
                                          <p:attrName>ppt_h</p:attrName>
                                        </p:attrNameLst>
                                      </p:cBhvr>
                                      <p:tavLst>
                                        <p:tav tm="0">
                                          <p:val>
                                            <p:fltVal val="0"/>
                                          </p:val>
                                        </p:tav>
                                        <p:tav tm="100000">
                                          <p:val>
                                            <p:strVal val="#ppt_h"/>
                                          </p:val>
                                        </p:tav>
                                      </p:tavLst>
                                    </p:anim>
                                    <p:animEffect transition="in" filter="fade">
                                      <p:cBhvr>
                                        <p:cTn id="17" dur="500"/>
                                        <p:tgtEl>
                                          <p:spTgt spid="66"/>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62"/>
                                        </p:tgtEl>
                                        <p:attrNameLst>
                                          <p:attrName>style.visibility</p:attrName>
                                        </p:attrNameLst>
                                      </p:cBhvr>
                                      <p:to>
                                        <p:strVal val="visible"/>
                                      </p:to>
                                    </p:set>
                                    <p:anim calcmode="lin" valueType="num">
                                      <p:cBhvr>
                                        <p:cTn id="22" dur="1000" fill="hold"/>
                                        <p:tgtEl>
                                          <p:spTgt spid="62"/>
                                        </p:tgtEl>
                                        <p:attrNameLst>
                                          <p:attrName>ppt_w</p:attrName>
                                        </p:attrNameLst>
                                      </p:cBhvr>
                                      <p:tavLst>
                                        <p:tav tm="0">
                                          <p:val>
                                            <p:fltVal val="0"/>
                                          </p:val>
                                        </p:tav>
                                        <p:tav tm="100000">
                                          <p:val>
                                            <p:strVal val="#ppt_w"/>
                                          </p:val>
                                        </p:tav>
                                      </p:tavLst>
                                    </p:anim>
                                    <p:anim calcmode="lin" valueType="num">
                                      <p:cBhvr>
                                        <p:cTn id="23" dur="1000" fill="hold"/>
                                        <p:tgtEl>
                                          <p:spTgt spid="62"/>
                                        </p:tgtEl>
                                        <p:attrNameLst>
                                          <p:attrName>ppt_h</p:attrName>
                                        </p:attrNameLst>
                                      </p:cBhvr>
                                      <p:tavLst>
                                        <p:tav tm="0">
                                          <p:val>
                                            <p:fltVal val="0"/>
                                          </p:val>
                                        </p:tav>
                                        <p:tav tm="100000">
                                          <p:val>
                                            <p:strVal val="#ppt_h"/>
                                          </p:val>
                                        </p:tav>
                                      </p:tavLst>
                                    </p:anim>
                                    <p:anim calcmode="lin" valueType="num">
                                      <p:cBhvr>
                                        <p:cTn id="24" dur="1000" fill="hold"/>
                                        <p:tgtEl>
                                          <p:spTgt spid="62"/>
                                        </p:tgtEl>
                                        <p:attrNameLst>
                                          <p:attrName>style.rotation</p:attrName>
                                        </p:attrNameLst>
                                      </p:cBhvr>
                                      <p:tavLst>
                                        <p:tav tm="0">
                                          <p:val>
                                            <p:fltVal val="90"/>
                                          </p:val>
                                        </p:tav>
                                        <p:tav tm="100000">
                                          <p:val>
                                            <p:fltVal val="0"/>
                                          </p:val>
                                        </p:tav>
                                      </p:tavLst>
                                    </p:anim>
                                    <p:animEffect transition="in" filter="fade">
                                      <p:cBhvr>
                                        <p:cTn id="25" dur="1000"/>
                                        <p:tgtEl>
                                          <p:spTgt spid="62"/>
                                        </p:tgtEl>
                                      </p:cBhvr>
                                    </p:animEffect>
                                  </p:childTnLst>
                                </p:cTn>
                              </p:par>
                              <p:par>
                                <p:cTn id="26" presetID="31" presetClass="entr" presetSubtype="0" fill="hold" nodeType="withEffect">
                                  <p:stCondLst>
                                    <p:cond delay="0"/>
                                  </p:stCondLst>
                                  <p:childTnLst>
                                    <p:set>
                                      <p:cBhvr>
                                        <p:cTn id="27" dur="1" fill="hold">
                                          <p:stCondLst>
                                            <p:cond delay="0"/>
                                          </p:stCondLst>
                                        </p:cTn>
                                        <p:tgtEl>
                                          <p:spTgt spid="63"/>
                                        </p:tgtEl>
                                        <p:attrNameLst>
                                          <p:attrName>style.visibility</p:attrName>
                                        </p:attrNameLst>
                                      </p:cBhvr>
                                      <p:to>
                                        <p:strVal val="visible"/>
                                      </p:to>
                                    </p:set>
                                    <p:anim calcmode="lin" valueType="num">
                                      <p:cBhvr>
                                        <p:cTn id="28" dur="1000" fill="hold"/>
                                        <p:tgtEl>
                                          <p:spTgt spid="63"/>
                                        </p:tgtEl>
                                        <p:attrNameLst>
                                          <p:attrName>ppt_w</p:attrName>
                                        </p:attrNameLst>
                                      </p:cBhvr>
                                      <p:tavLst>
                                        <p:tav tm="0">
                                          <p:val>
                                            <p:fltVal val="0"/>
                                          </p:val>
                                        </p:tav>
                                        <p:tav tm="100000">
                                          <p:val>
                                            <p:strVal val="#ppt_w"/>
                                          </p:val>
                                        </p:tav>
                                      </p:tavLst>
                                    </p:anim>
                                    <p:anim calcmode="lin" valueType="num">
                                      <p:cBhvr>
                                        <p:cTn id="29" dur="1000" fill="hold"/>
                                        <p:tgtEl>
                                          <p:spTgt spid="63"/>
                                        </p:tgtEl>
                                        <p:attrNameLst>
                                          <p:attrName>ppt_h</p:attrName>
                                        </p:attrNameLst>
                                      </p:cBhvr>
                                      <p:tavLst>
                                        <p:tav tm="0">
                                          <p:val>
                                            <p:fltVal val="0"/>
                                          </p:val>
                                        </p:tav>
                                        <p:tav tm="100000">
                                          <p:val>
                                            <p:strVal val="#ppt_h"/>
                                          </p:val>
                                        </p:tav>
                                      </p:tavLst>
                                    </p:anim>
                                    <p:anim calcmode="lin" valueType="num">
                                      <p:cBhvr>
                                        <p:cTn id="30" dur="1000" fill="hold"/>
                                        <p:tgtEl>
                                          <p:spTgt spid="63"/>
                                        </p:tgtEl>
                                        <p:attrNameLst>
                                          <p:attrName>style.rotation</p:attrName>
                                        </p:attrNameLst>
                                      </p:cBhvr>
                                      <p:tavLst>
                                        <p:tav tm="0">
                                          <p:val>
                                            <p:fltVal val="90"/>
                                          </p:val>
                                        </p:tav>
                                        <p:tav tm="100000">
                                          <p:val>
                                            <p:fltVal val="0"/>
                                          </p:val>
                                        </p:tav>
                                      </p:tavLst>
                                    </p:anim>
                                    <p:animEffect transition="in" filter="fade">
                                      <p:cBhvr>
                                        <p:cTn id="31" dur="1000"/>
                                        <p:tgtEl>
                                          <p:spTgt spid="63"/>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22"/>
                                        </p:tgtEl>
                                        <p:attrNameLst>
                                          <p:attrName>style.visibility</p:attrName>
                                        </p:attrNameLst>
                                      </p:cBhvr>
                                      <p:to>
                                        <p:strVal val="visible"/>
                                      </p:to>
                                    </p:set>
                                    <p:anim calcmode="lin" valueType="num">
                                      <p:cBhvr>
                                        <p:cTn id="36" dur="1000" fill="hold"/>
                                        <p:tgtEl>
                                          <p:spTgt spid="22"/>
                                        </p:tgtEl>
                                        <p:attrNameLst>
                                          <p:attrName>ppt_w</p:attrName>
                                        </p:attrNameLst>
                                      </p:cBhvr>
                                      <p:tavLst>
                                        <p:tav tm="0">
                                          <p:val>
                                            <p:fltVal val="0"/>
                                          </p:val>
                                        </p:tav>
                                        <p:tav tm="100000">
                                          <p:val>
                                            <p:strVal val="#ppt_w"/>
                                          </p:val>
                                        </p:tav>
                                      </p:tavLst>
                                    </p:anim>
                                    <p:anim calcmode="lin" valueType="num">
                                      <p:cBhvr>
                                        <p:cTn id="37" dur="1000" fill="hold"/>
                                        <p:tgtEl>
                                          <p:spTgt spid="22"/>
                                        </p:tgtEl>
                                        <p:attrNameLst>
                                          <p:attrName>ppt_h</p:attrName>
                                        </p:attrNameLst>
                                      </p:cBhvr>
                                      <p:tavLst>
                                        <p:tav tm="0">
                                          <p:val>
                                            <p:fltVal val="0"/>
                                          </p:val>
                                        </p:tav>
                                        <p:tav tm="100000">
                                          <p:val>
                                            <p:strVal val="#ppt_h"/>
                                          </p:val>
                                        </p:tav>
                                      </p:tavLst>
                                    </p:anim>
                                    <p:anim calcmode="lin" valueType="num">
                                      <p:cBhvr>
                                        <p:cTn id="38" dur="1000" fill="hold"/>
                                        <p:tgtEl>
                                          <p:spTgt spid="22"/>
                                        </p:tgtEl>
                                        <p:attrNameLst>
                                          <p:attrName>style.rotation</p:attrName>
                                        </p:attrNameLst>
                                      </p:cBhvr>
                                      <p:tavLst>
                                        <p:tav tm="0">
                                          <p:val>
                                            <p:fltVal val="90"/>
                                          </p:val>
                                        </p:tav>
                                        <p:tav tm="100000">
                                          <p:val>
                                            <p:fltVal val="0"/>
                                          </p:val>
                                        </p:tav>
                                      </p:tavLst>
                                    </p:anim>
                                    <p:animEffect transition="in" filter="fade">
                                      <p:cBhvr>
                                        <p:cTn id="39"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22" grpId="0" animBg="1"/>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087" name="Line 39"/>
          <p:cNvSpPr>
            <a:spLocks noChangeShapeType="1"/>
          </p:cNvSpPr>
          <p:nvPr/>
        </p:nvSpPr>
        <p:spPr bwMode="auto">
          <a:xfrm flipV="1">
            <a:off x="457200" y="4009472"/>
            <a:ext cx="8229600" cy="164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Line 26"/>
          <p:cNvSpPr>
            <a:spLocks noChangeShapeType="1"/>
          </p:cNvSpPr>
          <p:nvPr/>
        </p:nvSpPr>
        <p:spPr bwMode="auto">
          <a:xfrm>
            <a:off x="838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26"/>
          <p:cNvSpPr>
            <a:spLocks noChangeShapeType="1"/>
          </p:cNvSpPr>
          <p:nvPr/>
        </p:nvSpPr>
        <p:spPr bwMode="auto">
          <a:xfrm>
            <a:off x="21336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47" name="Straight Connector 46"/>
          <p:cNvCxnSpPr/>
          <p:nvPr/>
        </p:nvCxnSpPr>
        <p:spPr bwMode="auto">
          <a:xfrm flipV="1">
            <a:off x="838200" y="2362200"/>
            <a:ext cx="0" cy="154735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 Box 32"/>
          <p:cNvSpPr txBox="1">
            <a:spLocks noChangeArrowheads="1"/>
          </p:cNvSpPr>
          <p:nvPr/>
        </p:nvSpPr>
        <p:spPr bwMode="auto">
          <a:xfrm>
            <a:off x="838200" y="2565737"/>
            <a:ext cx="1295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dirty="0" smtClean="0"/>
              <a:t>The Day of The LORD Dan.9:27B     Joel 2:1-2, 30-31 Rev.6:12-17</a:t>
            </a:r>
          </a:p>
        </p:txBody>
      </p:sp>
      <p:sp>
        <p:nvSpPr>
          <p:cNvPr id="3" name="TextBox 2"/>
          <p:cNvSpPr txBox="1"/>
          <p:nvPr/>
        </p:nvSpPr>
        <p:spPr>
          <a:xfrm>
            <a:off x="1143000" y="3733800"/>
            <a:ext cx="838200" cy="276999"/>
          </a:xfrm>
          <a:prstGeom prst="rect">
            <a:avLst/>
          </a:prstGeom>
          <a:noFill/>
        </p:spPr>
        <p:txBody>
          <a:bodyPr wrap="square" rtlCol="0">
            <a:spAutoFit/>
          </a:bodyPr>
          <a:lstStyle/>
          <a:p>
            <a:r>
              <a:rPr lang="en-US" sz="1200" dirty="0" smtClean="0"/>
              <a:t>3.5 years</a:t>
            </a:r>
            <a:endParaRPr lang="en-US" sz="1200" dirty="0"/>
          </a:p>
        </p:txBody>
      </p:sp>
      <p:sp>
        <p:nvSpPr>
          <p:cNvPr id="46" name="AutoShape 12"/>
          <p:cNvSpPr>
            <a:spLocks noChangeArrowheads="1"/>
          </p:cNvSpPr>
          <p:nvPr/>
        </p:nvSpPr>
        <p:spPr bwMode="auto">
          <a:xfrm rot="10800000">
            <a:off x="1990166" y="1979972"/>
            <a:ext cx="283509" cy="1906227"/>
          </a:xfrm>
          <a:prstGeom prst="upArrow">
            <a:avLst>
              <a:gd name="adj1" fmla="val 50000"/>
              <a:gd name="adj2" fmla="val 127604"/>
            </a:avLst>
          </a:prstGeom>
          <a:solidFill>
            <a:srgbClr val="FFFFCC"/>
          </a:solidFill>
          <a:ln w="9525">
            <a:solidFill>
              <a:schemeClr val="tx1"/>
            </a:solidFill>
            <a:miter lim="800000"/>
            <a:headEnd/>
            <a:tailEnd/>
          </a:ln>
          <a:effectLst/>
          <a:extLst/>
        </p:spPr>
        <p:txBody>
          <a:bodyPr wrap="none" anchor="ctr"/>
          <a:lstStyle/>
          <a:p>
            <a:endParaRPr lang="en-US"/>
          </a:p>
        </p:txBody>
      </p:sp>
      <p:sp>
        <p:nvSpPr>
          <p:cNvPr id="52" name="Text Box 32"/>
          <p:cNvSpPr txBox="1">
            <a:spLocks noChangeArrowheads="1"/>
          </p:cNvSpPr>
          <p:nvPr/>
        </p:nvSpPr>
        <p:spPr bwMode="auto">
          <a:xfrm>
            <a:off x="1219200" y="990600"/>
            <a:ext cx="1371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en-US" sz="1200" b="1" u="sng" dirty="0" smtClean="0"/>
              <a:t>CHRIST Returns </a:t>
            </a:r>
            <a:r>
              <a:rPr lang="en-US" altLang="en-US" sz="1200" b="1" dirty="0" smtClean="0"/>
              <a:t>Dan.9:27C      Dan.9:24 </a:t>
            </a:r>
            <a:r>
              <a:rPr lang="en-US" altLang="en-US" sz="1200" b="1" u="sng" dirty="0" smtClean="0"/>
              <a:t>Rev.19:11-21</a:t>
            </a:r>
          </a:p>
        </p:txBody>
      </p:sp>
      <p:pic>
        <p:nvPicPr>
          <p:cNvPr id="53" name="Picture 2" descr="C:\Users\Owner\Downloads\1255590248181408279crown-diamonds.svg.thum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151530"/>
            <a:ext cx="861954" cy="844683"/>
          </a:xfrm>
          <a:prstGeom prst="rect">
            <a:avLst/>
          </a:prstGeom>
          <a:noFill/>
          <a:extLst>
            <a:ext uri="{909E8E84-426E-40DD-AFC4-6F175D3DCCD1}">
              <a14:hiddenFill xmlns:a14="http://schemas.microsoft.com/office/drawing/2010/main">
                <a:solidFill>
                  <a:srgbClr val="FFFFFF"/>
                </a:solidFill>
              </a14:hiddenFill>
            </a:ext>
          </a:extLst>
        </p:spPr>
      </p:pic>
      <p:sp>
        <p:nvSpPr>
          <p:cNvPr id="54" name="Line 26"/>
          <p:cNvSpPr>
            <a:spLocks noChangeShapeType="1"/>
          </p:cNvSpPr>
          <p:nvPr/>
        </p:nvSpPr>
        <p:spPr bwMode="auto">
          <a:xfrm>
            <a:off x="4267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 name="Line 26"/>
          <p:cNvSpPr>
            <a:spLocks noChangeShapeType="1"/>
          </p:cNvSpPr>
          <p:nvPr/>
        </p:nvSpPr>
        <p:spPr bwMode="auto">
          <a:xfrm>
            <a:off x="5925670" y="390114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57" name="Line 26"/>
          <p:cNvSpPr>
            <a:spLocks noChangeShapeType="1"/>
          </p:cNvSpPr>
          <p:nvPr/>
        </p:nvSpPr>
        <p:spPr bwMode="auto">
          <a:xfrm>
            <a:off x="7696200" y="3886200"/>
            <a:ext cx="0" cy="254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 name="TextBox 57"/>
          <p:cNvSpPr txBox="1"/>
          <p:nvPr/>
        </p:nvSpPr>
        <p:spPr>
          <a:xfrm>
            <a:off x="2133600" y="3564235"/>
            <a:ext cx="1501591" cy="461665"/>
          </a:xfrm>
          <a:prstGeom prst="rect">
            <a:avLst/>
          </a:prstGeom>
          <a:noFill/>
          <a:ln>
            <a:solidFill>
              <a:schemeClr val="tx1"/>
            </a:solidFill>
            <a:prstDash val="dashDot"/>
          </a:ln>
        </p:spPr>
        <p:txBody>
          <a:bodyPr wrap="square" rtlCol="0">
            <a:spAutoFit/>
          </a:bodyPr>
          <a:lstStyle/>
          <a:p>
            <a:pPr algn="ctr"/>
            <a:r>
              <a:rPr lang="en-US" sz="1200" dirty="0" smtClean="0"/>
              <a:t>1000 Year, Millennium</a:t>
            </a:r>
            <a:endParaRPr lang="en-US" sz="1200" dirty="0"/>
          </a:p>
        </p:txBody>
      </p:sp>
      <p:sp>
        <p:nvSpPr>
          <p:cNvPr id="59" name="Text Box 32"/>
          <p:cNvSpPr txBox="1">
            <a:spLocks noChangeArrowheads="1"/>
          </p:cNvSpPr>
          <p:nvPr/>
        </p:nvSpPr>
        <p:spPr bwMode="auto">
          <a:xfrm>
            <a:off x="2590800" y="990600"/>
            <a:ext cx="116987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u="sng" dirty="0" smtClean="0"/>
              <a:t>Millennium  </a:t>
            </a:r>
            <a:r>
              <a:rPr lang="en-US" altLang="en-US" sz="1200" b="1" dirty="0" smtClean="0"/>
              <a:t>Isaiah 11:1-16 Zech.14:1-21</a:t>
            </a:r>
            <a:endParaRPr lang="en-US" altLang="en-US" sz="1200" b="1" u="sng" dirty="0" smtClean="0"/>
          </a:p>
        </p:txBody>
      </p:sp>
      <p:sp>
        <p:nvSpPr>
          <p:cNvPr id="60" name="Text Box 32"/>
          <p:cNvSpPr txBox="1">
            <a:spLocks noChangeArrowheads="1"/>
          </p:cNvSpPr>
          <p:nvPr/>
        </p:nvSpPr>
        <p:spPr bwMode="auto">
          <a:xfrm>
            <a:off x="3657600" y="990600"/>
            <a:ext cx="1371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u="sng" dirty="0" smtClean="0"/>
              <a:t>Final Rebellion Rev.20:7-9</a:t>
            </a:r>
          </a:p>
        </p:txBody>
      </p:sp>
      <p:pic>
        <p:nvPicPr>
          <p:cNvPr id="61" name="Picture 6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3733800" y="2096062"/>
            <a:ext cx="1013009" cy="927111"/>
          </a:xfrm>
          <a:prstGeom prst="rect">
            <a:avLst/>
          </a:prstGeom>
        </p:spPr>
      </p:pic>
      <p:pic>
        <p:nvPicPr>
          <p:cNvPr id="62" name="Picture 6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29195" y="2096063"/>
            <a:ext cx="883755" cy="902150"/>
          </a:xfrm>
          <a:prstGeom prst="rect">
            <a:avLst/>
          </a:prstGeom>
        </p:spPr>
      </p:pic>
      <p:pic>
        <p:nvPicPr>
          <p:cNvPr id="63" name="Picture 6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43595" y="2097741"/>
            <a:ext cx="838205" cy="903768"/>
          </a:xfrm>
          <a:prstGeom prst="rect">
            <a:avLst/>
          </a:prstGeom>
        </p:spPr>
      </p:pic>
      <p:pic>
        <p:nvPicPr>
          <p:cNvPr id="65" name="Picture 6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86600" y="1981200"/>
            <a:ext cx="1361534" cy="1447800"/>
          </a:xfrm>
          <a:prstGeom prst="rect">
            <a:avLst/>
          </a:prstGeom>
        </p:spPr>
      </p:pic>
      <p:sp>
        <p:nvSpPr>
          <p:cNvPr id="66" name="Text Box 32"/>
          <p:cNvSpPr txBox="1">
            <a:spLocks noChangeArrowheads="1"/>
          </p:cNvSpPr>
          <p:nvPr/>
        </p:nvSpPr>
        <p:spPr bwMode="auto">
          <a:xfrm>
            <a:off x="5024712" y="990599"/>
            <a:ext cx="168088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u="sng" dirty="0" smtClean="0"/>
              <a:t>Great White Throne Dan.7:9-10   Rev.20:11-15</a:t>
            </a:r>
          </a:p>
        </p:txBody>
      </p:sp>
      <p:sp>
        <p:nvSpPr>
          <p:cNvPr id="67" name="Text Box 32"/>
          <p:cNvSpPr txBox="1">
            <a:spLocks noChangeArrowheads="1"/>
          </p:cNvSpPr>
          <p:nvPr/>
        </p:nvSpPr>
        <p:spPr bwMode="auto">
          <a:xfrm>
            <a:off x="6929718" y="990600"/>
            <a:ext cx="175708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1200" b="1" u="sng" dirty="0" smtClean="0">
                <a:solidFill>
                  <a:srgbClr val="FF0000"/>
                </a:solidFill>
              </a:rPr>
              <a:t>New Heaven and Earth </a:t>
            </a:r>
            <a:r>
              <a:rPr lang="en-US" altLang="en-US" sz="1200" b="1" u="sng" dirty="0" smtClean="0"/>
              <a:t>Dan.2:44-45</a:t>
            </a:r>
            <a:r>
              <a:rPr lang="en-US" altLang="en-US" sz="1200" b="1" u="sng" dirty="0" smtClean="0">
                <a:solidFill>
                  <a:srgbClr val="FF0000"/>
                </a:solidFill>
              </a:rPr>
              <a:t>        </a:t>
            </a:r>
            <a:r>
              <a:rPr lang="en-US" altLang="en-US" sz="1200" b="1" u="sng" dirty="0" smtClean="0"/>
              <a:t>Rev.21-22</a:t>
            </a:r>
          </a:p>
        </p:txBody>
      </p:sp>
      <p:sp>
        <p:nvSpPr>
          <p:cNvPr id="24" name="TextBox 23"/>
          <p:cNvSpPr txBox="1"/>
          <p:nvPr/>
        </p:nvSpPr>
        <p:spPr>
          <a:xfrm>
            <a:off x="838200" y="4267200"/>
            <a:ext cx="3325905" cy="1846659"/>
          </a:xfrm>
          <a:prstGeom prst="rect">
            <a:avLst/>
          </a:prstGeom>
          <a:noFill/>
          <a:ln>
            <a:solidFill>
              <a:schemeClr val="tx1"/>
            </a:solidFill>
            <a:prstDash val="dash"/>
          </a:ln>
        </p:spPr>
        <p:txBody>
          <a:bodyPr wrap="square" rtlCol="0">
            <a:spAutoFit/>
          </a:bodyPr>
          <a:lstStyle/>
          <a:p>
            <a:r>
              <a:rPr lang="en-US" sz="1600" b="1" dirty="0" smtClean="0">
                <a:solidFill>
                  <a:srgbClr val="FF0000"/>
                </a:solidFill>
              </a:rPr>
              <a:t>Notes:</a:t>
            </a:r>
          </a:p>
          <a:p>
            <a:pPr marL="342900" indent="-342900">
              <a:buAutoNum type="arabicPeriod"/>
            </a:pPr>
            <a:r>
              <a:rPr lang="en-US" sz="1400" dirty="0" smtClean="0"/>
              <a:t>Now the New Heaven and Earth!</a:t>
            </a:r>
          </a:p>
          <a:p>
            <a:pPr marL="342900" indent="-342900">
              <a:buAutoNum type="arabicPeriod"/>
            </a:pPr>
            <a:r>
              <a:rPr lang="en-US" sz="1400" dirty="0" smtClean="0"/>
              <a:t>First Heaven and Earth passed away. </a:t>
            </a:r>
            <a:r>
              <a:rPr lang="en-US" sz="1400" b="1" dirty="0" smtClean="0">
                <a:solidFill>
                  <a:srgbClr val="FF0000"/>
                </a:solidFill>
              </a:rPr>
              <a:t>Rev.21:1-5</a:t>
            </a:r>
          </a:p>
          <a:p>
            <a:pPr marL="342900" indent="-342900">
              <a:buAutoNum type="arabicPeriod"/>
            </a:pPr>
            <a:r>
              <a:rPr lang="en-US" sz="1400" dirty="0" smtClean="0"/>
              <a:t>No more death, pain, tears, sorrow. All things are made new, forever!</a:t>
            </a:r>
          </a:p>
          <a:p>
            <a:pPr marL="342900" indent="-342900">
              <a:buAutoNum type="arabicPeriod"/>
            </a:pPr>
            <a:r>
              <a:rPr lang="en-US" sz="1400" b="1" dirty="0" smtClean="0">
                <a:solidFill>
                  <a:srgbClr val="FF0000"/>
                </a:solidFill>
              </a:rPr>
              <a:t>Rev.21-22 </a:t>
            </a:r>
          </a:p>
          <a:p>
            <a:pPr marL="342900" indent="-342900">
              <a:buAutoNum type="arabicPeriod"/>
            </a:pPr>
            <a:r>
              <a:rPr lang="en-US" sz="1400" dirty="0" smtClean="0"/>
              <a:t>Timing, invitation, warning.  </a:t>
            </a:r>
            <a:r>
              <a:rPr lang="en-US" sz="1400" b="1" i="1" u="sng" dirty="0" smtClean="0">
                <a:solidFill>
                  <a:srgbClr val="FF0000"/>
                </a:solidFill>
              </a:rPr>
              <a:t>AMEN</a:t>
            </a:r>
            <a:endParaRPr lang="en-US" sz="1400" b="1" i="1" u="sng" dirty="0">
              <a:solidFill>
                <a:srgbClr val="FF0000"/>
              </a:solidFill>
            </a:endParaRPr>
          </a:p>
        </p:txBody>
      </p:sp>
      <p:sp>
        <p:nvSpPr>
          <p:cNvPr id="25" name="TextBox 24"/>
          <p:cNvSpPr txBox="1"/>
          <p:nvPr/>
        </p:nvSpPr>
        <p:spPr>
          <a:xfrm>
            <a:off x="4988860" y="4267200"/>
            <a:ext cx="3662088" cy="2492990"/>
          </a:xfrm>
          <a:prstGeom prst="rect">
            <a:avLst/>
          </a:prstGeom>
          <a:solidFill>
            <a:schemeClr val="accent5">
              <a:lumMod val="40000"/>
              <a:lumOff val="60000"/>
            </a:schemeClr>
          </a:solidFill>
          <a:ln>
            <a:solidFill>
              <a:schemeClr val="tx1"/>
            </a:solidFill>
            <a:prstDash val="lgDashDot"/>
          </a:ln>
        </p:spPr>
        <p:txBody>
          <a:bodyPr wrap="square" rtlCol="0">
            <a:spAutoFit/>
          </a:bodyPr>
          <a:lstStyle/>
          <a:p>
            <a:r>
              <a:rPr lang="en-US" sz="1200" dirty="0" smtClean="0"/>
              <a:t>Rev </a:t>
            </a:r>
            <a:r>
              <a:rPr lang="en-US" sz="1200" dirty="0"/>
              <a:t>21:1-4</a:t>
            </a:r>
          </a:p>
          <a:p>
            <a:r>
              <a:rPr lang="en-US" sz="1200" dirty="0" smtClean="0"/>
              <a:t>Then </a:t>
            </a:r>
            <a:r>
              <a:rPr lang="en-US" sz="1200" dirty="0"/>
              <a:t>I saw a </a:t>
            </a:r>
            <a:r>
              <a:rPr lang="en-US" sz="1200" b="1" dirty="0">
                <a:solidFill>
                  <a:srgbClr val="FF0000"/>
                </a:solidFill>
              </a:rPr>
              <a:t>new heaven and a new earth</a:t>
            </a:r>
            <a:r>
              <a:rPr lang="en-US" sz="1200" dirty="0"/>
              <a:t>, for the first heaven and the first earth had passed away, and there was no longer any sea. 2 I saw the Holy City, the new Jerusalem, coming down out of heaven from God, prepared as a bride beautifully dressed for her husband. 3 And I heard a loud voice from the throne saying, "Now the dwelling of God is with men, and he will live with them. They will be his people, and God himself will be with them and be their God. 4 He will wipe every tear from their eyes. There will be no more death or mourning or crying or pain, for the old order of things has passed away." </a:t>
            </a:r>
          </a:p>
        </p:txBody>
      </p:sp>
    </p:spTree>
    <p:extLst>
      <p:ext uri="{BB962C8B-B14F-4D97-AF65-F5344CB8AC3E}">
        <p14:creationId xmlns:p14="http://schemas.microsoft.com/office/powerpoint/2010/main" val="73812328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1000" fill="hold"/>
                                        <p:tgtEl>
                                          <p:spTgt spid="25"/>
                                        </p:tgtEl>
                                        <p:attrNameLst>
                                          <p:attrName>ppt_w</p:attrName>
                                        </p:attrNameLst>
                                      </p:cBhvr>
                                      <p:tavLst>
                                        <p:tav tm="0">
                                          <p:val>
                                            <p:fltVal val="0"/>
                                          </p:val>
                                        </p:tav>
                                        <p:tav tm="100000">
                                          <p:val>
                                            <p:strVal val="#ppt_w"/>
                                          </p:val>
                                        </p:tav>
                                      </p:tavLst>
                                    </p:anim>
                                    <p:anim calcmode="lin" valueType="num">
                                      <p:cBhvr>
                                        <p:cTn id="8" dur="1000" fill="hold"/>
                                        <p:tgtEl>
                                          <p:spTgt spid="25"/>
                                        </p:tgtEl>
                                        <p:attrNameLst>
                                          <p:attrName>ppt_h</p:attrName>
                                        </p:attrNameLst>
                                      </p:cBhvr>
                                      <p:tavLst>
                                        <p:tav tm="0">
                                          <p:val>
                                            <p:fltVal val="0"/>
                                          </p:val>
                                        </p:tav>
                                        <p:tav tm="100000">
                                          <p:val>
                                            <p:strVal val="#ppt_h"/>
                                          </p:val>
                                        </p:tav>
                                      </p:tavLst>
                                    </p:anim>
                                    <p:anim calcmode="lin" valueType="num">
                                      <p:cBhvr>
                                        <p:cTn id="9" dur="1000" fill="hold"/>
                                        <p:tgtEl>
                                          <p:spTgt spid="25"/>
                                        </p:tgtEl>
                                        <p:attrNameLst>
                                          <p:attrName>style.rotation</p:attrName>
                                        </p:attrNameLst>
                                      </p:cBhvr>
                                      <p:tavLst>
                                        <p:tav tm="0">
                                          <p:val>
                                            <p:fltVal val="90"/>
                                          </p:val>
                                        </p:tav>
                                        <p:tav tm="100000">
                                          <p:val>
                                            <p:fltVal val="0"/>
                                          </p:val>
                                        </p:tav>
                                      </p:tavLst>
                                    </p:anim>
                                    <p:animEffect transition="in" filter="fade">
                                      <p:cBhvr>
                                        <p:cTn id="10" dur="1000"/>
                                        <p:tgtEl>
                                          <p:spTgt spid="25"/>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67"/>
                                        </p:tgtEl>
                                        <p:attrNameLst>
                                          <p:attrName>style.visibility</p:attrName>
                                        </p:attrNameLst>
                                      </p:cBhvr>
                                      <p:to>
                                        <p:strVal val="visible"/>
                                      </p:to>
                                    </p:set>
                                    <p:anim calcmode="lin" valueType="num">
                                      <p:cBhvr>
                                        <p:cTn id="15" dur="500" fill="hold"/>
                                        <p:tgtEl>
                                          <p:spTgt spid="67"/>
                                        </p:tgtEl>
                                        <p:attrNameLst>
                                          <p:attrName>ppt_w</p:attrName>
                                        </p:attrNameLst>
                                      </p:cBhvr>
                                      <p:tavLst>
                                        <p:tav tm="0">
                                          <p:val>
                                            <p:fltVal val="0"/>
                                          </p:val>
                                        </p:tav>
                                        <p:tav tm="100000">
                                          <p:val>
                                            <p:strVal val="#ppt_w"/>
                                          </p:val>
                                        </p:tav>
                                      </p:tavLst>
                                    </p:anim>
                                    <p:anim calcmode="lin" valueType="num">
                                      <p:cBhvr>
                                        <p:cTn id="16" dur="500" fill="hold"/>
                                        <p:tgtEl>
                                          <p:spTgt spid="67"/>
                                        </p:tgtEl>
                                        <p:attrNameLst>
                                          <p:attrName>ppt_h</p:attrName>
                                        </p:attrNameLst>
                                      </p:cBhvr>
                                      <p:tavLst>
                                        <p:tav tm="0">
                                          <p:val>
                                            <p:fltVal val="0"/>
                                          </p:val>
                                        </p:tav>
                                        <p:tav tm="100000">
                                          <p:val>
                                            <p:strVal val="#ppt_h"/>
                                          </p:val>
                                        </p:tav>
                                      </p:tavLst>
                                    </p:anim>
                                    <p:animEffect transition="in" filter="fade">
                                      <p:cBhvr>
                                        <p:cTn id="17" dur="500"/>
                                        <p:tgtEl>
                                          <p:spTgt spid="67"/>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65"/>
                                        </p:tgtEl>
                                        <p:attrNameLst>
                                          <p:attrName>style.visibility</p:attrName>
                                        </p:attrNameLst>
                                      </p:cBhvr>
                                      <p:to>
                                        <p:strVal val="visible"/>
                                      </p:to>
                                    </p:set>
                                    <p:anim calcmode="lin" valueType="num">
                                      <p:cBhvr>
                                        <p:cTn id="22" dur="500" fill="hold"/>
                                        <p:tgtEl>
                                          <p:spTgt spid="65"/>
                                        </p:tgtEl>
                                        <p:attrNameLst>
                                          <p:attrName>ppt_w</p:attrName>
                                        </p:attrNameLst>
                                      </p:cBhvr>
                                      <p:tavLst>
                                        <p:tav tm="0">
                                          <p:val>
                                            <p:fltVal val="0"/>
                                          </p:val>
                                        </p:tav>
                                        <p:tav tm="100000">
                                          <p:val>
                                            <p:strVal val="#ppt_w"/>
                                          </p:val>
                                        </p:tav>
                                      </p:tavLst>
                                    </p:anim>
                                    <p:anim calcmode="lin" valueType="num">
                                      <p:cBhvr>
                                        <p:cTn id="23" dur="500" fill="hold"/>
                                        <p:tgtEl>
                                          <p:spTgt spid="65"/>
                                        </p:tgtEl>
                                        <p:attrNameLst>
                                          <p:attrName>ppt_h</p:attrName>
                                        </p:attrNameLst>
                                      </p:cBhvr>
                                      <p:tavLst>
                                        <p:tav tm="0">
                                          <p:val>
                                            <p:fltVal val="0"/>
                                          </p:val>
                                        </p:tav>
                                        <p:tav tm="100000">
                                          <p:val>
                                            <p:strVal val="#ppt_h"/>
                                          </p:val>
                                        </p:tav>
                                      </p:tavLst>
                                    </p:anim>
                                    <p:animEffect transition="in" filter="fade">
                                      <p:cBhvr>
                                        <p:cTn id="24" dur="500"/>
                                        <p:tgtEl>
                                          <p:spTgt spid="65"/>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anim calcmode="lin" valueType="num">
                                      <p:cBhvr>
                                        <p:cTn id="29" dur="1000" fill="hold"/>
                                        <p:tgtEl>
                                          <p:spTgt spid="24"/>
                                        </p:tgtEl>
                                        <p:attrNameLst>
                                          <p:attrName>ppt_w</p:attrName>
                                        </p:attrNameLst>
                                      </p:cBhvr>
                                      <p:tavLst>
                                        <p:tav tm="0">
                                          <p:val>
                                            <p:fltVal val="0"/>
                                          </p:val>
                                        </p:tav>
                                        <p:tav tm="100000">
                                          <p:val>
                                            <p:strVal val="#ppt_w"/>
                                          </p:val>
                                        </p:tav>
                                      </p:tavLst>
                                    </p:anim>
                                    <p:anim calcmode="lin" valueType="num">
                                      <p:cBhvr>
                                        <p:cTn id="30" dur="1000" fill="hold"/>
                                        <p:tgtEl>
                                          <p:spTgt spid="24"/>
                                        </p:tgtEl>
                                        <p:attrNameLst>
                                          <p:attrName>ppt_h</p:attrName>
                                        </p:attrNameLst>
                                      </p:cBhvr>
                                      <p:tavLst>
                                        <p:tav tm="0">
                                          <p:val>
                                            <p:fltVal val="0"/>
                                          </p:val>
                                        </p:tav>
                                        <p:tav tm="100000">
                                          <p:val>
                                            <p:strVal val="#ppt_h"/>
                                          </p:val>
                                        </p:tav>
                                      </p:tavLst>
                                    </p:anim>
                                    <p:anim calcmode="lin" valueType="num">
                                      <p:cBhvr>
                                        <p:cTn id="31" dur="1000" fill="hold"/>
                                        <p:tgtEl>
                                          <p:spTgt spid="24"/>
                                        </p:tgtEl>
                                        <p:attrNameLst>
                                          <p:attrName>style.rotation</p:attrName>
                                        </p:attrNameLst>
                                      </p:cBhvr>
                                      <p:tavLst>
                                        <p:tav tm="0">
                                          <p:val>
                                            <p:fltVal val="90"/>
                                          </p:val>
                                        </p:tav>
                                        <p:tav tm="100000">
                                          <p:val>
                                            <p:fltVal val="0"/>
                                          </p:val>
                                        </p:tav>
                                      </p:tavLst>
                                    </p:anim>
                                    <p:animEffect transition="in" filter="fade">
                                      <p:cBhvr>
                                        <p:cTn id="32"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24" grpId="0" animBg="1"/>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1" name="Text Box 23"/>
          <p:cNvSpPr txBox="1">
            <a:spLocks noChangeArrowheads="1"/>
          </p:cNvSpPr>
          <p:nvPr/>
        </p:nvSpPr>
        <p:spPr bwMode="auto">
          <a:xfrm>
            <a:off x="1981200" y="1397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smtClean="0"/>
              <a:t>End-Times Prophecy</a:t>
            </a:r>
            <a:endParaRPr lang="en-US" altLang="en-US" dirty="0"/>
          </a:p>
        </p:txBody>
      </p:sp>
      <p:sp>
        <p:nvSpPr>
          <p:cNvPr id="2" name="TextBox 1"/>
          <p:cNvSpPr txBox="1"/>
          <p:nvPr/>
        </p:nvSpPr>
        <p:spPr>
          <a:xfrm>
            <a:off x="1999130" y="1066800"/>
            <a:ext cx="6591300" cy="5416868"/>
          </a:xfrm>
          <a:prstGeom prst="rect">
            <a:avLst/>
          </a:prstGeom>
          <a:solidFill>
            <a:schemeClr val="accent3">
              <a:lumMod val="95000"/>
            </a:schemeClr>
          </a:solidFill>
          <a:ln w="12700">
            <a:solidFill>
              <a:schemeClr val="tx1"/>
            </a:solidFill>
          </a:ln>
        </p:spPr>
        <p:txBody>
          <a:bodyPr wrap="square" rtlCol="0">
            <a:spAutoFit/>
          </a:bodyPr>
          <a:lstStyle/>
          <a:p>
            <a:r>
              <a:rPr lang="en-US" sz="1600" b="1" dirty="0">
                <a:solidFill>
                  <a:srgbClr val="FF0000"/>
                </a:solidFill>
              </a:rPr>
              <a:t>Rev </a:t>
            </a:r>
            <a:r>
              <a:rPr lang="en-US" sz="1600" b="1" dirty="0" smtClean="0">
                <a:solidFill>
                  <a:srgbClr val="FF0000"/>
                </a:solidFill>
              </a:rPr>
              <a:t>22:12-21 </a:t>
            </a:r>
            <a:r>
              <a:rPr lang="en-US" sz="1400" b="1" dirty="0" smtClean="0">
                <a:solidFill>
                  <a:srgbClr val="FF0000"/>
                </a:solidFill>
              </a:rPr>
              <a:t>(emphasis added)</a:t>
            </a:r>
            <a:endParaRPr lang="en-US" sz="1400" b="1" dirty="0">
              <a:solidFill>
                <a:srgbClr val="FF0000"/>
              </a:solidFill>
            </a:endParaRPr>
          </a:p>
          <a:p>
            <a:endParaRPr lang="en-US" sz="1200" dirty="0"/>
          </a:p>
          <a:p>
            <a:r>
              <a:rPr lang="en-US" sz="1200" b="1" dirty="0">
                <a:solidFill>
                  <a:srgbClr val="FF0000"/>
                </a:solidFill>
              </a:rPr>
              <a:t>12 "Behold</a:t>
            </a:r>
            <a:r>
              <a:rPr lang="en-US" sz="1200" b="1" u="sng" dirty="0">
                <a:solidFill>
                  <a:srgbClr val="FF0000"/>
                </a:solidFill>
              </a:rPr>
              <a:t>, I am coming soon</a:t>
            </a:r>
            <a:r>
              <a:rPr lang="en-US" sz="1200" b="1" dirty="0">
                <a:solidFill>
                  <a:srgbClr val="FF0000"/>
                </a:solidFill>
              </a:rPr>
              <a:t>!</a:t>
            </a:r>
            <a:r>
              <a:rPr lang="en-US" sz="1200" dirty="0"/>
              <a:t> My reward is with me, and I will give to everyone according to what he has done. 13 I am the Alpha and the Omega, the First and the Last, the Beginning and the End. </a:t>
            </a:r>
          </a:p>
          <a:p>
            <a:endParaRPr lang="en-US" sz="1200" dirty="0"/>
          </a:p>
          <a:p>
            <a:r>
              <a:rPr lang="en-US" sz="1200" dirty="0"/>
              <a:t>14 "Blessed are those who wash their robes, that they may have the right to the tree of life and may go through the gates into the city. 15 Outside are the dogs, those who practice magic arts, the sexually immoral, the murderers, the idolaters and everyone who loves and practices falsehood. </a:t>
            </a:r>
          </a:p>
          <a:p>
            <a:endParaRPr lang="en-US" sz="1200" dirty="0"/>
          </a:p>
          <a:p>
            <a:r>
              <a:rPr lang="en-US" sz="1200" dirty="0"/>
              <a:t>16 "I, Jesus, have sent my angel to give you this testimony for the churches. I am the Root and the Offspring of David, and the bright Morning Star." </a:t>
            </a:r>
          </a:p>
          <a:p>
            <a:endParaRPr lang="en-US" sz="1200" dirty="0"/>
          </a:p>
          <a:p>
            <a:r>
              <a:rPr lang="en-US" sz="1200" b="1" dirty="0">
                <a:solidFill>
                  <a:srgbClr val="FF0000"/>
                </a:solidFill>
              </a:rPr>
              <a:t>17 The Spirit and the bride say, "Come!" And let him who hears say, "Come!" Whoever is thirsty, let him come; and whoever wishes, let him take the free gift of the water of life. </a:t>
            </a:r>
          </a:p>
          <a:p>
            <a:endParaRPr lang="en-US" sz="1200" dirty="0"/>
          </a:p>
          <a:p>
            <a:r>
              <a:rPr lang="en-US" sz="1200" dirty="0"/>
              <a:t>18 I warn everyone who hears the words of the prophecy of this book: If anyone adds anything to them, God will add to him the plagues described in this book. 19 And if anyone takes words away from this book of prophecy, God will take away from him his share in the tree of life and in the holy city, which are described in this book. </a:t>
            </a:r>
          </a:p>
          <a:p>
            <a:endParaRPr lang="en-US" sz="1200" dirty="0"/>
          </a:p>
          <a:p>
            <a:r>
              <a:rPr lang="en-US" sz="1200" b="1" dirty="0">
                <a:solidFill>
                  <a:srgbClr val="FF0000"/>
                </a:solidFill>
              </a:rPr>
              <a:t>20 He who testifies to these things says, "</a:t>
            </a:r>
            <a:r>
              <a:rPr lang="en-US" sz="1200" b="1" u="sng" dirty="0">
                <a:solidFill>
                  <a:srgbClr val="FF0000"/>
                </a:solidFill>
              </a:rPr>
              <a:t>Yes, I am coming soon</a:t>
            </a:r>
            <a:r>
              <a:rPr lang="en-US" sz="1200" b="1" dirty="0">
                <a:solidFill>
                  <a:srgbClr val="FF0000"/>
                </a:solidFill>
              </a:rPr>
              <a:t>." </a:t>
            </a:r>
          </a:p>
          <a:p>
            <a:endParaRPr lang="en-US" sz="1200" dirty="0"/>
          </a:p>
          <a:p>
            <a:r>
              <a:rPr lang="en-US" sz="2000" b="1" dirty="0">
                <a:solidFill>
                  <a:srgbClr val="FF0000"/>
                </a:solidFill>
              </a:rPr>
              <a:t>Amen. Come, Lord Jesus. </a:t>
            </a:r>
          </a:p>
          <a:p>
            <a:endParaRPr lang="en-US" sz="2000" b="1" dirty="0">
              <a:solidFill>
                <a:srgbClr val="FF0000"/>
              </a:solidFill>
            </a:endParaRPr>
          </a:p>
          <a:p>
            <a:r>
              <a:rPr lang="en-US" sz="2000" b="1" dirty="0">
                <a:solidFill>
                  <a:srgbClr val="FF0000"/>
                </a:solidFill>
              </a:rPr>
              <a:t>21 The grace of the Lord Jesus be with God's people. Amen</a:t>
            </a:r>
            <a:r>
              <a:rPr lang="en-US" sz="2000" b="1" dirty="0" smtClean="0">
                <a:solidFill>
                  <a:srgbClr val="FF0000"/>
                </a:solidFill>
              </a:rPr>
              <a:t>.</a:t>
            </a:r>
            <a:endParaRPr lang="en-US" sz="2000" b="1" dirty="0">
              <a:solidFill>
                <a:srgbClr val="FF0000"/>
              </a:solidFill>
            </a:endParaRPr>
          </a:p>
        </p:txBody>
      </p:sp>
      <p:pic>
        <p:nvPicPr>
          <p:cNvPr id="25" name="Picture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895" y="1066800"/>
            <a:ext cx="1361534" cy="1447800"/>
          </a:xfrm>
          <a:prstGeom prst="rect">
            <a:avLst/>
          </a:prstGeom>
        </p:spPr>
      </p:pic>
    </p:spTree>
    <p:extLst>
      <p:ext uri="{BB962C8B-B14F-4D97-AF65-F5344CB8AC3E}">
        <p14:creationId xmlns:p14="http://schemas.microsoft.com/office/powerpoint/2010/main" val="319404389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27426</TotalTime>
  <Words>1975</Words>
  <Application>Microsoft Office PowerPoint</Application>
  <PresentationFormat>On-screen Show (4:3)</PresentationFormat>
  <Paragraphs>141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End-Times Prophecy  Overview From Daniel 9:24-27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Archer</dc:creator>
  <cp:lastModifiedBy>Owner</cp:lastModifiedBy>
  <cp:revision>246</cp:revision>
  <cp:lastPrinted>2018-08-16T14:46:22Z</cp:lastPrinted>
  <dcterms:created xsi:type="dcterms:W3CDTF">2002-10-05T00:59:16Z</dcterms:created>
  <dcterms:modified xsi:type="dcterms:W3CDTF">2018-10-27T15:19:54Z</dcterms:modified>
</cp:coreProperties>
</file>