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sldIdLst>
    <p:sldId id="287" r:id="rId2"/>
    <p:sldId id="286" r:id="rId3"/>
    <p:sldId id="277" r:id="rId4"/>
    <p:sldId id="281" r:id="rId5"/>
    <p:sldId id="284" r:id="rId6"/>
    <p:sldId id="285" r:id="rId7"/>
    <p:sldId id="288" r:id="rId8"/>
    <p:sldId id="289" r:id="rId9"/>
    <p:sldId id="290" r:id="rId10"/>
    <p:sldId id="291" r:id="rId11"/>
    <p:sldId id="278" r:id="rId12"/>
    <p:sldId id="280" r:id="rId13"/>
  </p:sldIdLst>
  <p:sldSz cx="9144000" cy="6858000" type="screen4x3"/>
  <p:notesSz cx="6858000" cy="9313863"/>
  <p:defaultTextStyle>
    <a:defPPr>
      <a:defRPr lang="en-US"/>
    </a:defPPr>
    <a:lvl1pPr algn="l" rtl="0" eaLnBrk="0" fontAlgn="base" hangingPunct="0">
      <a:spcBef>
        <a:spcPct val="0"/>
      </a:spcBef>
      <a:spcAft>
        <a:spcPct val="0"/>
      </a:spcAft>
      <a:defRPr sz="2400" kern="1200">
        <a:solidFill>
          <a:schemeClr val="tx1"/>
        </a:solidFill>
        <a:latin typeface="Times New Roman"/>
        <a:ea typeface="+mn-ea"/>
        <a:cs typeface="+mn-cs"/>
      </a:defRPr>
    </a:lvl1pPr>
    <a:lvl2pPr marL="457200" algn="l" rtl="0" eaLnBrk="0" fontAlgn="base" hangingPunct="0">
      <a:spcBef>
        <a:spcPct val="0"/>
      </a:spcBef>
      <a:spcAft>
        <a:spcPct val="0"/>
      </a:spcAft>
      <a:defRPr sz="2400" kern="1200">
        <a:solidFill>
          <a:schemeClr val="tx1"/>
        </a:solidFill>
        <a:latin typeface="Times New Roman"/>
        <a:ea typeface="+mn-ea"/>
        <a:cs typeface="+mn-cs"/>
      </a:defRPr>
    </a:lvl2pPr>
    <a:lvl3pPr marL="914400" algn="l" rtl="0" eaLnBrk="0" fontAlgn="base" hangingPunct="0">
      <a:spcBef>
        <a:spcPct val="0"/>
      </a:spcBef>
      <a:spcAft>
        <a:spcPct val="0"/>
      </a:spcAft>
      <a:defRPr sz="2400" kern="1200">
        <a:solidFill>
          <a:schemeClr val="tx1"/>
        </a:solidFill>
        <a:latin typeface="Times New Roman"/>
        <a:ea typeface="+mn-ea"/>
        <a:cs typeface="+mn-cs"/>
      </a:defRPr>
    </a:lvl3pPr>
    <a:lvl4pPr marL="1371600" algn="l" rtl="0" eaLnBrk="0" fontAlgn="base" hangingPunct="0">
      <a:spcBef>
        <a:spcPct val="0"/>
      </a:spcBef>
      <a:spcAft>
        <a:spcPct val="0"/>
      </a:spcAft>
      <a:defRPr sz="2400" kern="1200">
        <a:solidFill>
          <a:schemeClr val="tx1"/>
        </a:solidFill>
        <a:latin typeface="Times New Roman"/>
        <a:ea typeface="+mn-ea"/>
        <a:cs typeface="+mn-cs"/>
      </a:defRPr>
    </a:lvl4pPr>
    <a:lvl5pPr marL="1828800" algn="l" rtl="0" eaLnBrk="0" fontAlgn="base" hangingPunct="0">
      <a:spcBef>
        <a:spcPct val="0"/>
      </a:spcBef>
      <a:spcAft>
        <a:spcPct val="0"/>
      </a:spcAft>
      <a:defRPr sz="2400" kern="1200">
        <a:solidFill>
          <a:schemeClr val="tx1"/>
        </a:solidFill>
        <a:latin typeface="Times New Roman"/>
        <a:ea typeface="+mn-ea"/>
        <a:cs typeface="+mn-cs"/>
      </a:defRPr>
    </a:lvl5pPr>
    <a:lvl6pPr marL="2286000" algn="l" defTabSz="914400" rtl="0" eaLnBrk="1" latinLnBrk="0" hangingPunct="1">
      <a:defRPr sz="2400" kern="1200">
        <a:solidFill>
          <a:schemeClr val="tx1"/>
        </a:solidFill>
        <a:latin typeface="Times New Roman"/>
        <a:ea typeface="+mn-ea"/>
        <a:cs typeface="+mn-cs"/>
      </a:defRPr>
    </a:lvl6pPr>
    <a:lvl7pPr marL="2743200" algn="l" defTabSz="914400" rtl="0" eaLnBrk="1" latinLnBrk="0" hangingPunct="1">
      <a:defRPr sz="2400" kern="1200">
        <a:solidFill>
          <a:schemeClr val="tx1"/>
        </a:solidFill>
        <a:latin typeface="Times New Roman"/>
        <a:ea typeface="+mn-ea"/>
        <a:cs typeface="+mn-cs"/>
      </a:defRPr>
    </a:lvl7pPr>
    <a:lvl8pPr marL="3200400" algn="l" defTabSz="914400" rtl="0" eaLnBrk="1" latinLnBrk="0" hangingPunct="1">
      <a:defRPr sz="2400" kern="1200">
        <a:solidFill>
          <a:schemeClr val="tx1"/>
        </a:solidFill>
        <a:latin typeface="Times New Roman"/>
        <a:ea typeface="+mn-ea"/>
        <a:cs typeface="+mn-cs"/>
      </a:defRPr>
    </a:lvl8pPr>
    <a:lvl9pPr marL="3657600" algn="l" defTabSz="914400" rtl="0" eaLnBrk="1" latinLnBrk="0" hangingPunct="1">
      <a:defRPr sz="2400" kern="1200">
        <a:solidFill>
          <a:schemeClr val="tx1"/>
        </a:solidFill>
        <a:latin typeface="Times New Roman"/>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378"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A4597575-1DB2-4408-92B4-1C56C5366AD5}" type="datetimeFigureOut">
              <a:rPr lang="en-US" smtClean="0"/>
              <a:t>9/27/2018</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363"/>
            <a:ext cx="5486400" cy="41910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7138"/>
            <a:ext cx="2971800" cy="4651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7138"/>
            <a:ext cx="2971800" cy="465137"/>
          </a:xfrm>
          <a:prstGeom prst="rect">
            <a:avLst/>
          </a:prstGeom>
        </p:spPr>
        <p:txBody>
          <a:bodyPr vert="horz" lIns="91440" tIns="45720" rIns="91440" bIns="45720" rtlCol="0" anchor="b"/>
          <a:lstStyle>
            <a:lvl1pPr algn="r">
              <a:defRPr sz="1200"/>
            </a:lvl1pPr>
          </a:lstStyle>
          <a:p>
            <a:fld id="{51DA7838-53FA-4116-93C5-1D1DE01B3858}" type="slidenum">
              <a:rPr lang="en-US" smtClean="0"/>
              <a:t>‹#›</a:t>
            </a:fld>
            <a:endParaRPr lang="en-US"/>
          </a:p>
        </p:txBody>
      </p:sp>
    </p:spTree>
    <p:extLst>
      <p:ext uri="{BB962C8B-B14F-4D97-AF65-F5344CB8AC3E}">
        <p14:creationId xmlns:p14="http://schemas.microsoft.com/office/powerpoint/2010/main" val="1053775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DA7838-53FA-4116-93C5-1D1DE01B3858}" type="slidenum">
              <a:rPr lang="en-US" smtClean="0"/>
              <a:t>4</a:t>
            </a:fld>
            <a:endParaRPr lang="en-US"/>
          </a:p>
        </p:txBody>
      </p:sp>
    </p:spTree>
    <p:extLst>
      <p:ext uri="{BB962C8B-B14F-4D97-AF65-F5344CB8AC3E}">
        <p14:creationId xmlns:p14="http://schemas.microsoft.com/office/powerpoint/2010/main" val="1755643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61AE13F-F2E3-488F-BBD4-9916385A0BA8}" type="slidenum">
              <a:rPr lang="en-US" altLang="en-US"/>
              <a:pPr/>
              <a:t>‹#›</a:t>
            </a:fld>
            <a:endParaRPr lang="en-US" altLang="en-US"/>
          </a:p>
        </p:txBody>
      </p:sp>
    </p:spTree>
    <p:extLst>
      <p:ext uri="{BB962C8B-B14F-4D97-AF65-F5344CB8AC3E}">
        <p14:creationId xmlns:p14="http://schemas.microsoft.com/office/powerpoint/2010/main" val="3963465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9C78FCB-6504-4CEB-A7D7-8D41656F532C}" type="slidenum">
              <a:rPr lang="en-US" altLang="en-US"/>
              <a:pPr/>
              <a:t>‹#›</a:t>
            </a:fld>
            <a:endParaRPr lang="en-US" altLang="en-US"/>
          </a:p>
        </p:txBody>
      </p:sp>
    </p:spTree>
    <p:extLst>
      <p:ext uri="{BB962C8B-B14F-4D97-AF65-F5344CB8AC3E}">
        <p14:creationId xmlns:p14="http://schemas.microsoft.com/office/powerpoint/2010/main" val="71244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C4621BB-B5BD-4817-BB03-CD8027440297}" type="slidenum">
              <a:rPr lang="en-US" altLang="en-US"/>
              <a:pPr/>
              <a:t>‹#›</a:t>
            </a:fld>
            <a:endParaRPr lang="en-US" altLang="en-US"/>
          </a:p>
        </p:txBody>
      </p:sp>
    </p:spTree>
    <p:extLst>
      <p:ext uri="{BB962C8B-B14F-4D97-AF65-F5344CB8AC3E}">
        <p14:creationId xmlns:p14="http://schemas.microsoft.com/office/powerpoint/2010/main" val="3467416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83C035A-0197-4838-BE93-E00EB4325B7E}" type="slidenum">
              <a:rPr lang="en-US" altLang="en-US"/>
              <a:pPr/>
              <a:t>‹#›</a:t>
            </a:fld>
            <a:endParaRPr lang="en-US" altLang="en-US"/>
          </a:p>
        </p:txBody>
      </p:sp>
    </p:spTree>
    <p:extLst>
      <p:ext uri="{BB962C8B-B14F-4D97-AF65-F5344CB8AC3E}">
        <p14:creationId xmlns:p14="http://schemas.microsoft.com/office/powerpoint/2010/main" val="1821973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0619DD9-4116-4897-B300-8BE56DC9C4BE}" type="slidenum">
              <a:rPr lang="en-US" altLang="en-US"/>
              <a:pPr/>
              <a:t>‹#›</a:t>
            </a:fld>
            <a:endParaRPr lang="en-US" altLang="en-US"/>
          </a:p>
        </p:txBody>
      </p:sp>
    </p:spTree>
    <p:extLst>
      <p:ext uri="{BB962C8B-B14F-4D97-AF65-F5344CB8AC3E}">
        <p14:creationId xmlns:p14="http://schemas.microsoft.com/office/powerpoint/2010/main" val="2352806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AEC3227-A1A5-4DA6-B18F-7ED7A3AC4428}" type="slidenum">
              <a:rPr lang="en-US" altLang="en-US"/>
              <a:pPr/>
              <a:t>‹#›</a:t>
            </a:fld>
            <a:endParaRPr lang="en-US" altLang="en-US"/>
          </a:p>
        </p:txBody>
      </p:sp>
    </p:spTree>
    <p:extLst>
      <p:ext uri="{BB962C8B-B14F-4D97-AF65-F5344CB8AC3E}">
        <p14:creationId xmlns:p14="http://schemas.microsoft.com/office/powerpoint/2010/main" val="1613046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B06652B6-97AC-46E5-A544-EDAFB2A25B6A}" type="slidenum">
              <a:rPr lang="en-US" altLang="en-US"/>
              <a:pPr/>
              <a:t>‹#›</a:t>
            </a:fld>
            <a:endParaRPr lang="en-US" altLang="en-US"/>
          </a:p>
        </p:txBody>
      </p:sp>
    </p:spTree>
    <p:extLst>
      <p:ext uri="{BB962C8B-B14F-4D97-AF65-F5344CB8AC3E}">
        <p14:creationId xmlns:p14="http://schemas.microsoft.com/office/powerpoint/2010/main" val="3569824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A4A84F8A-45D4-4D1D-8A3B-41ADA8B4623D}" type="slidenum">
              <a:rPr lang="en-US" altLang="en-US"/>
              <a:pPr/>
              <a:t>‹#›</a:t>
            </a:fld>
            <a:endParaRPr lang="en-US" altLang="en-US"/>
          </a:p>
        </p:txBody>
      </p:sp>
    </p:spTree>
    <p:extLst>
      <p:ext uri="{BB962C8B-B14F-4D97-AF65-F5344CB8AC3E}">
        <p14:creationId xmlns:p14="http://schemas.microsoft.com/office/powerpoint/2010/main" val="1296021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FF38A763-06C0-41FA-AF3E-143EA7E99197}" type="slidenum">
              <a:rPr lang="en-US" altLang="en-US"/>
              <a:pPr/>
              <a:t>‹#›</a:t>
            </a:fld>
            <a:endParaRPr lang="en-US" altLang="en-US"/>
          </a:p>
        </p:txBody>
      </p:sp>
    </p:spTree>
    <p:extLst>
      <p:ext uri="{BB962C8B-B14F-4D97-AF65-F5344CB8AC3E}">
        <p14:creationId xmlns:p14="http://schemas.microsoft.com/office/powerpoint/2010/main" val="4107504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6B2370A-F35F-4692-B4FA-59F8BB998B7A}" type="slidenum">
              <a:rPr lang="en-US" altLang="en-US"/>
              <a:pPr/>
              <a:t>‹#›</a:t>
            </a:fld>
            <a:endParaRPr lang="en-US" altLang="en-US"/>
          </a:p>
        </p:txBody>
      </p:sp>
    </p:spTree>
    <p:extLst>
      <p:ext uri="{BB962C8B-B14F-4D97-AF65-F5344CB8AC3E}">
        <p14:creationId xmlns:p14="http://schemas.microsoft.com/office/powerpoint/2010/main" val="3474917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350690B-145B-46A4-A9AC-5D4363C2944B}" type="slidenum">
              <a:rPr lang="en-US" altLang="en-US"/>
              <a:pPr/>
              <a:t>‹#›</a:t>
            </a:fld>
            <a:endParaRPr lang="en-US" altLang="en-US"/>
          </a:p>
        </p:txBody>
      </p:sp>
    </p:spTree>
    <p:extLst>
      <p:ext uri="{BB962C8B-B14F-4D97-AF65-F5344CB8AC3E}">
        <p14:creationId xmlns:p14="http://schemas.microsoft.com/office/powerpoint/2010/main" val="1999766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A94083CE-8150-4DE4-B989-074A2B2838E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a:defRPr>
      </a:lvl2pPr>
      <a:lvl3pPr algn="ctr" rtl="0" eaLnBrk="0" fontAlgn="base" hangingPunct="0">
        <a:spcBef>
          <a:spcPct val="0"/>
        </a:spcBef>
        <a:spcAft>
          <a:spcPct val="0"/>
        </a:spcAft>
        <a:defRPr sz="4400">
          <a:solidFill>
            <a:schemeClr val="tx2"/>
          </a:solidFill>
          <a:latin typeface="Times New Roman"/>
        </a:defRPr>
      </a:lvl3pPr>
      <a:lvl4pPr algn="ctr" rtl="0" eaLnBrk="0" fontAlgn="base" hangingPunct="0">
        <a:spcBef>
          <a:spcPct val="0"/>
        </a:spcBef>
        <a:spcAft>
          <a:spcPct val="0"/>
        </a:spcAft>
        <a:defRPr sz="4400">
          <a:solidFill>
            <a:schemeClr val="tx2"/>
          </a:solidFill>
          <a:latin typeface="Times New Roman"/>
        </a:defRPr>
      </a:lvl4pPr>
      <a:lvl5pPr algn="ctr" rtl="0" eaLnBrk="0" fontAlgn="base" hangingPunct="0">
        <a:spcBef>
          <a:spcPct val="0"/>
        </a:spcBef>
        <a:spcAft>
          <a:spcPct val="0"/>
        </a:spcAft>
        <a:defRPr sz="4400">
          <a:solidFill>
            <a:schemeClr val="tx2"/>
          </a:solidFill>
          <a:latin typeface="Times New Roman"/>
        </a:defRPr>
      </a:lvl5pPr>
      <a:lvl6pPr marL="457200" algn="ctr" rtl="0" eaLnBrk="0" fontAlgn="base" hangingPunct="0">
        <a:spcBef>
          <a:spcPct val="0"/>
        </a:spcBef>
        <a:spcAft>
          <a:spcPct val="0"/>
        </a:spcAft>
        <a:defRPr sz="4400">
          <a:solidFill>
            <a:schemeClr val="tx2"/>
          </a:solidFill>
          <a:latin typeface="Times New Roman"/>
        </a:defRPr>
      </a:lvl6pPr>
      <a:lvl7pPr marL="914400" algn="ctr" rtl="0" eaLnBrk="0" fontAlgn="base" hangingPunct="0">
        <a:spcBef>
          <a:spcPct val="0"/>
        </a:spcBef>
        <a:spcAft>
          <a:spcPct val="0"/>
        </a:spcAft>
        <a:defRPr sz="4400">
          <a:solidFill>
            <a:schemeClr val="tx2"/>
          </a:solidFill>
          <a:latin typeface="Times New Roman"/>
        </a:defRPr>
      </a:lvl7pPr>
      <a:lvl8pPr marL="1371600" algn="ctr" rtl="0" eaLnBrk="0" fontAlgn="base" hangingPunct="0">
        <a:spcBef>
          <a:spcPct val="0"/>
        </a:spcBef>
        <a:spcAft>
          <a:spcPct val="0"/>
        </a:spcAft>
        <a:defRPr sz="4400">
          <a:solidFill>
            <a:schemeClr val="tx2"/>
          </a:solidFill>
          <a:latin typeface="Times New Roman"/>
        </a:defRPr>
      </a:lvl8pPr>
      <a:lvl9pPr marL="1828800" algn="ctr" rtl="0" eaLnBrk="0" fontAlgn="base" hangingPunct="0">
        <a:spcBef>
          <a:spcPct val="0"/>
        </a:spcBef>
        <a:spcAft>
          <a:spcPct val="0"/>
        </a:spcAft>
        <a:defRPr sz="4400">
          <a:solidFill>
            <a:schemeClr val="tx2"/>
          </a:solidFill>
          <a:latin typeface="Times New Roman"/>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1905000"/>
          </a:xfrm>
        </p:spPr>
        <p:txBody>
          <a:bodyPr/>
          <a:lstStyle/>
          <a:p>
            <a:r>
              <a:rPr lang="en-US" dirty="0" smtClean="0"/>
              <a:t>End-Times Prophecy </a:t>
            </a:r>
            <a:br>
              <a:rPr lang="en-US" dirty="0" smtClean="0"/>
            </a:br>
            <a:r>
              <a:rPr lang="en-US" dirty="0" smtClean="0"/>
              <a:t>Overview</a:t>
            </a:r>
            <a:br>
              <a:rPr lang="en-US" dirty="0" smtClean="0"/>
            </a:br>
            <a:r>
              <a:rPr lang="en-US" sz="2800" dirty="0" smtClean="0"/>
              <a:t>From Daniel 9:24-27</a:t>
            </a:r>
            <a:endParaRPr lang="en-US" dirty="0"/>
          </a:p>
        </p:txBody>
      </p:sp>
      <p:sp>
        <p:nvSpPr>
          <p:cNvPr id="3" name="Subtitle 2"/>
          <p:cNvSpPr>
            <a:spLocks noGrp="1"/>
          </p:cNvSpPr>
          <p:nvPr>
            <p:ph type="subTitle" idx="1"/>
          </p:nvPr>
        </p:nvSpPr>
        <p:spPr/>
        <p:txBody>
          <a:bodyPr/>
          <a:lstStyle/>
          <a:p>
            <a:r>
              <a:rPr lang="en-US" sz="2400" dirty="0" smtClean="0"/>
              <a:t>Presented by</a:t>
            </a:r>
          </a:p>
          <a:p>
            <a:r>
              <a:rPr lang="en-US" sz="2400" dirty="0" smtClean="0"/>
              <a:t>Bill Archer</a:t>
            </a:r>
          </a:p>
          <a:p>
            <a:r>
              <a:rPr lang="en-US" sz="1600" dirty="0" smtClean="0"/>
              <a:t>October 2018</a:t>
            </a:r>
            <a:endParaRPr lang="en-US" sz="1600" dirty="0"/>
          </a:p>
        </p:txBody>
      </p:sp>
      <p:sp>
        <p:nvSpPr>
          <p:cNvPr id="4" name="Footer Placeholder 3"/>
          <p:cNvSpPr>
            <a:spLocks noGrp="1"/>
          </p:cNvSpPr>
          <p:nvPr>
            <p:ph type="ftr" sz="quarter" idx="11"/>
          </p:nvPr>
        </p:nvSpPr>
        <p:spPr/>
        <p:txBody>
          <a:bodyPr/>
          <a:lstStyle/>
          <a:p>
            <a:r>
              <a:rPr lang="en-US" altLang="en-US" dirty="0" smtClean="0"/>
              <a:t>www.timelesstruthfortoday.com</a:t>
            </a:r>
            <a:endParaRPr lang="en-US" altLang="en-US" dirty="0"/>
          </a:p>
        </p:txBody>
      </p:sp>
    </p:spTree>
    <p:extLst>
      <p:ext uri="{BB962C8B-B14F-4D97-AF65-F5344CB8AC3E}">
        <p14:creationId xmlns:p14="http://schemas.microsoft.com/office/powerpoint/2010/main" val="90667139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580846"/>
            <a:ext cx="8382000" cy="6124754"/>
          </a:xfrm>
          <a:prstGeom prst="rect">
            <a:avLst/>
          </a:prstGeom>
          <a:solidFill>
            <a:srgbClr val="FFFFCC"/>
          </a:solidFill>
          <a:ln w="19050">
            <a:solidFill>
              <a:schemeClr val="tx1"/>
            </a:solidFill>
          </a:ln>
        </p:spPr>
        <p:txBody>
          <a:bodyPr wrap="square" rtlCol="0">
            <a:spAutoFit/>
          </a:bodyPr>
          <a:lstStyle/>
          <a:p>
            <a:pPr algn="ctr"/>
            <a:r>
              <a:rPr lang="en-US" sz="1400" dirty="0"/>
              <a:t>A partial listing of passages referring to the </a:t>
            </a:r>
            <a:r>
              <a:rPr lang="en-US" sz="1400" b="1" dirty="0">
                <a:latin typeface="Arial Black" panose="020B0A04020102020204" pitchFamily="34" charset="0"/>
              </a:rPr>
              <a:t>Day of the </a:t>
            </a:r>
            <a:r>
              <a:rPr lang="en-US" sz="1400" b="1" dirty="0" smtClean="0">
                <a:latin typeface="Arial Black" panose="020B0A04020102020204" pitchFamily="34" charset="0"/>
              </a:rPr>
              <a:t>Lord</a:t>
            </a:r>
            <a:r>
              <a:rPr lang="en-US" sz="1400" dirty="0" smtClean="0">
                <a:latin typeface="Arial Black" panose="020B0A04020102020204" pitchFamily="34" charset="0"/>
              </a:rPr>
              <a:t> </a:t>
            </a:r>
            <a:endParaRPr lang="en-US" sz="1400" b="1" dirty="0">
              <a:latin typeface="Arial Black" panose="020B0A04020102020204" pitchFamily="34" charset="0"/>
            </a:endParaRPr>
          </a:p>
          <a:p>
            <a:pPr algn="ctr"/>
            <a:r>
              <a:rPr lang="en-US" sz="1400" dirty="0"/>
              <a:t>  Note: </a:t>
            </a:r>
            <a:r>
              <a:rPr lang="en-US" sz="1400" i="1" dirty="0"/>
              <a:t>Emphasis added</a:t>
            </a:r>
            <a:r>
              <a:rPr lang="en-US" sz="1400" dirty="0"/>
              <a:t>…   </a:t>
            </a:r>
            <a:r>
              <a:rPr lang="en-US" sz="1400" b="1" i="1" u="sng" dirty="0"/>
              <a:t>What it’s like</a:t>
            </a:r>
            <a:r>
              <a:rPr lang="en-US" sz="1400" dirty="0"/>
              <a:t>     </a:t>
            </a:r>
            <a:r>
              <a:rPr lang="en-US" sz="1400" b="1" dirty="0">
                <a:solidFill>
                  <a:srgbClr val="FF0000"/>
                </a:solidFill>
              </a:rPr>
              <a:t>Timing</a:t>
            </a:r>
            <a:r>
              <a:rPr lang="en-US" sz="1400" b="1" dirty="0"/>
              <a:t> </a:t>
            </a:r>
          </a:p>
          <a:p>
            <a:pPr algn="ctr"/>
            <a:r>
              <a:rPr lang="en-US" sz="1400" dirty="0"/>
              <a:t> </a:t>
            </a:r>
            <a:r>
              <a:rPr lang="en-US" sz="1400" dirty="0" smtClean="0">
                <a:latin typeface="Stencil" panose="040409050D0802020404" pitchFamily="82" charset="0"/>
              </a:rPr>
              <a:t>The </a:t>
            </a:r>
            <a:r>
              <a:rPr lang="en-US" sz="1400" dirty="0">
                <a:latin typeface="Stencil" panose="040409050D0802020404" pitchFamily="82" charset="0"/>
              </a:rPr>
              <a:t>Day of the Lord</a:t>
            </a:r>
          </a:p>
          <a:p>
            <a:r>
              <a:rPr lang="en-US" sz="1400" b="1" dirty="0" smtClean="0"/>
              <a:t>Joel </a:t>
            </a:r>
            <a:r>
              <a:rPr lang="en-US" sz="1400" b="1" dirty="0"/>
              <a:t>2:1-2</a:t>
            </a:r>
            <a:endParaRPr lang="en-US" sz="1400" dirty="0"/>
          </a:p>
          <a:p>
            <a:r>
              <a:rPr lang="en-US" sz="1400" dirty="0"/>
              <a:t>1 Blow the trumpet in Zion; sound the alarm on my holy hill</a:t>
            </a:r>
            <a:r>
              <a:rPr lang="en-US" sz="1400" dirty="0" smtClean="0"/>
              <a:t>. Let </a:t>
            </a:r>
            <a:r>
              <a:rPr lang="en-US" sz="1400" dirty="0"/>
              <a:t>all who live in the land tremble, for the </a:t>
            </a:r>
            <a:r>
              <a:rPr lang="en-US" sz="1400" b="1" dirty="0">
                <a:latin typeface="Arial Black" panose="020B0A04020102020204" pitchFamily="34" charset="0"/>
              </a:rPr>
              <a:t>day of the Lord </a:t>
            </a:r>
            <a:r>
              <a:rPr lang="en-US" sz="1400" b="1" dirty="0">
                <a:solidFill>
                  <a:srgbClr val="FF0000"/>
                </a:solidFill>
              </a:rPr>
              <a:t>is coming. It is close at hand  </a:t>
            </a:r>
            <a:r>
              <a:rPr lang="en-US" sz="1400" dirty="0"/>
              <a:t>2 a day of darkness and gloom, a day of clouds and blackness</a:t>
            </a:r>
            <a:r>
              <a:rPr lang="en-US" sz="1400" dirty="0" smtClean="0"/>
              <a:t>. Like </a:t>
            </a:r>
            <a:r>
              <a:rPr lang="en-US" sz="1400" dirty="0"/>
              <a:t>dawn spreading across the mountains a large and mighty army comes</a:t>
            </a:r>
            <a:r>
              <a:rPr lang="en-US" sz="1400" dirty="0" smtClean="0"/>
              <a:t>, </a:t>
            </a:r>
          </a:p>
          <a:p>
            <a:r>
              <a:rPr lang="en-US" sz="1400" dirty="0" smtClean="0"/>
              <a:t>such </a:t>
            </a:r>
            <a:r>
              <a:rPr lang="en-US" sz="1400" dirty="0"/>
              <a:t>as </a:t>
            </a:r>
            <a:r>
              <a:rPr lang="en-US" sz="1400" b="1" i="1" u="sng" dirty="0"/>
              <a:t>never was of old nor ever will be in ages to come</a:t>
            </a:r>
            <a:r>
              <a:rPr lang="en-US" sz="1400" b="1" dirty="0"/>
              <a:t>.</a:t>
            </a:r>
            <a:r>
              <a:rPr lang="en-US" sz="1400" dirty="0"/>
              <a:t> </a:t>
            </a:r>
          </a:p>
          <a:p>
            <a:r>
              <a:rPr lang="en-US" sz="1400" dirty="0"/>
              <a:t> </a:t>
            </a:r>
          </a:p>
          <a:p>
            <a:r>
              <a:rPr lang="en-US" sz="1400" b="1" dirty="0"/>
              <a:t>Matt 24:21-22</a:t>
            </a:r>
            <a:endParaRPr lang="en-US" sz="1400" dirty="0"/>
          </a:p>
          <a:p>
            <a:r>
              <a:rPr lang="en-US" sz="1400" dirty="0"/>
              <a:t>21 For then there will be </a:t>
            </a:r>
            <a:r>
              <a:rPr lang="en-US" sz="1400" b="1" dirty="0">
                <a:solidFill>
                  <a:srgbClr val="FF0000"/>
                </a:solidFill>
              </a:rPr>
              <a:t>great distress, unequaled from the beginning of the world until now — and never to be equaled again. </a:t>
            </a:r>
            <a:r>
              <a:rPr lang="en-US" sz="1400" dirty="0"/>
              <a:t>22 </a:t>
            </a:r>
            <a:r>
              <a:rPr lang="en-US" sz="1400" b="1" i="1" u="sng" dirty="0"/>
              <a:t>If those days had not been cut short, no one would survive</a:t>
            </a:r>
            <a:r>
              <a:rPr lang="en-US" sz="1400" dirty="0"/>
              <a:t>, but for the sake of the elect those days will be shortened. </a:t>
            </a:r>
          </a:p>
          <a:p>
            <a:r>
              <a:rPr lang="en-US" sz="1400" dirty="0"/>
              <a:t> </a:t>
            </a:r>
          </a:p>
          <a:p>
            <a:r>
              <a:rPr lang="en-US" sz="1400" b="1" dirty="0"/>
              <a:t>Joel 2:30-31</a:t>
            </a:r>
            <a:endParaRPr lang="en-US" sz="1400" dirty="0"/>
          </a:p>
          <a:p>
            <a:r>
              <a:rPr lang="en-US" sz="1400" dirty="0"/>
              <a:t>30 I will show </a:t>
            </a:r>
            <a:r>
              <a:rPr lang="en-US" sz="1400" b="1" dirty="0">
                <a:solidFill>
                  <a:srgbClr val="FF0000"/>
                </a:solidFill>
              </a:rPr>
              <a:t>wonders in the heavens and on the earth,</a:t>
            </a:r>
          </a:p>
          <a:p>
            <a:r>
              <a:rPr lang="en-US" sz="1400" b="1" dirty="0">
                <a:solidFill>
                  <a:srgbClr val="FF0000"/>
                </a:solidFill>
              </a:rPr>
              <a:t>blood and fire and billows of smoke. </a:t>
            </a:r>
          </a:p>
          <a:p>
            <a:r>
              <a:rPr lang="en-US" sz="1400" b="1" dirty="0">
                <a:solidFill>
                  <a:srgbClr val="FF0000"/>
                </a:solidFill>
              </a:rPr>
              <a:t>31 The sun will be turned to darkness and the moon to blood</a:t>
            </a:r>
          </a:p>
          <a:p>
            <a:r>
              <a:rPr lang="en-US" sz="1400" b="1" dirty="0">
                <a:solidFill>
                  <a:srgbClr val="FF0000"/>
                </a:solidFill>
              </a:rPr>
              <a:t>BEFORE</a:t>
            </a:r>
            <a:r>
              <a:rPr lang="en-US" sz="1400" dirty="0"/>
              <a:t> (See Rev.6:12) </a:t>
            </a:r>
            <a:r>
              <a:rPr lang="en-US" sz="1400" b="1" dirty="0">
                <a:solidFill>
                  <a:srgbClr val="FF0000"/>
                </a:solidFill>
              </a:rPr>
              <a:t>the coming of the great and dreadful </a:t>
            </a:r>
            <a:r>
              <a:rPr lang="en-US" sz="1400" b="1" dirty="0">
                <a:latin typeface="Arial Black" panose="020B0A04020102020204" pitchFamily="34" charset="0"/>
              </a:rPr>
              <a:t>day of the Lord. </a:t>
            </a:r>
          </a:p>
          <a:p>
            <a:r>
              <a:rPr lang="en-US" sz="1400" b="1" dirty="0">
                <a:latin typeface="Arial Black" panose="020B0A04020102020204" pitchFamily="34" charset="0"/>
              </a:rPr>
              <a:t> </a:t>
            </a:r>
          </a:p>
          <a:p>
            <a:r>
              <a:rPr lang="en-US" sz="1400" b="1" dirty="0"/>
              <a:t>Rev 6:12-17</a:t>
            </a:r>
            <a:endParaRPr lang="en-US" sz="1400" dirty="0"/>
          </a:p>
          <a:p>
            <a:r>
              <a:rPr lang="en-US" sz="1400" dirty="0"/>
              <a:t>12 I watched as </a:t>
            </a:r>
            <a:r>
              <a:rPr lang="en-US" sz="1400" b="1" dirty="0"/>
              <a:t>he opened the sixth seal</a:t>
            </a:r>
            <a:r>
              <a:rPr lang="en-US" sz="1400" dirty="0"/>
              <a:t>. There was a great earthquake. </a:t>
            </a:r>
            <a:r>
              <a:rPr lang="en-US" sz="1400" b="1" dirty="0">
                <a:solidFill>
                  <a:srgbClr val="FF0000"/>
                </a:solidFill>
              </a:rPr>
              <a:t>The sun turned black like sackcloth made of goat hair, the whole moon turned blood red, 13 and the stars in the sky fell to earth, as late figs drop from a fig tree when shaken by a strong wind. 14 The sky receded like a scroll, rolling up, and every mountain and island was removed from its place</a:t>
            </a:r>
            <a:r>
              <a:rPr lang="en-US" sz="1400" dirty="0"/>
              <a:t>. </a:t>
            </a:r>
            <a:r>
              <a:rPr lang="en-US" sz="1400" dirty="0" smtClean="0"/>
              <a:t>15 </a:t>
            </a:r>
            <a:r>
              <a:rPr lang="en-US" sz="1400" dirty="0"/>
              <a:t>Then the kings of the earth, the princes, the generals, the rich, the mighty, and every slave and every free man hid in caves and among the rocks of the mountains. 16 They called to the mountains and the rocks, "Fall on us and hide us from the face of him who sits on the throne and from the wrath of the Lamb! 17 </a:t>
            </a:r>
            <a:r>
              <a:rPr lang="en-US" sz="1400" b="1" dirty="0"/>
              <a:t>For </a:t>
            </a:r>
            <a:r>
              <a:rPr lang="en-US" sz="1400" b="1" dirty="0">
                <a:latin typeface="Arial Black" panose="020B0A04020102020204" pitchFamily="34" charset="0"/>
              </a:rPr>
              <a:t>the great day of their wrath </a:t>
            </a:r>
            <a:r>
              <a:rPr lang="en-US" sz="1400" b="1" dirty="0">
                <a:solidFill>
                  <a:srgbClr val="FF0000"/>
                </a:solidFill>
              </a:rPr>
              <a:t>has come</a:t>
            </a:r>
            <a:r>
              <a:rPr lang="en-US" sz="1400" b="1" dirty="0"/>
              <a:t>, </a:t>
            </a:r>
            <a:r>
              <a:rPr lang="en-US" sz="1400" b="1" i="1" u="sng" dirty="0"/>
              <a:t>and who can stand?"</a:t>
            </a:r>
          </a:p>
        </p:txBody>
      </p:sp>
    </p:spTree>
    <p:extLst>
      <p:ext uri="{BB962C8B-B14F-4D97-AF65-F5344CB8AC3E}">
        <p14:creationId xmlns:p14="http://schemas.microsoft.com/office/powerpoint/2010/main" val="29899744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62753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1676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Box 21"/>
          <p:cNvSpPr txBox="1"/>
          <p:nvPr/>
        </p:nvSpPr>
        <p:spPr>
          <a:xfrm>
            <a:off x="457200" y="990600"/>
            <a:ext cx="932330" cy="830997"/>
          </a:xfrm>
          <a:prstGeom prst="rect">
            <a:avLst/>
          </a:prstGeom>
          <a:noFill/>
        </p:spPr>
        <p:txBody>
          <a:bodyPr wrap="square" rtlCol="0">
            <a:spAutoFit/>
          </a:bodyPr>
          <a:lstStyle/>
          <a:p>
            <a:r>
              <a:rPr lang="en-US" sz="1200" dirty="0" smtClean="0"/>
              <a:t>Dan.9:26A</a:t>
            </a:r>
          </a:p>
          <a:p>
            <a:r>
              <a:rPr lang="en-US" sz="1200" dirty="0" smtClean="0"/>
              <a:t>After 62-7s</a:t>
            </a:r>
          </a:p>
          <a:p>
            <a:r>
              <a:rPr lang="en-US" sz="1200" dirty="0" smtClean="0"/>
              <a:t>CHRIST cut off…</a:t>
            </a:r>
            <a:endParaRPr lang="en-US" sz="1200" dirty="0"/>
          </a:p>
        </p:txBody>
      </p:sp>
      <p:cxnSp>
        <p:nvCxnSpPr>
          <p:cNvPr id="68" name="Straight Connector 67"/>
          <p:cNvCxnSpPr/>
          <p:nvPr/>
        </p:nvCxnSpPr>
        <p:spPr bwMode="auto">
          <a:xfrm flipV="1">
            <a:off x="93233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flipV="1">
            <a:off x="5638800" y="2370223"/>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AutoShape 12"/>
          <p:cNvSpPr>
            <a:spLocks noChangeArrowheads="1"/>
          </p:cNvSpPr>
          <p:nvPr/>
        </p:nvSpPr>
        <p:spPr bwMode="auto">
          <a:xfrm>
            <a:off x="1524000" y="197549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29" name="Text Box 13"/>
          <p:cNvSpPr txBox="1">
            <a:spLocks noChangeArrowheads="1"/>
          </p:cNvSpPr>
          <p:nvPr/>
        </p:nvSpPr>
        <p:spPr bwMode="auto">
          <a:xfrm>
            <a:off x="1371600" y="990600"/>
            <a:ext cx="1143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dirty="0" smtClean="0"/>
              <a:t>Resurrection,  Ascension       Jn.20:11-18    Acts 1:1-11</a:t>
            </a:r>
            <a:endParaRPr lang="en-US" altLang="en-US" sz="1200" dirty="0"/>
          </a:p>
        </p:txBody>
      </p:sp>
      <p:sp>
        <p:nvSpPr>
          <p:cNvPr id="33" name="Text Box 34"/>
          <p:cNvSpPr txBox="1">
            <a:spLocks noChangeArrowheads="1"/>
          </p:cNvSpPr>
          <p:nvPr/>
        </p:nvSpPr>
        <p:spPr bwMode="auto">
          <a:xfrm>
            <a:off x="2438400" y="990600"/>
            <a:ext cx="12827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smtClean="0"/>
              <a:t>HOLY SPIRIT given </a:t>
            </a:r>
            <a:r>
              <a:rPr lang="en-US" altLang="en-US" sz="1200" dirty="0"/>
              <a:t>to </a:t>
            </a:r>
            <a:r>
              <a:rPr lang="en-US" altLang="en-US" sz="1200" dirty="0" smtClean="0"/>
              <a:t>Church Acts 1:8 Eph.1:13-14</a:t>
            </a:r>
            <a:endParaRPr lang="en-US" altLang="en-US" sz="1200" dirty="0"/>
          </a:p>
        </p:txBody>
      </p:sp>
      <p:sp>
        <p:nvSpPr>
          <p:cNvPr id="34" name="Bent-Up Arrow 33"/>
          <p:cNvSpPr/>
          <p:nvPr/>
        </p:nvSpPr>
        <p:spPr bwMode="auto">
          <a:xfrm>
            <a:off x="2590800" y="2572870"/>
            <a:ext cx="2617328" cy="1447800"/>
          </a:xfrm>
          <a:prstGeom prst="bentUpArrow">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a:endParaRPr>
          </a:p>
        </p:txBody>
      </p:sp>
      <p:pic>
        <p:nvPicPr>
          <p:cNvPr id="31" name="Picture 58" descr="C:\Users\Owner\Downloads\canstock115573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4450" y="2855976"/>
            <a:ext cx="768350" cy="1106424"/>
          </a:xfrm>
          <a:prstGeom prst="rect">
            <a:avLst/>
          </a:prstGeom>
          <a:noFill/>
          <a:extLst>
            <a:ext uri="{909E8E84-426E-40DD-AFC4-6F175D3DCCD1}">
              <a14:hiddenFill xmlns:a14="http://schemas.microsoft.com/office/drawing/2010/main">
                <a:solidFill>
                  <a:srgbClr val="FFFFFF"/>
                </a:solidFill>
              </a14:hiddenFill>
            </a:ext>
          </a:extLst>
        </p:spPr>
      </p:pic>
      <p:sp>
        <p:nvSpPr>
          <p:cNvPr id="32" name="AutoShape 33"/>
          <p:cNvSpPr>
            <a:spLocks noChangeArrowheads="1"/>
          </p:cNvSpPr>
          <p:nvPr/>
        </p:nvSpPr>
        <p:spPr bwMode="auto">
          <a:xfrm>
            <a:off x="2616199" y="1943100"/>
            <a:ext cx="431801" cy="1035142"/>
          </a:xfrm>
          <a:prstGeom prst="lightningBolt">
            <a:avLst/>
          </a:prstGeom>
          <a:solidFill>
            <a:srgbClr val="FFFFCC"/>
          </a:solidFill>
          <a:ln w="9525">
            <a:solidFill>
              <a:schemeClr val="tx1"/>
            </a:solidFill>
            <a:miter lim="800000"/>
            <a:headEnd/>
            <a:tailEnd/>
          </a:ln>
          <a:effectLst/>
          <a:extLst/>
        </p:spPr>
        <p:txBody>
          <a:bodyPr wrap="none" anchor="ctr"/>
          <a:lstStyle/>
          <a:p>
            <a:endParaRPr lang="en-US"/>
          </a:p>
        </p:txBody>
      </p:sp>
      <p:sp>
        <p:nvSpPr>
          <p:cNvPr id="35" name="TextBox 34"/>
          <p:cNvSpPr txBox="1"/>
          <p:nvPr/>
        </p:nvSpPr>
        <p:spPr>
          <a:xfrm>
            <a:off x="4648200" y="2804927"/>
            <a:ext cx="350352" cy="1452077"/>
          </a:xfrm>
          <a:prstGeom prst="rect">
            <a:avLst/>
          </a:prstGeom>
          <a:noFill/>
        </p:spPr>
        <p:txBody>
          <a:bodyPr vert="wordArtVert" wrap="square" rtlCol="0">
            <a:spAutoFit/>
          </a:bodyPr>
          <a:lstStyle/>
          <a:p>
            <a:r>
              <a:rPr lang="en-US" sz="1000" b="1" dirty="0" smtClean="0">
                <a:solidFill>
                  <a:srgbClr val="FF0000"/>
                </a:solidFill>
              </a:rPr>
              <a:t>RAPTURE</a:t>
            </a:r>
            <a:endParaRPr lang="en-US" sz="1000" b="1" dirty="0">
              <a:solidFill>
                <a:srgbClr val="FF0000"/>
              </a:solidFill>
            </a:endParaRPr>
          </a:p>
        </p:txBody>
      </p:sp>
      <p:sp>
        <p:nvSpPr>
          <p:cNvPr id="36" name="Text Box 32"/>
          <p:cNvSpPr txBox="1">
            <a:spLocks noChangeArrowheads="1"/>
          </p:cNvSpPr>
          <p:nvPr/>
        </p:nvSpPr>
        <p:spPr bwMode="auto">
          <a:xfrm>
            <a:off x="4000500" y="990600"/>
            <a:ext cx="14859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dirty="0"/>
              <a:t>The Catching </a:t>
            </a:r>
            <a:r>
              <a:rPr lang="en-US" altLang="en-US" sz="1200" dirty="0" smtClean="0"/>
              <a:t>Away  I </a:t>
            </a:r>
            <a:r>
              <a:rPr lang="en-US" altLang="en-US" sz="1200" dirty="0"/>
              <a:t>Thess. </a:t>
            </a:r>
            <a:r>
              <a:rPr lang="en-US" altLang="en-US" sz="1200" dirty="0" smtClean="0"/>
              <a:t>4:15-18 John 14:1-3              I Cor.15:50-58</a:t>
            </a:r>
            <a:endParaRPr lang="en-US" altLang="en-US" sz="1200" dirty="0"/>
          </a:p>
        </p:txBody>
      </p:sp>
      <p:sp>
        <p:nvSpPr>
          <p:cNvPr id="37" name="AutoShape 29"/>
          <p:cNvSpPr>
            <a:spLocks noChangeArrowheads="1"/>
          </p:cNvSpPr>
          <p:nvPr/>
        </p:nvSpPr>
        <p:spPr bwMode="auto">
          <a:xfrm>
            <a:off x="4513730" y="1770530"/>
            <a:ext cx="685800" cy="754157"/>
          </a:xfrm>
          <a:prstGeom prst="curvedUpArrow">
            <a:avLst>
              <a:gd name="adj1" fmla="val 20000"/>
              <a:gd name="adj2" fmla="val 40000"/>
              <a:gd name="adj3" fmla="val 45062"/>
            </a:avLst>
          </a:prstGeom>
          <a:solidFill>
            <a:srgbClr val="FFFFCC"/>
          </a:solidFill>
          <a:ln w="9525">
            <a:solidFill>
              <a:schemeClr val="tx1"/>
            </a:solidFill>
            <a:miter lim="800000"/>
            <a:headEnd/>
            <a:tailEnd/>
          </a:ln>
          <a:effectLst/>
          <a:extLst/>
        </p:spPr>
        <p:txBody>
          <a:bodyPr wrap="none" anchor="ctr"/>
          <a:lstStyle/>
          <a:p>
            <a:endParaRPr lang="en-US"/>
          </a:p>
        </p:txBody>
      </p:sp>
      <p:sp>
        <p:nvSpPr>
          <p:cNvPr id="38" name="Line 26"/>
          <p:cNvSpPr>
            <a:spLocks noChangeShapeType="1"/>
          </p:cNvSpPr>
          <p:nvPr/>
        </p:nvSpPr>
        <p:spPr bwMode="auto">
          <a:xfrm>
            <a:off x="2590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 name="Line 26"/>
          <p:cNvSpPr>
            <a:spLocks noChangeShapeType="1"/>
          </p:cNvSpPr>
          <p:nvPr/>
        </p:nvSpPr>
        <p:spPr bwMode="auto">
          <a:xfrm>
            <a:off x="3505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Line 26"/>
          <p:cNvSpPr>
            <a:spLocks noChangeShapeType="1"/>
          </p:cNvSpPr>
          <p:nvPr/>
        </p:nvSpPr>
        <p:spPr bwMode="auto">
          <a:xfrm>
            <a:off x="5638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 name="Line 26"/>
          <p:cNvSpPr>
            <a:spLocks noChangeShapeType="1"/>
          </p:cNvSpPr>
          <p:nvPr/>
        </p:nvSpPr>
        <p:spPr bwMode="auto">
          <a:xfrm>
            <a:off x="6934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Line 26"/>
          <p:cNvSpPr>
            <a:spLocks noChangeShapeType="1"/>
          </p:cNvSpPr>
          <p:nvPr/>
        </p:nvSpPr>
        <p:spPr bwMode="auto">
          <a:xfrm>
            <a:off x="82296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Text Box 32"/>
          <p:cNvSpPr txBox="1">
            <a:spLocks noChangeArrowheads="1"/>
          </p:cNvSpPr>
          <p:nvPr/>
        </p:nvSpPr>
        <p:spPr bwMode="auto">
          <a:xfrm>
            <a:off x="5410200" y="990600"/>
            <a:ext cx="12192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a:t>The </a:t>
            </a:r>
            <a:r>
              <a:rPr lang="en-US" altLang="en-US" sz="1200" dirty="0" smtClean="0"/>
              <a:t>Covenant Confirmed, last ‘seven’  Dan.9:27A IIThess.2:1-12</a:t>
            </a:r>
            <a:endParaRPr lang="en-US" altLang="en-US" sz="1200" dirty="0"/>
          </a:p>
        </p:txBody>
      </p:sp>
      <p:sp>
        <p:nvSpPr>
          <p:cNvPr id="45" name="Text Box 32"/>
          <p:cNvSpPr txBox="1">
            <a:spLocks noChangeArrowheads="1"/>
          </p:cNvSpPr>
          <p:nvPr/>
        </p:nvSpPr>
        <p:spPr bwMode="auto">
          <a:xfrm>
            <a:off x="6553200" y="997803"/>
            <a:ext cx="1295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a:t>The </a:t>
            </a:r>
            <a:r>
              <a:rPr lang="en-US" altLang="en-US" sz="1200" dirty="0" smtClean="0"/>
              <a:t>Covenant Broken Dan.9:27B      Joel 2:1-2, 30-31 Rev.6:12-17</a:t>
            </a:r>
          </a:p>
        </p:txBody>
      </p:sp>
      <p:cxnSp>
        <p:nvCxnSpPr>
          <p:cNvPr id="47" name="Straight Connector 46"/>
          <p:cNvCxnSpPr/>
          <p:nvPr/>
        </p:nvCxnSpPr>
        <p:spPr bwMode="auto">
          <a:xfrm flipV="1">
            <a:off x="6934200" y="2362200"/>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p:cNvCxnSpPr/>
          <p:nvPr/>
        </p:nvCxnSpPr>
        <p:spPr bwMode="auto">
          <a:xfrm flipV="1">
            <a:off x="8229600" y="2362200"/>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Text Box 32"/>
          <p:cNvSpPr txBox="1">
            <a:spLocks noChangeArrowheads="1"/>
          </p:cNvSpPr>
          <p:nvPr/>
        </p:nvSpPr>
        <p:spPr bwMode="auto">
          <a:xfrm>
            <a:off x="6934200" y="2565737"/>
            <a:ext cx="1295400" cy="1015663"/>
          </a:xfrm>
          <a:prstGeom prst="rect">
            <a:avLst/>
          </a:prstGeom>
          <a:solidFill>
            <a:schemeClr val="accent5">
              <a:lumMod val="40000"/>
              <a:lumOff val="60000"/>
            </a:schemeClr>
          </a:solidFill>
          <a:ln w="9525">
            <a:solidFill>
              <a:schemeClr val="tx1"/>
            </a:solidFill>
            <a:miter lim="800000"/>
            <a:headEnd/>
            <a:tailEnd/>
          </a:ln>
          <a:effectLst/>
          <a:extLst/>
        </p:spPr>
        <p:txBody>
          <a:bodyPr wrap="square">
            <a:spAutoFit/>
          </a:bodyPr>
          <a:lstStyle/>
          <a:p>
            <a:pPr>
              <a:spcBef>
                <a:spcPct val="50000"/>
              </a:spcBef>
            </a:pPr>
            <a:r>
              <a:rPr lang="en-US" altLang="en-US" sz="1200" b="1" dirty="0" smtClean="0">
                <a:solidFill>
                  <a:srgbClr val="FF0000"/>
                </a:solidFill>
              </a:rPr>
              <a:t>The Day of The LORD </a:t>
            </a:r>
            <a:r>
              <a:rPr lang="en-US" altLang="en-US" sz="1200" b="1" dirty="0" smtClean="0"/>
              <a:t>Dan.9:27B     Joel 2:1-2, 30-31 Rev.6:12-17</a:t>
            </a:r>
          </a:p>
        </p:txBody>
      </p:sp>
      <p:sp>
        <p:nvSpPr>
          <p:cNvPr id="50" name="Text Box 32"/>
          <p:cNvSpPr txBox="1">
            <a:spLocks noChangeArrowheads="1"/>
          </p:cNvSpPr>
          <p:nvPr/>
        </p:nvSpPr>
        <p:spPr bwMode="auto">
          <a:xfrm>
            <a:off x="7772400" y="990600"/>
            <a:ext cx="1295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a:solidFill>
                  <a:srgbClr val="FF0000"/>
                </a:solidFill>
              </a:rPr>
              <a:t>The </a:t>
            </a:r>
            <a:r>
              <a:rPr lang="en-US" altLang="en-US" sz="1200" b="1" dirty="0" smtClean="0">
                <a:solidFill>
                  <a:srgbClr val="FF0000"/>
                </a:solidFill>
              </a:rPr>
              <a:t>End is Poured Out… </a:t>
            </a:r>
            <a:r>
              <a:rPr lang="en-US" altLang="en-US" sz="1200" b="1" dirty="0" smtClean="0"/>
              <a:t>Dan.9:27C      Dan.9:24 Rev.19:11-21</a:t>
            </a:r>
          </a:p>
        </p:txBody>
      </p:sp>
      <p:sp>
        <p:nvSpPr>
          <p:cNvPr id="3" name="TextBox 2"/>
          <p:cNvSpPr txBox="1"/>
          <p:nvPr/>
        </p:nvSpPr>
        <p:spPr>
          <a:xfrm>
            <a:off x="7239000" y="3733800"/>
            <a:ext cx="838200" cy="276999"/>
          </a:xfrm>
          <a:prstGeom prst="rect">
            <a:avLst/>
          </a:prstGeom>
          <a:noFill/>
        </p:spPr>
        <p:txBody>
          <a:bodyPr wrap="square" rtlCol="0">
            <a:spAutoFit/>
          </a:bodyPr>
          <a:lstStyle/>
          <a:p>
            <a:r>
              <a:rPr lang="en-US" sz="1200" dirty="0" smtClean="0"/>
              <a:t>3.5 years</a:t>
            </a:r>
            <a:endParaRPr lang="en-US" sz="1200" dirty="0"/>
          </a:p>
        </p:txBody>
      </p:sp>
      <p:sp>
        <p:nvSpPr>
          <p:cNvPr id="51" name="TextBox 50"/>
          <p:cNvSpPr txBox="1"/>
          <p:nvPr/>
        </p:nvSpPr>
        <p:spPr>
          <a:xfrm>
            <a:off x="5867400" y="3733800"/>
            <a:ext cx="838200" cy="276999"/>
          </a:xfrm>
          <a:prstGeom prst="rect">
            <a:avLst/>
          </a:prstGeom>
          <a:noFill/>
        </p:spPr>
        <p:txBody>
          <a:bodyPr wrap="square" rtlCol="0">
            <a:spAutoFit/>
          </a:bodyPr>
          <a:lstStyle/>
          <a:p>
            <a:r>
              <a:rPr lang="en-US" sz="1200" dirty="0" smtClean="0"/>
              <a:t>3.5 years</a:t>
            </a:r>
            <a:endParaRPr lang="en-US" sz="1200" dirty="0"/>
          </a:p>
        </p:txBody>
      </p:sp>
      <p:sp>
        <p:nvSpPr>
          <p:cNvPr id="46" name="TextBox 45"/>
          <p:cNvSpPr txBox="1"/>
          <p:nvPr/>
        </p:nvSpPr>
        <p:spPr>
          <a:xfrm>
            <a:off x="5446060" y="4419600"/>
            <a:ext cx="3164540" cy="1631216"/>
          </a:xfrm>
          <a:prstGeom prst="rect">
            <a:avLst/>
          </a:prstGeom>
          <a:noFill/>
          <a:ln>
            <a:solidFill>
              <a:schemeClr val="tx1"/>
            </a:solidFill>
            <a:prstDash val="lgDash"/>
          </a:ln>
        </p:spPr>
        <p:txBody>
          <a:bodyPr wrap="square" rtlCol="0">
            <a:spAutoFit/>
          </a:bodyPr>
          <a:lstStyle/>
          <a:p>
            <a:r>
              <a:rPr lang="en-US" sz="1400" b="1" dirty="0" smtClean="0">
                <a:solidFill>
                  <a:srgbClr val="FF0000"/>
                </a:solidFill>
              </a:rPr>
              <a:t>NOTES:</a:t>
            </a:r>
          </a:p>
          <a:p>
            <a:pPr marL="228600" indent="-228600">
              <a:buAutoNum type="arabicPeriod"/>
            </a:pPr>
            <a:r>
              <a:rPr lang="en-US" sz="1200" dirty="0" smtClean="0"/>
              <a:t>7 year covenant is broken ‘in the middle’</a:t>
            </a:r>
          </a:p>
          <a:p>
            <a:pPr marL="228600" indent="-228600">
              <a:buAutoNum type="arabicPeriod"/>
            </a:pPr>
            <a:r>
              <a:rPr lang="en-US" sz="1200" dirty="0" smtClean="0"/>
              <a:t>That gives two halves = 3.5 years each</a:t>
            </a:r>
          </a:p>
          <a:p>
            <a:pPr marL="228600" indent="-228600">
              <a:buFontTx/>
              <a:buAutoNum type="arabicPeriod"/>
            </a:pPr>
            <a:r>
              <a:rPr lang="en-US" sz="1200" dirty="0" smtClean="0"/>
              <a:t>3.5 years = </a:t>
            </a:r>
            <a:r>
              <a:rPr lang="en-US" sz="1200" dirty="0"/>
              <a:t>time, times, ½ time. (Rev.12:14)</a:t>
            </a:r>
          </a:p>
          <a:p>
            <a:pPr marL="228600" indent="-228600">
              <a:buAutoNum type="arabicPeriod"/>
            </a:pPr>
            <a:r>
              <a:rPr lang="en-US" sz="1200" dirty="0" smtClean="0"/>
              <a:t>3.5 years = 42 months (Rev.11:1-2)</a:t>
            </a:r>
          </a:p>
          <a:p>
            <a:pPr marL="228600" indent="-228600">
              <a:buAutoNum type="arabicPeriod"/>
            </a:pPr>
            <a:r>
              <a:rPr lang="en-US" sz="1200" dirty="0" smtClean="0"/>
              <a:t>42 months = 1260 days (Rev.11:3)            (per Jewish calendar; 1 month = 30 days}</a:t>
            </a:r>
          </a:p>
          <a:p>
            <a:pPr marL="228600" indent="-228600">
              <a:buAutoNum type="arabicPeriod"/>
            </a:pPr>
            <a:r>
              <a:rPr lang="en-US" sz="1400" b="1" i="1" u="sng" dirty="0" smtClean="0">
                <a:solidFill>
                  <a:srgbClr val="FF0000"/>
                </a:solidFill>
              </a:rPr>
              <a:t>Last</a:t>
            </a:r>
            <a:r>
              <a:rPr lang="en-US" sz="1400" b="1" u="sng" dirty="0" smtClean="0">
                <a:solidFill>
                  <a:srgbClr val="FF0000"/>
                </a:solidFill>
              </a:rPr>
              <a:t> 3.5 years = Day of The Lord</a:t>
            </a:r>
          </a:p>
        </p:txBody>
      </p:sp>
      <p:sp>
        <p:nvSpPr>
          <p:cNvPr id="2" name="TextBox 1"/>
          <p:cNvSpPr txBox="1"/>
          <p:nvPr/>
        </p:nvSpPr>
        <p:spPr>
          <a:xfrm>
            <a:off x="2362200" y="4428565"/>
            <a:ext cx="2667000" cy="1569660"/>
          </a:xfrm>
          <a:prstGeom prst="rect">
            <a:avLst/>
          </a:prstGeom>
          <a:noFill/>
          <a:ln>
            <a:solidFill>
              <a:schemeClr val="tx1"/>
            </a:solidFill>
            <a:prstDash val="lgDashDotDot"/>
          </a:ln>
        </p:spPr>
        <p:txBody>
          <a:bodyPr wrap="square" rtlCol="0">
            <a:spAutoFit/>
          </a:bodyPr>
          <a:lstStyle/>
          <a:p>
            <a:r>
              <a:rPr lang="en-US" sz="1200" b="1" dirty="0"/>
              <a:t>Dan 9:27</a:t>
            </a:r>
          </a:p>
          <a:p>
            <a:r>
              <a:rPr lang="en-US" sz="1200" dirty="0" smtClean="0"/>
              <a:t>He </a:t>
            </a:r>
            <a:r>
              <a:rPr lang="en-US" sz="1200" dirty="0"/>
              <a:t>will confirm a covenant with many for one 'seven.' In the middle of the 'seven' he will put an end to sacrifice and offering. And on a wing [of the temple] he will set up an abomination that causes desolation, until the end that is decreed is poured out on </a:t>
            </a:r>
            <a:r>
              <a:rPr lang="en-US" sz="1200" dirty="0" smtClean="0"/>
              <a:t>him  </a:t>
            </a:r>
            <a:endParaRPr lang="en-US" sz="1200" dirty="0"/>
          </a:p>
        </p:txBody>
      </p:sp>
    </p:spTree>
    <p:extLst>
      <p:ext uri="{BB962C8B-B14F-4D97-AF65-F5344CB8AC3E}">
        <p14:creationId xmlns:p14="http://schemas.microsoft.com/office/powerpoint/2010/main" val="104815325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 calcmode="lin" valueType="num">
                                      <p:cBhvr>
                                        <p:cTn id="7" dur="500" fill="hold"/>
                                        <p:tgtEl>
                                          <p:spTgt spid="50"/>
                                        </p:tgtEl>
                                        <p:attrNameLst>
                                          <p:attrName>ppt_w</p:attrName>
                                        </p:attrNameLst>
                                      </p:cBhvr>
                                      <p:tavLst>
                                        <p:tav tm="0">
                                          <p:val>
                                            <p:fltVal val="0"/>
                                          </p:val>
                                        </p:tav>
                                        <p:tav tm="100000">
                                          <p:val>
                                            <p:strVal val="#ppt_w"/>
                                          </p:val>
                                        </p:tav>
                                      </p:tavLst>
                                    </p:anim>
                                    <p:anim calcmode="lin" valueType="num">
                                      <p:cBhvr>
                                        <p:cTn id="8" dur="500" fill="hold"/>
                                        <p:tgtEl>
                                          <p:spTgt spid="50"/>
                                        </p:tgtEl>
                                        <p:attrNameLst>
                                          <p:attrName>ppt_h</p:attrName>
                                        </p:attrNameLst>
                                      </p:cBhvr>
                                      <p:tavLst>
                                        <p:tav tm="0">
                                          <p:val>
                                            <p:fltVal val="0"/>
                                          </p:val>
                                        </p:tav>
                                        <p:tav tm="100000">
                                          <p:val>
                                            <p:strVal val="#ppt_h"/>
                                          </p:val>
                                        </p:tav>
                                      </p:tavLst>
                                    </p:anim>
                                    <p:animEffect transition="in" filter="fade">
                                      <p:cBhvr>
                                        <p:cTn id="9" dur="500"/>
                                        <p:tgtEl>
                                          <p:spTgt spid="50"/>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9"/>
                                        </p:tgtEl>
                                        <p:attrNameLst>
                                          <p:attrName>style.visibility</p:attrName>
                                        </p:attrNameLst>
                                      </p:cBhvr>
                                      <p:to>
                                        <p:strVal val="visible"/>
                                      </p:to>
                                    </p:set>
                                    <p:anim calcmode="lin" valueType="num">
                                      <p:cBhvr>
                                        <p:cTn id="12" dur="500" fill="hold"/>
                                        <p:tgtEl>
                                          <p:spTgt spid="49"/>
                                        </p:tgtEl>
                                        <p:attrNameLst>
                                          <p:attrName>ppt_w</p:attrName>
                                        </p:attrNameLst>
                                      </p:cBhvr>
                                      <p:tavLst>
                                        <p:tav tm="0">
                                          <p:val>
                                            <p:fltVal val="0"/>
                                          </p:val>
                                        </p:tav>
                                        <p:tav tm="100000">
                                          <p:val>
                                            <p:strVal val="#ppt_w"/>
                                          </p:val>
                                        </p:tav>
                                      </p:tavLst>
                                    </p:anim>
                                    <p:anim calcmode="lin" valueType="num">
                                      <p:cBhvr>
                                        <p:cTn id="13" dur="500" fill="hold"/>
                                        <p:tgtEl>
                                          <p:spTgt spid="49"/>
                                        </p:tgtEl>
                                        <p:attrNameLst>
                                          <p:attrName>ppt_h</p:attrName>
                                        </p:attrNameLst>
                                      </p:cBhvr>
                                      <p:tavLst>
                                        <p:tav tm="0">
                                          <p:val>
                                            <p:fltVal val="0"/>
                                          </p:val>
                                        </p:tav>
                                        <p:tav tm="100000">
                                          <p:val>
                                            <p:strVal val="#ppt_h"/>
                                          </p:val>
                                        </p:tav>
                                      </p:tavLst>
                                    </p:anim>
                                    <p:animEffect transition="in" filter="fade">
                                      <p:cBhvr>
                                        <p:cTn id="14" dur="500"/>
                                        <p:tgtEl>
                                          <p:spTgt spid="49"/>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1000" fill="hold"/>
                                        <p:tgtEl>
                                          <p:spTgt spid="2"/>
                                        </p:tgtEl>
                                        <p:attrNameLst>
                                          <p:attrName>ppt_w</p:attrName>
                                        </p:attrNameLst>
                                      </p:cBhvr>
                                      <p:tavLst>
                                        <p:tav tm="0">
                                          <p:val>
                                            <p:fltVal val="0"/>
                                          </p:val>
                                        </p:tav>
                                        <p:tav tm="100000">
                                          <p:val>
                                            <p:strVal val="#ppt_w"/>
                                          </p:val>
                                        </p:tav>
                                      </p:tavLst>
                                    </p:anim>
                                    <p:anim calcmode="lin" valueType="num">
                                      <p:cBhvr>
                                        <p:cTn id="20" dur="1000" fill="hold"/>
                                        <p:tgtEl>
                                          <p:spTgt spid="2"/>
                                        </p:tgtEl>
                                        <p:attrNameLst>
                                          <p:attrName>ppt_h</p:attrName>
                                        </p:attrNameLst>
                                      </p:cBhvr>
                                      <p:tavLst>
                                        <p:tav tm="0">
                                          <p:val>
                                            <p:fltVal val="0"/>
                                          </p:val>
                                        </p:tav>
                                        <p:tav tm="100000">
                                          <p:val>
                                            <p:strVal val="#ppt_h"/>
                                          </p:val>
                                        </p:tav>
                                      </p:tavLst>
                                    </p:anim>
                                    <p:anim calcmode="lin" valueType="num">
                                      <p:cBhvr>
                                        <p:cTn id="21" dur="1000" fill="hold"/>
                                        <p:tgtEl>
                                          <p:spTgt spid="2"/>
                                        </p:tgtEl>
                                        <p:attrNameLst>
                                          <p:attrName>style.rotation</p:attrName>
                                        </p:attrNameLst>
                                      </p:cBhvr>
                                      <p:tavLst>
                                        <p:tav tm="0">
                                          <p:val>
                                            <p:fltVal val="90"/>
                                          </p:val>
                                        </p:tav>
                                        <p:tav tm="100000">
                                          <p:val>
                                            <p:fltVal val="0"/>
                                          </p:val>
                                        </p:tav>
                                      </p:tavLst>
                                    </p:anim>
                                    <p:animEffect transition="in" filter="fade">
                                      <p:cBhvr>
                                        <p:cTn id="22" dur="10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46"/>
                                        </p:tgtEl>
                                        <p:attrNameLst>
                                          <p:attrName>style.visibility</p:attrName>
                                        </p:attrNameLst>
                                      </p:cBhvr>
                                      <p:to>
                                        <p:strVal val="visible"/>
                                      </p:to>
                                    </p:set>
                                    <p:anim calcmode="lin" valueType="num">
                                      <p:cBhvr>
                                        <p:cTn id="27" dur="1000" fill="hold"/>
                                        <p:tgtEl>
                                          <p:spTgt spid="46"/>
                                        </p:tgtEl>
                                        <p:attrNameLst>
                                          <p:attrName>ppt_w</p:attrName>
                                        </p:attrNameLst>
                                      </p:cBhvr>
                                      <p:tavLst>
                                        <p:tav tm="0">
                                          <p:val>
                                            <p:fltVal val="0"/>
                                          </p:val>
                                        </p:tav>
                                        <p:tav tm="100000">
                                          <p:val>
                                            <p:strVal val="#ppt_w"/>
                                          </p:val>
                                        </p:tav>
                                      </p:tavLst>
                                    </p:anim>
                                    <p:anim calcmode="lin" valueType="num">
                                      <p:cBhvr>
                                        <p:cTn id="28" dur="1000" fill="hold"/>
                                        <p:tgtEl>
                                          <p:spTgt spid="46"/>
                                        </p:tgtEl>
                                        <p:attrNameLst>
                                          <p:attrName>ppt_h</p:attrName>
                                        </p:attrNameLst>
                                      </p:cBhvr>
                                      <p:tavLst>
                                        <p:tav tm="0">
                                          <p:val>
                                            <p:fltVal val="0"/>
                                          </p:val>
                                        </p:tav>
                                        <p:tav tm="100000">
                                          <p:val>
                                            <p:strVal val="#ppt_h"/>
                                          </p:val>
                                        </p:tav>
                                      </p:tavLst>
                                    </p:anim>
                                    <p:anim calcmode="lin" valueType="num">
                                      <p:cBhvr>
                                        <p:cTn id="29" dur="1000" fill="hold"/>
                                        <p:tgtEl>
                                          <p:spTgt spid="46"/>
                                        </p:tgtEl>
                                        <p:attrNameLst>
                                          <p:attrName>style.rotation</p:attrName>
                                        </p:attrNameLst>
                                      </p:cBhvr>
                                      <p:tavLst>
                                        <p:tav tm="0">
                                          <p:val>
                                            <p:fltVal val="90"/>
                                          </p:val>
                                        </p:tav>
                                        <p:tav tm="100000">
                                          <p:val>
                                            <p:fltVal val="0"/>
                                          </p:val>
                                        </p:tav>
                                      </p:tavLst>
                                    </p:anim>
                                    <p:animEffect transition="in" filter="fade">
                                      <p:cBhvr>
                                        <p:cTn id="30"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p:bldP spid="46" grpId="0" animBg="1"/>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62753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1676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Box 21"/>
          <p:cNvSpPr txBox="1"/>
          <p:nvPr/>
        </p:nvSpPr>
        <p:spPr>
          <a:xfrm>
            <a:off x="457200" y="990600"/>
            <a:ext cx="932330" cy="830997"/>
          </a:xfrm>
          <a:prstGeom prst="rect">
            <a:avLst/>
          </a:prstGeom>
          <a:noFill/>
        </p:spPr>
        <p:txBody>
          <a:bodyPr wrap="square" rtlCol="0">
            <a:spAutoFit/>
          </a:bodyPr>
          <a:lstStyle/>
          <a:p>
            <a:r>
              <a:rPr lang="en-US" sz="1200" dirty="0" smtClean="0"/>
              <a:t>Dan.9:26A</a:t>
            </a:r>
          </a:p>
          <a:p>
            <a:r>
              <a:rPr lang="en-US" sz="1200" dirty="0" smtClean="0"/>
              <a:t>After 62-7s</a:t>
            </a:r>
          </a:p>
          <a:p>
            <a:r>
              <a:rPr lang="en-US" sz="1200" dirty="0" smtClean="0"/>
              <a:t>CHRIST cut off…</a:t>
            </a:r>
            <a:endParaRPr lang="en-US" sz="1200" dirty="0"/>
          </a:p>
        </p:txBody>
      </p:sp>
      <p:cxnSp>
        <p:nvCxnSpPr>
          <p:cNvPr id="68" name="Straight Connector 67"/>
          <p:cNvCxnSpPr/>
          <p:nvPr/>
        </p:nvCxnSpPr>
        <p:spPr bwMode="auto">
          <a:xfrm flipV="1">
            <a:off x="93233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flipV="1">
            <a:off x="5638800" y="2370223"/>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AutoShape 12"/>
          <p:cNvSpPr>
            <a:spLocks noChangeArrowheads="1"/>
          </p:cNvSpPr>
          <p:nvPr/>
        </p:nvSpPr>
        <p:spPr bwMode="auto">
          <a:xfrm>
            <a:off x="1524000" y="197549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29" name="Text Box 13"/>
          <p:cNvSpPr txBox="1">
            <a:spLocks noChangeArrowheads="1"/>
          </p:cNvSpPr>
          <p:nvPr/>
        </p:nvSpPr>
        <p:spPr bwMode="auto">
          <a:xfrm>
            <a:off x="1371600" y="990600"/>
            <a:ext cx="1143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dirty="0" smtClean="0"/>
              <a:t>Resurrection,  Ascension       Jn.20:11-18    Acts 1:1-11</a:t>
            </a:r>
            <a:endParaRPr lang="en-US" altLang="en-US" sz="1200" dirty="0"/>
          </a:p>
        </p:txBody>
      </p:sp>
      <p:sp>
        <p:nvSpPr>
          <p:cNvPr id="33" name="Text Box 34"/>
          <p:cNvSpPr txBox="1">
            <a:spLocks noChangeArrowheads="1"/>
          </p:cNvSpPr>
          <p:nvPr/>
        </p:nvSpPr>
        <p:spPr bwMode="auto">
          <a:xfrm>
            <a:off x="2438400" y="990600"/>
            <a:ext cx="12827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smtClean="0"/>
              <a:t>HOLY SPIRIT given </a:t>
            </a:r>
            <a:r>
              <a:rPr lang="en-US" altLang="en-US" sz="1200" dirty="0"/>
              <a:t>to </a:t>
            </a:r>
            <a:r>
              <a:rPr lang="en-US" altLang="en-US" sz="1200" dirty="0" smtClean="0"/>
              <a:t>Church Acts 1:8 Eph.1:13-14</a:t>
            </a:r>
            <a:endParaRPr lang="en-US" altLang="en-US" sz="1200" dirty="0"/>
          </a:p>
        </p:txBody>
      </p:sp>
      <p:sp>
        <p:nvSpPr>
          <p:cNvPr id="34" name="Bent-Up Arrow 33"/>
          <p:cNvSpPr/>
          <p:nvPr/>
        </p:nvSpPr>
        <p:spPr bwMode="auto">
          <a:xfrm>
            <a:off x="2590800" y="2572870"/>
            <a:ext cx="2617328" cy="1447800"/>
          </a:xfrm>
          <a:prstGeom prst="bentUpArrow">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a:endParaRPr>
          </a:p>
        </p:txBody>
      </p:sp>
      <p:pic>
        <p:nvPicPr>
          <p:cNvPr id="31" name="Picture 58" descr="C:\Users\Owner\Downloads\canstock115573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4450" y="2855976"/>
            <a:ext cx="768350" cy="1106424"/>
          </a:xfrm>
          <a:prstGeom prst="rect">
            <a:avLst/>
          </a:prstGeom>
          <a:noFill/>
          <a:extLst>
            <a:ext uri="{909E8E84-426E-40DD-AFC4-6F175D3DCCD1}">
              <a14:hiddenFill xmlns:a14="http://schemas.microsoft.com/office/drawing/2010/main">
                <a:solidFill>
                  <a:srgbClr val="FFFFFF"/>
                </a:solidFill>
              </a14:hiddenFill>
            </a:ext>
          </a:extLst>
        </p:spPr>
      </p:pic>
      <p:sp>
        <p:nvSpPr>
          <p:cNvPr id="32" name="AutoShape 33"/>
          <p:cNvSpPr>
            <a:spLocks noChangeArrowheads="1"/>
          </p:cNvSpPr>
          <p:nvPr/>
        </p:nvSpPr>
        <p:spPr bwMode="auto">
          <a:xfrm>
            <a:off x="2616199" y="1943100"/>
            <a:ext cx="431801" cy="1035142"/>
          </a:xfrm>
          <a:prstGeom prst="lightningBolt">
            <a:avLst/>
          </a:prstGeom>
          <a:solidFill>
            <a:srgbClr val="FFFFCC"/>
          </a:solidFill>
          <a:ln w="9525">
            <a:solidFill>
              <a:schemeClr val="tx1"/>
            </a:solidFill>
            <a:miter lim="800000"/>
            <a:headEnd/>
            <a:tailEnd/>
          </a:ln>
          <a:effectLst/>
          <a:extLst/>
        </p:spPr>
        <p:txBody>
          <a:bodyPr wrap="none" anchor="ctr"/>
          <a:lstStyle/>
          <a:p>
            <a:endParaRPr lang="en-US"/>
          </a:p>
        </p:txBody>
      </p:sp>
      <p:sp>
        <p:nvSpPr>
          <p:cNvPr id="35" name="TextBox 34"/>
          <p:cNvSpPr txBox="1"/>
          <p:nvPr/>
        </p:nvSpPr>
        <p:spPr>
          <a:xfrm>
            <a:off x="4648200" y="2804927"/>
            <a:ext cx="350352" cy="1452077"/>
          </a:xfrm>
          <a:prstGeom prst="rect">
            <a:avLst/>
          </a:prstGeom>
          <a:noFill/>
        </p:spPr>
        <p:txBody>
          <a:bodyPr vert="wordArtVert" wrap="square" rtlCol="0">
            <a:spAutoFit/>
          </a:bodyPr>
          <a:lstStyle/>
          <a:p>
            <a:r>
              <a:rPr lang="en-US" sz="1000" b="1" dirty="0" smtClean="0">
                <a:solidFill>
                  <a:srgbClr val="FF0000"/>
                </a:solidFill>
              </a:rPr>
              <a:t>RAPTURE</a:t>
            </a:r>
            <a:endParaRPr lang="en-US" sz="1000" b="1" dirty="0">
              <a:solidFill>
                <a:srgbClr val="FF0000"/>
              </a:solidFill>
            </a:endParaRPr>
          </a:p>
        </p:txBody>
      </p:sp>
      <p:sp>
        <p:nvSpPr>
          <p:cNvPr id="36" name="Text Box 32"/>
          <p:cNvSpPr txBox="1">
            <a:spLocks noChangeArrowheads="1"/>
          </p:cNvSpPr>
          <p:nvPr/>
        </p:nvSpPr>
        <p:spPr bwMode="auto">
          <a:xfrm>
            <a:off x="4000500" y="990600"/>
            <a:ext cx="14859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dirty="0"/>
              <a:t>The Catching </a:t>
            </a:r>
            <a:r>
              <a:rPr lang="en-US" altLang="en-US" sz="1200" dirty="0" smtClean="0"/>
              <a:t>Away  I </a:t>
            </a:r>
            <a:r>
              <a:rPr lang="en-US" altLang="en-US" sz="1200" dirty="0"/>
              <a:t>Thess. </a:t>
            </a:r>
            <a:r>
              <a:rPr lang="en-US" altLang="en-US" sz="1200" dirty="0" smtClean="0"/>
              <a:t>4:15-18 John 14:1-3              I Cor.15:50-58</a:t>
            </a:r>
            <a:endParaRPr lang="en-US" altLang="en-US" sz="1200" dirty="0"/>
          </a:p>
        </p:txBody>
      </p:sp>
      <p:sp>
        <p:nvSpPr>
          <p:cNvPr id="37" name="AutoShape 29"/>
          <p:cNvSpPr>
            <a:spLocks noChangeArrowheads="1"/>
          </p:cNvSpPr>
          <p:nvPr/>
        </p:nvSpPr>
        <p:spPr bwMode="auto">
          <a:xfrm>
            <a:off x="4513730" y="1770530"/>
            <a:ext cx="685800" cy="754157"/>
          </a:xfrm>
          <a:prstGeom prst="curvedUpArrow">
            <a:avLst>
              <a:gd name="adj1" fmla="val 20000"/>
              <a:gd name="adj2" fmla="val 40000"/>
              <a:gd name="adj3" fmla="val 45062"/>
            </a:avLst>
          </a:prstGeom>
          <a:solidFill>
            <a:srgbClr val="FFFFCC"/>
          </a:solidFill>
          <a:ln w="9525">
            <a:solidFill>
              <a:schemeClr val="tx1"/>
            </a:solidFill>
            <a:miter lim="800000"/>
            <a:headEnd/>
            <a:tailEnd/>
          </a:ln>
          <a:effectLst/>
          <a:extLst/>
        </p:spPr>
        <p:txBody>
          <a:bodyPr wrap="none" anchor="ctr"/>
          <a:lstStyle/>
          <a:p>
            <a:endParaRPr lang="en-US"/>
          </a:p>
        </p:txBody>
      </p:sp>
      <p:sp>
        <p:nvSpPr>
          <p:cNvPr id="38" name="Line 26"/>
          <p:cNvSpPr>
            <a:spLocks noChangeShapeType="1"/>
          </p:cNvSpPr>
          <p:nvPr/>
        </p:nvSpPr>
        <p:spPr bwMode="auto">
          <a:xfrm>
            <a:off x="2590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 name="Line 26"/>
          <p:cNvSpPr>
            <a:spLocks noChangeShapeType="1"/>
          </p:cNvSpPr>
          <p:nvPr/>
        </p:nvSpPr>
        <p:spPr bwMode="auto">
          <a:xfrm>
            <a:off x="3505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Line 26"/>
          <p:cNvSpPr>
            <a:spLocks noChangeShapeType="1"/>
          </p:cNvSpPr>
          <p:nvPr/>
        </p:nvSpPr>
        <p:spPr bwMode="auto">
          <a:xfrm>
            <a:off x="5638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 name="Line 26"/>
          <p:cNvSpPr>
            <a:spLocks noChangeShapeType="1"/>
          </p:cNvSpPr>
          <p:nvPr/>
        </p:nvSpPr>
        <p:spPr bwMode="auto">
          <a:xfrm>
            <a:off x="6934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Line 26"/>
          <p:cNvSpPr>
            <a:spLocks noChangeShapeType="1"/>
          </p:cNvSpPr>
          <p:nvPr/>
        </p:nvSpPr>
        <p:spPr bwMode="auto">
          <a:xfrm>
            <a:off x="82296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Text Box 32"/>
          <p:cNvSpPr txBox="1">
            <a:spLocks noChangeArrowheads="1"/>
          </p:cNvSpPr>
          <p:nvPr/>
        </p:nvSpPr>
        <p:spPr bwMode="auto">
          <a:xfrm>
            <a:off x="5410200" y="990600"/>
            <a:ext cx="12192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a:t>The </a:t>
            </a:r>
            <a:r>
              <a:rPr lang="en-US" altLang="en-US" sz="1200" dirty="0" smtClean="0"/>
              <a:t>Covenant Confirmed, last ‘seven’  Dan.9:27A IIThess.2:1-12</a:t>
            </a:r>
            <a:endParaRPr lang="en-US" altLang="en-US" sz="1200" dirty="0"/>
          </a:p>
        </p:txBody>
      </p:sp>
      <p:sp>
        <p:nvSpPr>
          <p:cNvPr id="45" name="Text Box 32"/>
          <p:cNvSpPr txBox="1">
            <a:spLocks noChangeArrowheads="1"/>
          </p:cNvSpPr>
          <p:nvPr/>
        </p:nvSpPr>
        <p:spPr bwMode="auto">
          <a:xfrm>
            <a:off x="6553200" y="997803"/>
            <a:ext cx="1295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a:t>The </a:t>
            </a:r>
            <a:r>
              <a:rPr lang="en-US" altLang="en-US" sz="1200" dirty="0" smtClean="0"/>
              <a:t>Covenant Broken Dan.9:27B      Joel 2:1-2, 30-31 Rev.6:12-17</a:t>
            </a:r>
          </a:p>
        </p:txBody>
      </p:sp>
      <p:cxnSp>
        <p:nvCxnSpPr>
          <p:cNvPr id="47" name="Straight Connector 46"/>
          <p:cNvCxnSpPr/>
          <p:nvPr/>
        </p:nvCxnSpPr>
        <p:spPr bwMode="auto">
          <a:xfrm flipV="1">
            <a:off x="6934200" y="2362200"/>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p:cNvCxnSpPr/>
          <p:nvPr/>
        </p:nvCxnSpPr>
        <p:spPr bwMode="auto">
          <a:xfrm flipV="1">
            <a:off x="8229600" y="2362200"/>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Text Box 32"/>
          <p:cNvSpPr txBox="1">
            <a:spLocks noChangeArrowheads="1"/>
          </p:cNvSpPr>
          <p:nvPr/>
        </p:nvSpPr>
        <p:spPr bwMode="auto">
          <a:xfrm>
            <a:off x="6934200" y="2565737"/>
            <a:ext cx="1295400" cy="10156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smtClean="0"/>
              <a:t>The Day of The LORD Dan.9:27B     Joel 2:1-2, 30-31 Rev.6:12-17</a:t>
            </a:r>
          </a:p>
        </p:txBody>
      </p:sp>
      <p:sp>
        <p:nvSpPr>
          <p:cNvPr id="50" name="Text Box 32"/>
          <p:cNvSpPr txBox="1">
            <a:spLocks noChangeArrowheads="1"/>
          </p:cNvSpPr>
          <p:nvPr/>
        </p:nvSpPr>
        <p:spPr bwMode="auto">
          <a:xfrm>
            <a:off x="7772400" y="990600"/>
            <a:ext cx="1295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a:t>The </a:t>
            </a:r>
            <a:r>
              <a:rPr lang="en-US" altLang="en-US" sz="1200" dirty="0" smtClean="0"/>
              <a:t>End is Poured Out… Dan.9:27C      Dan.9:24 Rev.19:11-21</a:t>
            </a:r>
          </a:p>
        </p:txBody>
      </p:sp>
      <p:sp>
        <p:nvSpPr>
          <p:cNvPr id="3" name="TextBox 2"/>
          <p:cNvSpPr txBox="1"/>
          <p:nvPr/>
        </p:nvSpPr>
        <p:spPr>
          <a:xfrm>
            <a:off x="7239000" y="3733800"/>
            <a:ext cx="838200" cy="276999"/>
          </a:xfrm>
          <a:prstGeom prst="rect">
            <a:avLst/>
          </a:prstGeom>
          <a:noFill/>
        </p:spPr>
        <p:txBody>
          <a:bodyPr wrap="square" rtlCol="0">
            <a:spAutoFit/>
          </a:bodyPr>
          <a:lstStyle/>
          <a:p>
            <a:r>
              <a:rPr lang="en-US" sz="1200" dirty="0" smtClean="0"/>
              <a:t>3.5 years</a:t>
            </a:r>
            <a:endParaRPr lang="en-US" sz="1200" dirty="0"/>
          </a:p>
        </p:txBody>
      </p:sp>
      <p:sp>
        <p:nvSpPr>
          <p:cNvPr id="51" name="TextBox 50"/>
          <p:cNvSpPr txBox="1"/>
          <p:nvPr/>
        </p:nvSpPr>
        <p:spPr>
          <a:xfrm>
            <a:off x="5867400" y="3733800"/>
            <a:ext cx="838200" cy="276999"/>
          </a:xfrm>
          <a:prstGeom prst="rect">
            <a:avLst/>
          </a:prstGeom>
          <a:noFill/>
        </p:spPr>
        <p:txBody>
          <a:bodyPr wrap="square" rtlCol="0">
            <a:spAutoFit/>
          </a:bodyPr>
          <a:lstStyle/>
          <a:p>
            <a:r>
              <a:rPr lang="en-US" sz="1200" dirty="0" smtClean="0"/>
              <a:t>3.5 years</a:t>
            </a:r>
            <a:endParaRPr lang="en-US" sz="1200" dirty="0"/>
          </a:p>
        </p:txBody>
      </p:sp>
      <p:sp>
        <p:nvSpPr>
          <p:cNvPr id="52" name="TextBox 51"/>
          <p:cNvSpPr txBox="1"/>
          <p:nvPr/>
        </p:nvSpPr>
        <p:spPr>
          <a:xfrm>
            <a:off x="5410200" y="4572000"/>
            <a:ext cx="3124200" cy="738664"/>
          </a:xfrm>
          <a:prstGeom prst="rect">
            <a:avLst/>
          </a:prstGeom>
          <a:solidFill>
            <a:schemeClr val="accent5">
              <a:lumMod val="40000"/>
              <a:lumOff val="60000"/>
            </a:schemeClr>
          </a:solidFill>
          <a:ln>
            <a:solidFill>
              <a:schemeClr val="tx1"/>
            </a:solidFill>
            <a:prstDash val="lgDash"/>
          </a:ln>
        </p:spPr>
        <p:txBody>
          <a:bodyPr wrap="square" rtlCol="0">
            <a:spAutoFit/>
          </a:bodyPr>
          <a:lstStyle/>
          <a:p>
            <a:r>
              <a:rPr lang="en-US" sz="1400" b="1" u="sng" dirty="0" smtClean="0">
                <a:solidFill>
                  <a:srgbClr val="FF0000"/>
                </a:solidFill>
              </a:rPr>
              <a:t>What’s Next?</a:t>
            </a:r>
          </a:p>
          <a:p>
            <a:pPr marL="342900" indent="-342900">
              <a:buAutoNum type="arabicPeriod"/>
            </a:pPr>
            <a:r>
              <a:rPr lang="en-US" sz="1400" dirty="0" smtClean="0"/>
              <a:t>How does the Day of the Lord end?</a:t>
            </a:r>
          </a:p>
          <a:p>
            <a:pPr marL="342900" indent="-342900">
              <a:buAutoNum type="arabicPeriod"/>
            </a:pPr>
            <a:r>
              <a:rPr lang="en-US" sz="1400" dirty="0" smtClean="0"/>
              <a:t>What is the next interval </a:t>
            </a:r>
            <a:r>
              <a:rPr lang="en-US" sz="1400" smtClean="0"/>
              <a:t>called?</a:t>
            </a:r>
            <a:endParaRPr lang="en-US" sz="1400" dirty="0"/>
          </a:p>
        </p:txBody>
      </p:sp>
    </p:spTree>
    <p:extLst>
      <p:ext uri="{BB962C8B-B14F-4D97-AF65-F5344CB8AC3E}">
        <p14:creationId xmlns:p14="http://schemas.microsoft.com/office/powerpoint/2010/main" val="35494905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fade">
                                      <p:cBhvr>
                                        <p:cTn id="7" dur="1000"/>
                                        <p:tgtEl>
                                          <p:spTgt spid="52"/>
                                        </p:tgtEl>
                                      </p:cBhvr>
                                    </p:animEffect>
                                    <p:anim calcmode="lin" valueType="num">
                                      <p:cBhvr>
                                        <p:cTn id="8" dur="1000" fill="hold"/>
                                        <p:tgtEl>
                                          <p:spTgt spid="52"/>
                                        </p:tgtEl>
                                        <p:attrNameLst>
                                          <p:attrName>ppt_x</p:attrName>
                                        </p:attrNameLst>
                                      </p:cBhvr>
                                      <p:tavLst>
                                        <p:tav tm="0">
                                          <p:val>
                                            <p:strVal val="#ppt_x"/>
                                          </p:val>
                                        </p:tav>
                                        <p:tav tm="100000">
                                          <p:val>
                                            <p:strVal val="#ppt_x"/>
                                          </p:val>
                                        </p:tav>
                                      </p:tavLst>
                                    </p:anim>
                                    <p:anim calcmode="lin" valueType="num">
                                      <p:cBhvr>
                                        <p:cTn id="9"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62753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1676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Box 21"/>
          <p:cNvSpPr txBox="1"/>
          <p:nvPr/>
        </p:nvSpPr>
        <p:spPr>
          <a:xfrm>
            <a:off x="457200" y="990600"/>
            <a:ext cx="932330" cy="830997"/>
          </a:xfrm>
          <a:prstGeom prst="rect">
            <a:avLst/>
          </a:prstGeom>
          <a:noFill/>
        </p:spPr>
        <p:txBody>
          <a:bodyPr wrap="square" rtlCol="0">
            <a:spAutoFit/>
          </a:bodyPr>
          <a:lstStyle/>
          <a:p>
            <a:r>
              <a:rPr lang="en-US" sz="1200" b="1" dirty="0" smtClean="0">
                <a:solidFill>
                  <a:srgbClr val="FF0000"/>
                </a:solidFill>
              </a:rPr>
              <a:t>Dan.9:26A</a:t>
            </a:r>
          </a:p>
          <a:p>
            <a:r>
              <a:rPr lang="en-US" sz="1200" dirty="0" smtClean="0"/>
              <a:t>After 62-7s</a:t>
            </a:r>
          </a:p>
          <a:p>
            <a:r>
              <a:rPr lang="en-US" sz="1200" b="1" dirty="0" smtClean="0"/>
              <a:t>CHRIST cut off…</a:t>
            </a:r>
            <a:endParaRPr lang="en-US" sz="1200" b="1" dirty="0"/>
          </a:p>
        </p:txBody>
      </p:sp>
      <p:cxnSp>
        <p:nvCxnSpPr>
          <p:cNvPr id="68" name="Straight Connector 67"/>
          <p:cNvCxnSpPr/>
          <p:nvPr/>
        </p:nvCxnSpPr>
        <p:spPr bwMode="auto">
          <a:xfrm flipV="1">
            <a:off x="93233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flipV="1">
            <a:off x="5638800" y="2370223"/>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AutoShape 12"/>
          <p:cNvSpPr>
            <a:spLocks noChangeArrowheads="1"/>
          </p:cNvSpPr>
          <p:nvPr/>
        </p:nvSpPr>
        <p:spPr bwMode="auto">
          <a:xfrm>
            <a:off x="1524000" y="197549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29" name="Text Box 13"/>
          <p:cNvSpPr txBox="1">
            <a:spLocks noChangeArrowheads="1"/>
          </p:cNvSpPr>
          <p:nvPr/>
        </p:nvSpPr>
        <p:spPr bwMode="auto">
          <a:xfrm>
            <a:off x="1371600" y="990600"/>
            <a:ext cx="1143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dirty="0" smtClean="0">
                <a:solidFill>
                  <a:srgbClr val="FF0000"/>
                </a:solidFill>
              </a:rPr>
              <a:t>Resurrection,  Ascension       </a:t>
            </a:r>
            <a:r>
              <a:rPr lang="en-US" altLang="en-US" sz="1200" b="1" dirty="0" smtClean="0"/>
              <a:t>Jn.20:11-18   </a:t>
            </a:r>
            <a:r>
              <a:rPr lang="en-US" altLang="en-US" sz="1200" b="1" dirty="0" smtClean="0">
                <a:solidFill>
                  <a:srgbClr val="FF0000"/>
                </a:solidFill>
              </a:rPr>
              <a:t> </a:t>
            </a:r>
            <a:r>
              <a:rPr lang="en-US" altLang="en-US" sz="1200" b="1" dirty="0" smtClean="0"/>
              <a:t>Acts 1:1-11</a:t>
            </a:r>
            <a:endParaRPr lang="en-US" altLang="en-US" sz="1200" b="1" dirty="0"/>
          </a:p>
        </p:txBody>
      </p:sp>
      <p:sp>
        <p:nvSpPr>
          <p:cNvPr id="33" name="Text Box 34"/>
          <p:cNvSpPr txBox="1">
            <a:spLocks noChangeArrowheads="1"/>
          </p:cNvSpPr>
          <p:nvPr/>
        </p:nvSpPr>
        <p:spPr bwMode="auto">
          <a:xfrm>
            <a:off x="2438400" y="990600"/>
            <a:ext cx="12827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smtClean="0">
                <a:solidFill>
                  <a:srgbClr val="FF0000"/>
                </a:solidFill>
              </a:rPr>
              <a:t>HOLY SPIRIT given </a:t>
            </a:r>
            <a:r>
              <a:rPr lang="en-US" altLang="en-US" sz="1200" b="1" dirty="0">
                <a:solidFill>
                  <a:srgbClr val="FF0000"/>
                </a:solidFill>
              </a:rPr>
              <a:t>to </a:t>
            </a:r>
            <a:r>
              <a:rPr lang="en-US" altLang="en-US" sz="1200" b="1" dirty="0" smtClean="0">
                <a:solidFill>
                  <a:srgbClr val="FF0000"/>
                </a:solidFill>
              </a:rPr>
              <a:t>Church </a:t>
            </a:r>
            <a:r>
              <a:rPr lang="en-US" altLang="en-US" sz="1200" b="1" dirty="0" smtClean="0"/>
              <a:t>Acts 1:8 Eph.1:13-14</a:t>
            </a:r>
            <a:endParaRPr lang="en-US" altLang="en-US" sz="1200" b="1" dirty="0"/>
          </a:p>
        </p:txBody>
      </p:sp>
      <p:sp>
        <p:nvSpPr>
          <p:cNvPr id="34" name="Bent-Up Arrow 33"/>
          <p:cNvSpPr/>
          <p:nvPr/>
        </p:nvSpPr>
        <p:spPr bwMode="auto">
          <a:xfrm>
            <a:off x="2590800" y="2572870"/>
            <a:ext cx="2617328" cy="1447800"/>
          </a:xfrm>
          <a:prstGeom prst="bentUpArrow">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a:endParaRPr>
          </a:p>
        </p:txBody>
      </p:sp>
      <p:pic>
        <p:nvPicPr>
          <p:cNvPr id="31" name="Picture 58" descr="C:\Users\Owner\Downloads\canstock115573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4450" y="2855976"/>
            <a:ext cx="768350" cy="1106424"/>
          </a:xfrm>
          <a:prstGeom prst="rect">
            <a:avLst/>
          </a:prstGeom>
          <a:noFill/>
          <a:extLst>
            <a:ext uri="{909E8E84-426E-40DD-AFC4-6F175D3DCCD1}">
              <a14:hiddenFill xmlns:a14="http://schemas.microsoft.com/office/drawing/2010/main">
                <a:solidFill>
                  <a:srgbClr val="FFFFFF"/>
                </a:solidFill>
              </a14:hiddenFill>
            </a:ext>
          </a:extLst>
        </p:spPr>
      </p:pic>
      <p:sp>
        <p:nvSpPr>
          <p:cNvPr id="32" name="AutoShape 33"/>
          <p:cNvSpPr>
            <a:spLocks noChangeArrowheads="1"/>
          </p:cNvSpPr>
          <p:nvPr/>
        </p:nvSpPr>
        <p:spPr bwMode="auto">
          <a:xfrm>
            <a:off x="2616199" y="1943100"/>
            <a:ext cx="431801" cy="1035142"/>
          </a:xfrm>
          <a:prstGeom prst="lightningBolt">
            <a:avLst/>
          </a:prstGeom>
          <a:solidFill>
            <a:srgbClr val="FFFFCC"/>
          </a:solidFill>
          <a:ln w="9525">
            <a:solidFill>
              <a:schemeClr val="tx1"/>
            </a:solidFill>
            <a:miter lim="800000"/>
            <a:headEnd/>
            <a:tailEnd/>
          </a:ln>
          <a:effectLst/>
          <a:extLst/>
        </p:spPr>
        <p:txBody>
          <a:bodyPr wrap="none" anchor="ctr"/>
          <a:lstStyle/>
          <a:p>
            <a:endParaRPr lang="en-US"/>
          </a:p>
        </p:txBody>
      </p:sp>
      <p:sp>
        <p:nvSpPr>
          <p:cNvPr id="35" name="TextBox 34"/>
          <p:cNvSpPr txBox="1"/>
          <p:nvPr/>
        </p:nvSpPr>
        <p:spPr>
          <a:xfrm>
            <a:off x="4648200" y="2804927"/>
            <a:ext cx="350352" cy="1452077"/>
          </a:xfrm>
          <a:prstGeom prst="rect">
            <a:avLst/>
          </a:prstGeom>
          <a:noFill/>
        </p:spPr>
        <p:txBody>
          <a:bodyPr vert="wordArtVert" wrap="square" rtlCol="0">
            <a:spAutoFit/>
          </a:bodyPr>
          <a:lstStyle/>
          <a:p>
            <a:r>
              <a:rPr lang="en-US" sz="1000" b="1" dirty="0" smtClean="0">
                <a:solidFill>
                  <a:srgbClr val="FF0000"/>
                </a:solidFill>
              </a:rPr>
              <a:t>RAPTURE</a:t>
            </a:r>
            <a:endParaRPr lang="en-US" sz="1000" b="1" dirty="0">
              <a:solidFill>
                <a:srgbClr val="FF0000"/>
              </a:solidFill>
            </a:endParaRPr>
          </a:p>
        </p:txBody>
      </p:sp>
      <p:sp>
        <p:nvSpPr>
          <p:cNvPr id="36" name="Text Box 32"/>
          <p:cNvSpPr txBox="1">
            <a:spLocks noChangeArrowheads="1"/>
          </p:cNvSpPr>
          <p:nvPr/>
        </p:nvSpPr>
        <p:spPr bwMode="auto">
          <a:xfrm>
            <a:off x="4000500" y="990600"/>
            <a:ext cx="14859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dirty="0">
                <a:solidFill>
                  <a:srgbClr val="FF0000"/>
                </a:solidFill>
              </a:rPr>
              <a:t>The Catching </a:t>
            </a:r>
            <a:r>
              <a:rPr lang="en-US" altLang="en-US" sz="1200" b="1" dirty="0" smtClean="0">
                <a:solidFill>
                  <a:srgbClr val="FF0000"/>
                </a:solidFill>
              </a:rPr>
              <a:t>Away </a:t>
            </a:r>
            <a:r>
              <a:rPr lang="en-US" altLang="en-US" sz="1200" b="1" dirty="0" smtClean="0"/>
              <a:t>I </a:t>
            </a:r>
            <a:r>
              <a:rPr lang="en-US" altLang="en-US" sz="1200" b="1" dirty="0"/>
              <a:t>Thess. </a:t>
            </a:r>
            <a:r>
              <a:rPr lang="en-US" altLang="en-US" sz="1200" b="1" dirty="0" smtClean="0"/>
              <a:t>4:15-18 John 14:1-3              I Cor.15:50-58</a:t>
            </a:r>
            <a:endParaRPr lang="en-US" altLang="en-US" sz="1200" b="1" dirty="0"/>
          </a:p>
        </p:txBody>
      </p:sp>
      <p:sp>
        <p:nvSpPr>
          <p:cNvPr id="37" name="AutoShape 29"/>
          <p:cNvSpPr>
            <a:spLocks noChangeArrowheads="1"/>
          </p:cNvSpPr>
          <p:nvPr/>
        </p:nvSpPr>
        <p:spPr bwMode="auto">
          <a:xfrm>
            <a:off x="4513730" y="1770530"/>
            <a:ext cx="685800" cy="754157"/>
          </a:xfrm>
          <a:prstGeom prst="curvedUpArrow">
            <a:avLst>
              <a:gd name="adj1" fmla="val 20000"/>
              <a:gd name="adj2" fmla="val 40000"/>
              <a:gd name="adj3" fmla="val 45062"/>
            </a:avLst>
          </a:prstGeom>
          <a:solidFill>
            <a:srgbClr val="FFFFCC"/>
          </a:solidFill>
          <a:ln w="9525">
            <a:solidFill>
              <a:schemeClr val="tx1"/>
            </a:solidFill>
            <a:miter lim="800000"/>
            <a:headEnd/>
            <a:tailEnd/>
          </a:ln>
          <a:effectLst/>
          <a:extLst/>
        </p:spPr>
        <p:txBody>
          <a:bodyPr wrap="none" anchor="ctr"/>
          <a:lstStyle/>
          <a:p>
            <a:endParaRPr lang="en-US"/>
          </a:p>
        </p:txBody>
      </p:sp>
      <p:sp>
        <p:nvSpPr>
          <p:cNvPr id="38" name="Line 26"/>
          <p:cNvSpPr>
            <a:spLocks noChangeShapeType="1"/>
          </p:cNvSpPr>
          <p:nvPr/>
        </p:nvSpPr>
        <p:spPr bwMode="auto">
          <a:xfrm>
            <a:off x="2590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 name="Line 26"/>
          <p:cNvSpPr>
            <a:spLocks noChangeShapeType="1"/>
          </p:cNvSpPr>
          <p:nvPr/>
        </p:nvSpPr>
        <p:spPr bwMode="auto">
          <a:xfrm>
            <a:off x="3505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Line 26"/>
          <p:cNvSpPr>
            <a:spLocks noChangeShapeType="1"/>
          </p:cNvSpPr>
          <p:nvPr/>
        </p:nvSpPr>
        <p:spPr bwMode="auto">
          <a:xfrm>
            <a:off x="5638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Text Box 32"/>
          <p:cNvSpPr txBox="1">
            <a:spLocks noChangeArrowheads="1"/>
          </p:cNvSpPr>
          <p:nvPr/>
        </p:nvSpPr>
        <p:spPr bwMode="auto">
          <a:xfrm>
            <a:off x="5410200" y="990600"/>
            <a:ext cx="12192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a:solidFill>
                  <a:srgbClr val="FF0000"/>
                </a:solidFill>
              </a:rPr>
              <a:t>The </a:t>
            </a:r>
            <a:r>
              <a:rPr lang="en-US" altLang="en-US" sz="1200" b="1" dirty="0" smtClean="0">
                <a:solidFill>
                  <a:srgbClr val="FF0000"/>
                </a:solidFill>
              </a:rPr>
              <a:t>Covenant Confirmed, last ‘seven’  </a:t>
            </a:r>
            <a:r>
              <a:rPr lang="en-US" altLang="en-US" sz="1200" b="1" dirty="0" smtClean="0"/>
              <a:t>Dan.9:27A IIThess.2:1-12</a:t>
            </a:r>
            <a:endParaRPr lang="en-US" altLang="en-US" sz="1200" b="1" dirty="0"/>
          </a:p>
        </p:txBody>
      </p:sp>
      <p:sp>
        <p:nvSpPr>
          <p:cNvPr id="46" name="TextBox 45"/>
          <p:cNvSpPr txBox="1"/>
          <p:nvPr/>
        </p:nvSpPr>
        <p:spPr>
          <a:xfrm>
            <a:off x="6629400" y="990600"/>
            <a:ext cx="2438400" cy="2185214"/>
          </a:xfrm>
          <a:prstGeom prst="rect">
            <a:avLst/>
          </a:prstGeom>
          <a:solidFill>
            <a:schemeClr val="accent5">
              <a:lumMod val="40000"/>
              <a:lumOff val="60000"/>
            </a:schemeClr>
          </a:solidFill>
          <a:ln>
            <a:solidFill>
              <a:schemeClr val="tx1"/>
            </a:solidFill>
            <a:prstDash val="lgDash"/>
          </a:ln>
        </p:spPr>
        <p:txBody>
          <a:bodyPr wrap="square" rtlCol="0">
            <a:spAutoFit/>
          </a:bodyPr>
          <a:lstStyle/>
          <a:p>
            <a:r>
              <a:rPr lang="en-US" sz="1600" b="1" dirty="0" smtClean="0">
                <a:solidFill>
                  <a:srgbClr val="FF0000"/>
                </a:solidFill>
              </a:rPr>
              <a:t>What’s Next?</a:t>
            </a:r>
          </a:p>
          <a:p>
            <a:pPr marL="228600" indent="-228600">
              <a:buAutoNum type="arabicPeriod"/>
            </a:pPr>
            <a:r>
              <a:rPr lang="en-US" sz="1200" b="1" dirty="0" smtClean="0"/>
              <a:t>Church Age has ended.</a:t>
            </a:r>
          </a:p>
          <a:p>
            <a:pPr marL="228600" indent="-228600">
              <a:buAutoNum type="arabicPeriod"/>
            </a:pPr>
            <a:r>
              <a:rPr lang="en-US" sz="1200" b="1" u="sng" dirty="0" smtClean="0">
                <a:solidFill>
                  <a:srgbClr val="FF0000"/>
                </a:solidFill>
              </a:rPr>
              <a:t>God’s program now centers again on Israel.</a:t>
            </a:r>
          </a:p>
          <a:p>
            <a:pPr marL="228600" indent="-228600">
              <a:buAutoNum type="arabicPeriod"/>
            </a:pPr>
            <a:r>
              <a:rPr lang="en-US" sz="1200" b="1" i="1" u="sng" dirty="0">
                <a:solidFill>
                  <a:srgbClr val="FF0000"/>
                </a:solidFill>
                <a:effectLst>
                  <a:outerShdw blurRad="38100" dist="38100" dir="2700000" algn="tl">
                    <a:srgbClr val="000000">
                      <a:alpha val="43137"/>
                    </a:srgbClr>
                  </a:outerShdw>
                </a:effectLst>
              </a:rPr>
              <a:t>Israel has made a </a:t>
            </a:r>
            <a:r>
              <a:rPr lang="en-US" sz="1200" b="1" i="1" u="sng" dirty="0" smtClean="0">
                <a:solidFill>
                  <a:srgbClr val="FF0000"/>
                </a:solidFill>
                <a:effectLst>
                  <a:outerShdw blurRad="38100" dist="38100" dir="2700000" algn="tl">
                    <a:srgbClr val="000000">
                      <a:alpha val="43137"/>
                    </a:srgbClr>
                  </a:outerShdw>
                </a:effectLst>
              </a:rPr>
              <a:t>7 year covenant </a:t>
            </a:r>
            <a:r>
              <a:rPr lang="en-US" sz="1200" b="1" i="1" u="sng" dirty="0">
                <a:solidFill>
                  <a:srgbClr val="FF0000"/>
                </a:solidFill>
                <a:effectLst>
                  <a:outerShdw blurRad="38100" dist="38100" dir="2700000" algn="tl">
                    <a:srgbClr val="000000">
                      <a:alpha val="43137"/>
                    </a:srgbClr>
                  </a:outerShdw>
                </a:effectLst>
              </a:rPr>
              <a:t>with the Antichrist!</a:t>
            </a:r>
            <a:endParaRPr lang="en-US" sz="1200" b="1" i="1" u="sng" dirty="0" smtClean="0">
              <a:solidFill>
                <a:srgbClr val="FF0000"/>
              </a:solidFill>
              <a:effectLst>
                <a:outerShdw blurRad="38100" dist="38100" dir="2700000" algn="tl">
                  <a:srgbClr val="000000">
                    <a:alpha val="43137"/>
                  </a:srgbClr>
                </a:outerShdw>
              </a:effectLst>
            </a:endParaRPr>
          </a:p>
          <a:p>
            <a:pPr marL="228600" indent="-228600">
              <a:buAutoNum type="arabicPeriod"/>
            </a:pPr>
            <a:r>
              <a:rPr lang="en-US" sz="1200" b="1" dirty="0" smtClean="0"/>
              <a:t>What about the remainder of </a:t>
            </a:r>
            <a:r>
              <a:rPr lang="en-US" sz="1200" b="1" dirty="0" smtClean="0">
                <a:solidFill>
                  <a:srgbClr val="FF0000"/>
                </a:solidFill>
              </a:rPr>
              <a:t>Dan.9:27</a:t>
            </a:r>
            <a:r>
              <a:rPr lang="en-US" sz="1200" b="1" dirty="0" smtClean="0"/>
              <a:t>?</a:t>
            </a:r>
          </a:p>
          <a:p>
            <a:pPr marL="228600" indent="-228600">
              <a:buAutoNum type="arabicPeriod"/>
            </a:pPr>
            <a:r>
              <a:rPr lang="en-US" sz="1800" b="1" dirty="0" smtClean="0">
                <a:solidFill>
                  <a:srgbClr val="FF0000"/>
                </a:solidFill>
              </a:rPr>
              <a:t>How does all this end???</a:t>
            </a:r>
          </a:p>
        </p:txBody>
      </p:sp>
    </p:spTree>
    <p:extLst>
      <p:ext uri="{BB962C8B-B14F-4D97-AF65-F5344CB8AC3E}">
        <p14:creationId xmlns:p14="http://schemas.microsoft.com/office/powerpoint/2010/main" val="362376007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62753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1676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Box 21"/>
          <p:cNvSpPr txBox="1"/>
          <p:nvPr/>
        </p:nvSpPr>
        <p:spPr>
          <a:xfrm>
            <a:off x="457200" y="990600"/>
            <a:ext cx="932330" cy="830997"/>
          </a:xfrm>
          <a:prstGeom prst="rect">
            <a:avLst/>
          </a:prstGeom>
          <a:noFill/>
        </p:spPr>
        <p:txBody>
          <a:bodyPr wrap="square" rtlCol="0">
            <a:spAutoFit/>
          </a:bodyPr>
          <a:lstStyle/>
          <a:p>
            <a:r>
              <a:rPr lang="en-US" sz="1200" dirty="0" smtClean="0"/>
              <a:t>Dan.9:26A</a:t>
            </a:r>
          </a:p>
          <a:p>
            <a:r>
              <a:rPr lang="en-US" sz="1200" dirty="0" smtClean="0"/>
              <a:t>After 62-7s</a:t>
            </a:r>
          </a:p>
          <a:p>
            <a:r>
              <a:rPr lang="en-US" sz="1200" dirty="0" smtClean="0"/>
              <a:t>CHRIST cut off…</a:t>
            </a:r>
            <a:endParaRPr lang="en-US" sz="1200" dirty="0"/>
          </a:p>
        </p:txBody>
      </p:sp>
      <p:cxnSp>
        <p:nvCxnSpPr>
          <p:cNvPr id="68" name="Straight Connector 67"/>
          <p:cNvCxnSpPr/>
          <p:nvPr/>
        </p:nvCxnSpPr>
        <p:spPr bwMode="auto">
          <a:xfrm flipV="1">
            <a:off x="93233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flipV="1">
            <a:off x="5638800" y="2370223"/>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AutoShape 12"/>
          <p:cNvSpPr>
            <a:spLocks noChangeArrowheads="1"/>
          </p:cNvSpPr>
          <p:nvPr/>
        </p:nvSpPr>
        <p:spPr bwMode="auto">
          <a:xfrm>
            <a:off x="1524000" y="197549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29" name="Text Box 13"/>
          <p:cNvSpPr txBox="1">
            <a:spLocks noChangeArrowheads="1"/>
          </p:cNvSpPr>
          <p:nvPr/>
        </p:nvSpPr>
        <p:spPr bwMode="auto">
          <a:xfrm>
            <a:off x="1371600" y="990600"/>
            <a:ext cx="1143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dirty="0" smtClean="0"/>
              <a:t>Resurrection,  Ascension       Jn.20:11-18    Acts 1:1-11</a:t>
            </a:r>
            <a:endParaRPr lang="en-US" altLang="en-US" sz="1200" dirty="0"/>
          </a:p>
        </p:txBody>
      </p:sp>
      <p:sp>
        <p:nvSpPr>
          <p:cNvPr id="33" name="Text Box 34"/>
          <p:cNvSpPr txBox="1">
            <a:spLocks noChangeArrowheads="1"/>
          </p:cNvSpPr>
          <p:nvPr/>
        </p:nvSpPr>
        <p:spPr bwMode="auto">
          <a:xfrm>
            <a:off x="2438400" y="990600"/>
            <a:ext cx="12827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smtClean="0"/>
              <a:t>HOLY SPIRIT given </a:t>
            </a:r>
            <a:r>
              <a:rPr lang="en-US" altLang="en-US" sz="1200" dirty="0"/>
              <a:t>to </a:t>
            </a:r>
            <a:r>
              <a:rPr lang="en-US" altLang="en-US" sz="1200" dirty="0" smtClean="0"/>
              <a:t>Church Acts 1:8 Eph.1:13-14</a:t>
            </a:r>
            <a:endParaRPr lang="en-US" altLang="en-US" sz="1200" dirty="0"/>
          </a:p>
        </p:txBody>
      </p:sp>
      <p:sp>
        <p:nvSpPr>
          <p:cNvPr id="34" name="Bent-Up Arrow 33"/>
          <p:cNvSpPr/>
          <p:nvPr/>
        </p:nvSpPr>
        <p:spPr bwMode="auto">
          <a:xfrm>
            <a:off x="2590800" y="2572870"/>
            <a:ext cx="2617328" cy="1447800"/>
          </a:xfrm>
          <a:prstGeom prst="bentUpArrow">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a:endParaRPr>
          </a:p>
        </p:txBody>
      </p:sp>
      <p:pic>
        <p:nvPicPr>
          <p:cNvPr id="31" name="Picture 58" descr="C:\Users\Owner\Downloads\canstock115573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4450" y="2855976"/>
            <a:ext cx="768350" cy="1106424"/>
          </a:xfrm>
          <a:prstGeom prst="rect">
            <a:avLst/>
          </a:prstGeom>
          <a:noFill/>
          <a:extLst>
            <a:ext uri="{909E8E84-426E-40DD-AFC4-6F175D3DCCD1}">
              <a14:hiddenFill xmlns:a14="http://schemas.microsoft.com/office/drawing/2010/main">
                <a:solidFill>
                  <a:srgbClr val="FFFFFF"/>
                </a:solidFill>
              </a14:hiddenFill>
            </a:ext>
          </a:extLst>
        </p:spPr>
      </p:pic>
      <p:sp>
        <p:nvSpPr>
          <p:cNvPr id="32" name="AutoShape 33"/>
          <p:cNvSpPr>
            <a:spLocks noChangeArrowheads="1"/>
          </p:cNvSpPr>
          <p:nvPr/>
        </p:nvSpPr>
        <p:spPr bwMode="auto">
          <a:xfrm>
            <a:off x="2616199" y="1943100"/>
            <a:ext cx="431801" cy="1035142"/>
          </a:xfrm>
          <a:prstGeom prst="lightningBolt">
            <a:avLst/>
          </a:prstGeom>
          <a:solidFill>
            <a:srgbClr val="FFFFCC"/>
          </a:solidFill>
          <a:ln w="9525">
            <a:solidFill>
              <a:schemeClr val="tx1"/>
            </a:solidFill>
            <a:miter lim="800000"/>
            <a:headEnd/>
            <a:tailEnd/>
          </a:ln>
          <a:effectLst/>
          <a:extLst/>
        </p:spPr>
        <p:txBody>
          <a:bodyPr wrap="none" anchor="ctr"/>
          <a:lstStyle/>
          <a:p>
            <a:endParaRPr lang="en-US"/>
          </a:p>
        </p:txBody>
      </p:sp>
      <p:sp>
        <p:nvSpPr>
          <p:cNvPr id="35" name="TextBox 34"/>
          <p:cNvSpPr txBox="1"/>
          <p:nvPr/>
        </p:nvSpPr>
        <p:spPr>
          <a:xfrm>
            <a:off x="4648200" y="2804927"/>
            <a:ext cx="350352" cy="1452077"/>
          </a:xfrm>
          <a:prstGeom prst="rect">
            <a:avLst/>
          </a:prstGeom>
          <a:noFill/>
        </p:spPr>
        <p:txBody>
          <a:bodyPr vert="wordArtVert" wrap="square" rtlCol="0">
            <a:spAutoFit/>
          </a:bodyPr>
          <a:lstStyle/>
          <a:p>
            <a:r>
              <a:rPr lang="en-US" sz="1000" b="1" dirty="0" smtClean="0">
                <a:solidFill>
                  <a:srgbClr val="FF0000"/>
                </a:solidFill>
              </a:rPr>
              <a:t>RAPTURE</a:t>
            </a:r>
            <a:endParaRPr lang="en-US" sz="1000" b="1" dirty="0">
              <a:solidFill>
                <a:srgbClr val="FF0000"/>
              </a:solidFill>
            </a:endParaRPr>
          </a:p>
        </p:txBody>
      </p:sp>
      <p:sp>
        <p:nvSpPr>
          <p:cNvPr id="36" name="Text Box 32"/>
          <p:cNvSpPr txBox="1">
            <a:spLocks noChangeArrowheads="1"/>
          </p:cNvSpPr>
          <p:nvPr/>
        </p:nvSpPr>
        <p:spPr bwMode="auto">
          <a:xfrm>
            <a:off x="4000500" y="990600"/>
            <a:ext cx="14859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dirty="0"/>
              <a:t>The Catching </a:t>
            </a:r>
            <a:r>
              <a:rPr lang="en-US" altLang="en-US" sz="1200" dirty="0" smtClean="0"/>
              <a:t>Away  I </a:t>
            </a:r>
            <a:r>
              <a:rPr lang="en-US" altLang="en-US" sz="1200" dirty="0"/>
              <a:t>Thess. </a:t>
            </a:r>
            <a:r>
              <a:rPr lang="en-US" altLang="en-US" sz="1200" dirty="0" smtClean="0"/>
              <a:t>4:15-18 John 14:1-3              I Cor.15:50-58</a:t>
            </a:r>
            <a:endParaRPr lang="en-US" altLang="en-US" sz="1200" dirty="0"/>
          </a:p>
        </p:txBody>
      </p:sp>
      <p:sp>
        <p:nvSpPr>
          <p:cNvPr id="37" name="AutoShape 29"/>
          <p:cNvSpPr>
            <a:spLocks noChangeArrowheads="1"/>
          </p:cNvSpPr>
          <p:nvPr/>
        </p:nvSpPr>
        <p:spPr bwMode="auto">
          <a:xfrm>
            <a:off x="4513730" y="1770530"/>
            <a:ext cx="685800" cy="754157"/>
          </a:xfrm>
          <a:prstGeom prst="curvedUpArrow">
            <a:avLst>
              <a:gd name="adj1" fmla="val 20000"/>
              <a:gd name="adj2" fmla="val 40000"/>
              <a:gd name="adj3" fmla="val 45062"/>
            </a:avLst>
          </a:prstGeom>
          <a:solidFill>
            <a:srgbClr val="FFFFCC"/>
          </a:solidFill>
          <a:ln w="9525">
            <a:solidFill>
              <a:schemeClr val="tx1"/>
            </a:solidFill>
            <a:miter lim="800000"/>
            <a:headEnd/>
            <a:tailEnd/>
          </a:ln>
          <a:effectLst/>
          <a:extLst/>
        </p:spPr>
        <p:txBody>
          <a:bodyPr wrap="none" anchor="ctr"/>
          <a:lstStyle/>
          <a:p>
            <a:endParaRPr lang="en-US"/>
          </a:p>
        </p:txBody>
      </p:sp>
      <p:sp>
        <p:nvSpPr>
          <p:cNvPr id="38" name="Line 26"/>
          <p:cNvSpPr>
            <a:spLocks noChangeShapeType="1"/>
          </p:cNvSpPr>
          <p:nvPr/>
        </p:nvSpPr>
        <p:spPr bwMode="auto">
          <a:xfrm>
            <a:off x="2590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 name="Line 26"/>
          <p:cNvSpPr>
            <a:spLocks noChangeShapeType="1"/>
          </p:cNvSpPr>
          <p:nvPr/>
        </p:nvSpPr>
        <p:spPr bwMode="auto">
          <a:xfrm>
            <a:off x="3505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Line 26"/>
          <p:cNvSpPr>
            <a:spLocks noChangeShapeType="1"/>
          </p:cNvSpPr>
          <p:nvPr/>
        </p:nvSpPr>
        <p:spPr bwMode="auto">
          <a:xfrm>
            <a:off x="5638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Line 26"/>
          <p:cNvSpPr>
            <a:spLocks noChangeShapeType="1"/>
          </p:cNvSpPr>
          <p:nvPr/>
        </p:nvSpPr>
        <p:spPr bwMode="auto">
          <a:xfrm>
            <a:off x="82296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Text Box 32"/>
          <p:cNvSpPr txBox="1">
            <a:spLocks noChangeArrowheads="1"/>
          </p:cNvSpPr>
          <p:nvPr/>
        </p:nvSpPr>
        <p:spPr bwMode="auto">
          <a:xfrm>
            <a:off x="5410200" y="990600"/>
            <a:ext cx="12192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a:solidFill>
                  <a:srgbClr val="FF0000"/>
                </a:solidFill>
              </a:rPr>
              <a:t>The </a:t>
            </a:r>
            <a:r>
              <a:rPr lang="en-US" altLang="en-US" sz="1200" b="1" dirty="0" smtClean="0">
                <a:solidFill>
                  <a:srgbClr val="FF0000"/>
                </a:solidFill>
              </a:rPr>
              <a:t>Covenant Confirmed, last ‘seven’  </a:t>
            </a:r>
            <a:r>
              <a:rPr lang="en-US" altLang="en-US" sz="1200" b="1" dirty="0" smtClean="0"/>
              <a:t>Dan.9:27A IIThess.2:1-12</a:t>
            </a:r>
            <a:endParaRPr lang="en-US" altLang="en-US" sz="1200" b="1" dirty="0"/>
          </a:p>
        </p:txBody>
      </p:sp>
      <p:cxnSp>
        <p:nvCxnSpPr>
          <p:cNvPr id="48" name="Straight Connector 47"/>
          <p:cNvCxnSpPr/>
          <p:nvPr/>
        </p:nvCxnSpPr>
        <p:spPr bwMode="auto">
          <a:xfrm flipV="1">
            <a:off x="8229600" y="2362200"/>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TextBox 3"/>
          <p:cNvSpPr txBox="1"/>
          <p:nvPr/>
        </p:nvSpPr>
        <p:spPr>
          <a:xfrm>
            <a:off x="5912225" y="3810000"/>
            <a:ext cx="2057400" cy="276999"/>
          </a:xfrm>
          <a:prstGeom prst="rect">
            <a:avLst/>
          </a:prstGeom>
          <a:noFill/>
        </p:spPr>
        <p:txBody>
          <a:bodyPr wrap="square" rtlCol="0">
            <a:spAutoFit/>
          </a:bodyPr>
          <a:lstStyle/>
          <a:p>
            <a:pPr algn="ctr"/>
            <a:r>
              <a:rPr lang="en-US" sz="1200" b="1" dirty="0" smtClean="0"/>
              <a:t>Daniel’s 70</a:t>
            </a:r>
            <a:r>
              <a:rPr lang="en-US" sz="1200" b="1" baseline="30000" dirty="0" smtClean="0"/>
              <a:t>th</a:t>
            </a:r>
            <a:r>
              <a:rPr lang="en-US" sz="1200" b="1" dirty="0" smtClean="0"/>
              <a:t> Week (7 years)</a:t>
            </a:r>
            <a:endParaRPr lang="en-US" sz="1200" b="1" dirty="0"/>
          </a:p>
        </p:txBody>
      </p:sp>
      <p:sp>
        <p:nvSpPr>
          <p:cNvPr id="46" name="TextBox 45"/>
          <p:cNvSpPr txBox="1"/>
          <p:nvPr/>
        </p:nvSpPr>
        <p:spPr>
          <a:xfrm>
            <a:off x="5797925" y="2150705"/>
            <a:ext cx="2286000" cy="1600438"/>
          </a:xfrm>
          <a:prstGeom prst="rect">
            <a:avLst/>
          </a:prstGeom>
          <a:solidFill>
            <a:schemeClr val="accent5">
              <a:lumMod val="40000"/>
              <a:lumOff val="60000"/>
            </a:schemeClr>
          </a:solidFill>
          <a:ln>
            <a:solidFill>
              <a:schemeClr val="tx1"/>
            </a:solidFill>
            <a:prstDash val="lgDash"/>
          </a:ln>
        </p:spPr>
        <p:txBody>
          <a:bodyPr wrap="square" rtlCol="0">
            <a:spAutoFit/>
          </a:bodyPr>
          <a:lstStyle/>
          <a:p>
            <a:r>
              <a:rPr lang="en-US" sz="1400" b="1" dirty="0" smtClean="0">
                <a:solidFill>
                  <a:srgbClr val="FF0000"/>
                </a:solidFill>
              </a:rPr>
              <a:t>NOTES:</a:t>
            </a:r>
          </a:p>
          <a:p>
            <a:pPr marL="228600" indent="-228600">
              <a:buAutoNum type="arabicPeriod"/>
            </a:pPr>
            <a:r>
              <a:rPr lang="en-US" sz="1200" dirty="0" smtClean="0"/>
              <a:t>This is a peace treaty, Israel and Antichrist.  </a:t>
            </a:r>
            <a:r>
              <a:rPr lang="en-US" sz="1200" b="1" u="sng" dirty="0" smtClean="0">
                <a:solidFill>
                  <a:srgbClr val="FF0000"/>
                </a:solidFill>
              </a:rPr>
              <a:t>Rev.6:1-2</a:t>
            </a:r>
          </a:p>
          <a:p>
            <a:pPr marL="228600" indent="-228600">
              <a:buAutoNum type="arabicPeriod"/>
            </a:pPr>
            <a:r>
              <a:rPr lang="en-US" sz="1200" dirty="0" smtClean="0"/>
              <a:t>Israel gets peace protection.</a:t>
            </a:r>
          </a:p>
          <a:p>
            <a:pPr marL="228600" indent="-228600">
              <a:buAutoNum type="arabicPeriod"/>
            </a:pPr>
            <a:r>
              <a:rPr lang="en-US" sz="1200" dirty="0" smtClean="0"/>
              <a:t>Antichrist gets access/control to rebuilt Temple.</a:t>
            </a:r>
          </a:p>
          <a:p>
            <a:pPr marL="228600" indent="-228600">
              <a:buAutoNum type="arabicPeriod"/>
            </a:pPr>
            <a:r>
              <a:rPr lang="en-US" sz="1200" dirty="0" smtClean="0"/>
              <a:t>All seems good for a while… </a:t>
            </a:r>
            <a:r>
              <a:rPr lang="en-US" sz="1200" b="1" u="sng" dirty="0" smtClean="0">
                <a:solidFill>
                  <a:srgbClr val="FF0000"/>
                </a:solidFill>
              </a:rPr>
              <a:t>IIThess.2:9-10</a:t>
            </a:r>
          </a:p>
        </p:txBody>
      </p:sp>
      <p:sp>
        <p:nvSpPr>
          <p:cNvPr id="2" name="TextBox 1"/>
          <p:cNvSpPr txBox="1"/>
          <p:nvPr/>
        </p:nvSpPr>
        <p:spPr>
          <a:xfrm>
            <a:off x="5797924" y="4353342"/>
            <a:ext cx="2299445" cy="1938992"/>
          </a:xfrm>
          <a:prstGeom prst="rect">
            <a:avLst/>
          </a:prstGeom>
          <a:noFill/>
          <a:ln>
            <a:solidFill>
              <a:schemeClr val="tx1"/>
            </a:solidFill>
            <a:prstDash val="lgDashDot"/>
          </a:ln>
        </p:spPr>
        <p:txBody>
          <a:bodyPr wrap="square" rtlCol="0">
            <a:spAutoFit/>
          </a:bodyPr>
          <a:lstStyle/>
          <a:p>
            <a:r>
              <a:rPr lang="en-US" sz="1200" b="1" u="sng" dirty="0">
                <a:solidFill>
                  <a:srgbClr val="FF0000"/>
                </a:solidFill>
              </a:rPr>
              <a:t>2 Thess 2:9-11</a:t>
            </a:r>
          </a:p>
          <a:p>
            <a:r>
              <a:rPr lang="en-US" sz="1200" dirty="0" smtClean="0"/>
              <a:t>The </a:t>
            </a:r>
            <a:r>
              <a:rPr lang="en-US" sz="1200" dirty="0"/>
              <a:t>coming of the lawless one will be in accordance with the work of Satan displayed in all kinds of counterfeit miracles, signs and wonders, 10 and in every sort of evil that deceives those who are perishing. They perish because they refused to love the truth and so be saved. </a:t>
            </a:r>
          </a:p>
        </p:txBody>
      </p:sp>
    </p:spTree>
    <p:extLst>
      <p:ext uri="{BB962C8B-B14F-4D97-AF65-F5344CB8AC3E}">
        <p14:creationId xmlns:p14="http://schemas.microsoft.com/office/powerpoint/2010/main" val="55609937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p:cTn id="7" dur="1000" fill="hold"/>
                                        <p:tgtEl>
                                          <p:spTgt spid="46"/>
                                        </p:tgtEl>
                                        <p:attrNameLst>
                                          <p:attrName>ppt_w</p:attrName>
                                        </p:attrNameLst>
                                      </p:cBhvr>
                                      <p:tavLst>
                                        <p:tav tm="0">
                                          <p:val>
                                            <p:fltVal val="0"/>
                                          </p:val>
                                        </p:tav>
                                        <p:tav tm="100000">
                                          <p:val>
                                            <p:strVal val="#ppt_w"/>
                                          </p:val>
                                        </p:tav>
                                      </p:tavLst>
                                    </p:anim>
                                    <p:anim calcmode="lin" valueType="num">
                                      <p:cBhvr>
                                        <p:cTn id="8" dur="1000" fill="hold"/>
                                        <p:tgtEl>
                                          <p:spTgt spid="46"/>
                                        </p:tgtEl>
                                        <p:attrNameLst>
                                          <p:attrName>ppt_h</p:attrName>
                                        </p:attrNameLst>
                                      </p:cBhvr>
                                      <p:tavLst>
                                        <p:tav tm="0">
                                          <p:val>
                                            <p:fltVal val="0"/>
                                          </p:val>
                                        </p:tav>
                                        <p:tav tm="100000">
                                          <p:val>
                                            <p:strVal val="#ppt_h"/>
                                          </p:val>
                                        </p:tav>
                                      </p:tavLst>
                                    </p:anim>
                                    <p:anim calcmode="lin" valueType="num">
                                      <p:cBhvr>
                                        <p:cTn id="9" dur="1000" fill="hold"/>
                                        <p:tgtEl>
                                          <p:spTgt spid="46"/>
                                        </p:tgtEl>
                                        <p:attrNameLst>
                                          <p:attrName>style.rotation</p:attrName>
                                        </p:attrNameLst>
                                      </p:cBhvr>
                                      <p:tavLst>
                                        <p:tav tm="0">
                                          <p:val>
                                            <p:fltVal val="90"/>
                                          </p:val>
                                        </p:tav>
                                        <p:tav tm="100000">
                                          <p:val>
                                            <p:fltVal val="0"/>
                                          </p:val>
                                        </p:tav>
                                      </p:tavLst>
                                    </p:anim>
                                    <p:animEffect transition="in" filter="fade">
                                      <p:cBhvr>
                                        <p:cTn id="10" dur="1000"/>
                                        <p:tgtEl>
                                          <p:spTgt spid="46"/>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 calcmode="lin" valueType="num">
                                      <p:cBhvr>
                                        <p:cTn id="17" dur="1000" fill="hold"/>
                                        <p:tgtEl>
                                          <p:spTgt spid="2"/>
                                        </p:tgtEl>
                                        <p:attrNameLst>
                                          <p:attrName>style.rotation</p:attrName>
                                        </p:attrNameLst>
                                      </p:cBhvr>
                                      <p:tavLst>
                                        <p:tav tm="0">
                                          <p:val>
                                            <p:fltVal val="90"/>
                                          </p:val>
                                        </p:tav>
                                        <p:tav tm="100000">
                                          <p:val>
                                            <p:fltVal val="0"/>
                                          </p:val>
                                        </p:tav>
                                      </p:tavLst>
                                    </p:anim>
                                    <p:animEffect transition="in" filter="fade">
                                      <p:cBhvr>
                                        <p:cTn id="18"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62753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1676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Box 21"/>
          <p:cNvSpPr txBox="1"/>
          <p:nvPr/>
        </p:nvSpPr>
        <p:spPr>
          <a:xfrm>
            <a:off x="457200" y="990600"/>
            <a:ext cx="932330" cy="830997"/>
          </a:xfrm>
          <a:prstGeom prst="rect">
            <a:avLst/>
          </a:prstGeom>
          <a:noFill/>
        </p:spPr>
        <p:txBody>
          <a:bodyPr wrap="square" rtlCol="0">
            <a:spAutoFit/>
          </a:bodyPr>
          <a:lstStyle/>
          <a:p>
            <a:r>
              <a:rPr lang="en-US" sz="1200" dirty="0" smtClean="0"/>
              <a:t>Dan.9:26A</a:t>
            </a:r>
          </a:p>
          <a:p>
            <a:r>
              <a:rPr lang="en-US" sz="1200" dirty="0" smtClean="0"/>
              <a:t>After 62-7s</a:t>
            </a:r>
          </a:p>
          <a:p>
            <a:r>
              <a:rPr lang="en-US" sz="1200" dirty="0" smtClean="0"/>
              <a:t>CHRIST cut off…</a:t>
            </a:r>
            <a:endParaRPr lang="en-US" sz="1200" dirty="0"/>
          </a:p>
        </p:txBody>
      </p:sp>
      <p:cxnSp>
        <p:nvCxnSpPr>
          <p:cNvPr id="68" name="Straight Connector 67"/>
          <p:cNvCxnSpPr/>
          <p:nvPr/>
        </p:nvCxnSpPr>
        <p:spPr bwMode="auto">
          <a:xfrm flipV="1">
            <a:off x="93233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flipV="1">
            <a:off x="5638800" y="2370223"/>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AutoShape 12"/>
          <p:cNvSpPr>
            <a:spLocks noChangeArrowheads="1"/>
          </p:cNvSpPr>
          <p:nvPr/>
        </p:nvSpPr>
        <p:spPr bwMode="auto">
          <a:xfrm>
            <a:off x="1524000" y="197549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29" name="Text Box 13"/>
          <p:cNvSpPr txBox="1">
            <a:spLocks noChangeArrowheads="1"/>
          </p:cNvSpPr>
          <p:nvPr/>
        </p:nvSpPr>
        <p:spPr bwMode="auto">
          <a:xfrm>
            <a:off x="1371600" y="990600"/>
            <a:ext cx="1143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dirty="0" smtClean="0"/>
              <a:t>Resurrection,  Ascension       Jn.20:11-18    Acts 1:1-11</a:t>
            </a:r>
            <a:endParaRPr lang="en-US" altLang="en-US" sz="1200" dirty="0"/>
          </a:p>
        </p:txBody>
      </p:sp>
      <p:sp>
        <p:nvSpPr>
          <p:cNvPr id="33" name="Text Box 34"/>
          <p:cNvSpPr txBox="1">
            <a:spLocks noChangeArrowheads="1"/>
          </p:cNvSpPr>
          <p:nvPr/>
        </p:nvSpPr>
        <p:spPr bwMode="auto">
          <a:xfrm>
            <a:off x="2438400" y="990600"/>
            <a:ext cx="12827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smtClean="0"/>
              <a:t>HOLY SPIRIT given </a:t>
            </a:r>
            <a:r>
              <a:rPr lang="en-US" altLang="en-US" sz="1200" dirty="0"/>
              <a:t>to </a:t>
            </a:r>
            <a:r>
              <a:rPr lang="en-US" altLang="en-US" sz="1200" dirty="0" smtClean="0"/>
              <a:t>Church Acts 1:8 Eph.1:13-14</a:t>
            </a:r>
            <a:endParaRPr lang="en-US" altLang="en-US" sz="1200" dirty="0"/>
          </a:p>
        </p:txBody>
      </p:sp>
      <p:sp>
        <p:nvSpPr>
          <p:cNvPr id="34" name="Bent-Up Arrow 33"/>
          <p:cNvSpPr/>
          <p:nvPr/>
        </p:nvSpPr>
        <p:spPr bwMode="auto">
          <a:xfrm>
            <a:off x="2590800" y="2572870"/>
            <a:ext cx="2617328" cy="1447800"/>
          </a:xfrm>
          <a:prstGeom prst="bentUpArrow">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a:endParaRPr>
          </a:p>
        </p:txBody>
      </p:sp>
      <p:pic>
        <p:nvPicPr>
          <p:cNvPr id="31" name="Picture 58" descr="C:\Users\Owner\Downloads\canstock115573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84450" y="2855976"/>
            <a:ext cx="768350" cy="1106424"/>
          </a:xfrm>
          <a:prstGeom prst="rect">
            <a:avLst/>
          </a:prstGeom>
          <a:noFill/>
          <a:extLst>
            <a:ext uri="{909E8E84-426E-40DD-AFC4-6F175D3DCCD1}">
              <a14:hiddenFill xmlns:a14="http://schemas.microsoft.com/office/drawing/2010/main">
                <a:solidFill>
                  <a:srgbClr val="FFFFFF"/>
                </a:solidFill>
              </a14:hiddenFill>
            </a:ext>
          </a:extLst>
        </p:spPr>
      </p:pic>
      <p:sp>
        <p:nvSpPr>
          <p:cNvPr id="32" name="AutoShape 33"/>
          <p:cNvSpPr>
            <a:spLocks noChangeArrowheads="1"/>
          </p:cNvSpPr>
          <p:nvPr/>
        </p:nvSpPr>
        <p:spPr bwMode="auto">
          <a:xfrm>
            <a:off x="2616199" y="1943100"/>
            <a:ext cx="431801" cy="1035142"/>
          </a:xfrm>
          <a:prstGeom prst="lightningBolt">
            <a:avLst/>
          </a:prstGeom>
          <a:solidFill>
            <a:srgbClr val="FFFFCC"/>
          </a:solidFill>
          <a:ln w="9525">
            <a:solidFill>
              <a:schemeClr val="tx1"/>
            </a:solidFill>
            <a:miter lim="800000"/>
            <a:headEnd/>
            <a:tailEnd/>
          </a:ln>
          <a:effectLst/>
          <a:extLst/>
        </p:spPr>
        <p:txBody>
          <a:bodyPr wrap="none" anchor="ctr"/>
          <a:lstStyle/>
          <a:p>
            <a:endParaRPr lang="en-US"/>
          </a:p>
        </p:txBody>
      </p:sp>
      <p:sp>
        <p:nvSpPr>
          <p:cNvPr id="35" name="TextBox 34"/>
          <p:cNvSpPr txBox="1"/>
          <p:nvPr/>
        </p:nvSpPr>
        <p:spPr>
          <a:xfrm>
            <a:off x="4648200" y="2804927"/>
            <a:ext cx="350352" cy="1452077"/>
          </a:xfrm>
          <a:prstGeom prst="rect">
            <a:avLst/>
          </a:prstGeom>
          <a:noFill/>
        </p:spPr>
        <p:txBody>
          <a:bodyPr vert="wordArtVert" wrap="square" rtlCol="0">
            <a:spAutoFit/>
          </a:bodyPr>
          <a:lstStyle/>
          <a:p>
            <a:r>
              <a:rPr lang="en-US" sz="1000" b="1" dirty="0" smtClean="0">
                <a:solidFill>
                  <a:srgbClr val="FF0000"/>
                </a:solidFill>
              </a:rPr>
              <a:t>RAPTURE</a:t>
            </a:r>
            <a:endParaRPr lang="en-US" sz="1000" b="1" dirty="0">
              <a:solidFill>
                <a:srgbClr val="FF0000"/>
              </a:solidFill>
            </a:endParaRPr>
          </a:p>
        </p:txBody>
      </p:sp>
      <p:sp>
        <p:nvSpPr>
          <p:cNvPr id="36" name="Text Box 32"/>
          <p:cNvSpPr txBox="1">
            <a:spLocks noChangeArrowheads="1"/>
          </p:cNvSpPr>
          <p:nvPr/>
        </p:nvSpPr>
        <p:spPr bwMode="auto">
          <a:xfrm>
            <a:off x="4000500" y="990600"/>
            <a:ext cx="14859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dirty="0"/>
              <a:t>The Catching </a:t>
            </a:r>
            <a:r>
              <a:rPr lang="en-US" altLang="en-US" sz="1200" dirty="0" smtClean="0"/>
              <a:t>Away  I </a:t>
            </a:r>
            <a:r>
              <a:rPr lang="en-US" altLang="en-US" sz="1200" dirty="0"/>
              <a:t>Thess. </a:t>
            </a:r>
            <a:r>
              <a:rPr lang="en-US" altLang="en-US" sz="1200" dirty="0" smtClean="0"/>
              <a:t>4:15-18 John 14:1-3              I Cor.15:50-58</a:t>
            </a:r>
            <a:endParaRPr lang="en-US" altLang="en-US" sz="1200" dirty="0"/>
          </a:p>
        </p:txBody>
      </p:sp>
      <p:sp>
        <p:nvSpPr>
          <p:cNvPr id="37" name="AutoShape 29"/>
          <p:cNvSpPr>
            <a:spLocks noChangeArrowheads="1"/>
          </p:cNvSpPr>
          <p:nvPr/>
        </p:nvSpPr>
        <p:spPr bwMode="auto">
          <a:xfrm>
            <a:off x="4513730" y="1770530"/>
            <a:ext cx="685800" cy="754157"/>
          </a:xfrm>
          <a:prstGeom prst="curvedUpArrow">
            <a:avLst>
              <a:gd name="adj1" fmla="val 20000"/>
              <a:gd name="adj2" fmla="val 40000"/>
              <a:gd name="adj3" fmla="val 45062"/>
            </a:avLst>
          </a:prstGeom>
          <a:solidFill>
            <a:srgbClr val="FFFFCC"/>
          </a:solidFill>
          <a:ln w="9525">
            <a:solidFill>
              <a:schemeClr val="tx1"/>
            </a:solidFill>
            <a:miter lim="800000"/>
            <a:headEnd/>
            <a:tailEnd/>
          </a:ln>
          <a:effectLst/>
          <a:extLst/>
        </p:spPr>
        <p:txBody>
          <a:bodyPr wrap="none" anchor="ctr"/>
          <a:lstStyle/>
          <a:p>
            <a:endParaRPr lang="en-US"/>
          </a:p>
        </p:txBody>
      </p:sp>
      <p:sp>
        <p:nvSpPr>
          <p:cNvPr id="38" name="Line 26"/>
          <p:cNvSpPr>
            <a:spLocks noChangeShapeType="1"/>
          </p:cNvSpPr>
          <p:nvPr/>
        </p:nvSpPr>
        <p:spPr bwMode="auto">
          <a:xfrm>
            <a:off x="2590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 name="Line 26"/>
          <p:cNvSpPr>
            <a:spLocks noChangeShapeType="1"/>
          </p:cNvSpPr>
          <p:nvPr/>
        </p:nvSpPr>
        <p:spPr bwMode="auto">
          <a:xfrm>
            <a:off x="3505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Line 26"/>
          <p:cNvSpPr>
            <a:spLocks noChangeShapeType="1"/>
          </p:cNvSpPr>
          <p:nvPr/>
        </p:nvSpPr>
        <p:spPr bwMode="auto">
          <a:xfrm>
            <a:off x="5638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 name="Line 26"/>
          <p:cNvSpPr>
            <a:spLocks noChangeShapeType="1"/>
          </p:cNvSpPr>
          <p:nvPr/>
        </p:nvSpPr>
        <p:spPr bwMode="auto">
          <a:xfrm>
            <a:off x="6934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Line 26"/>
          <p:cNvSpPr>
            <a:spLocks noChangeShapeType="1"/>
          </p:cNvSpPr>
          <p:nvPr/>
        </p:nvSpPr>
        <p:spPr bwMode="auto">
          <a:xfrm>
            <a:off x="82296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Text Box 32"/>
          <p:cNvSpPr txBox="1">
            <a:spLocks noChangeArrowheads="1"/>
          </p:cNvSpPr>
          <p:nvPr/>
        </p:nvSpPr>
        <p:spPr bwMode="auto">
          <a:xfrm>
            <a:off x="5410200" y="990600"/>
            <a:ext cx="12192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a:t>The </a:t>
            </a:r>
            <a:r>
              <a:rPr lang="en-US" altLang="en-US" sz="1200" dirty="0" smtClean="0"/>
              <a:t>Covenant Confirmed, last ‘seven’  Dan.9:27A IIThess.2:1-12</a:t>
            </a:r>
            <a:endParaRPr lang="en-US" altLang="en-US" sz="1200" dirty="0"/>
          </a:p>
        </p:txBody>
      </p:sp>
      <p:sp>
        <p:nvSpPr>
          <p:cNvPr id="45" name="Text Box 32"/>
          <p:cNvSpPr txBox="1">
            <a:spLocks noChangeArrowheads="1"/>
          </p:cNvSpPr>
          <p:nvPr/>
        </p:nvSpPr>
        <p:spPr bwMode="auto">
          <a:xfrm>
            <a:off x="6553200" y="997803"/>
            <a:ext cx="1295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a:solidFill>
                  <a:srgbClr val="FF0000"/>
                </a:solidFill>
              </a:rPr>
              <a:t>The </a:t>
            </a:r>
            <a:r>
              <a:rPr lang="en-US" altLang="en-US" sz="1200" b="1" dirty="0" smtClean="0">
                <a:solidFill>
                  <a:srgbClr val="FF0000"/>
                </a:solidFill>
              </a:rPr>
              <a:t>Covenant Broken </a:t>
            </a:r>
            <a:r>
              <a:rPr lang="en-US" altLang="en-US" sz="1200" b="1" dirty="0" smtClean="0"/>
              <a:t>Dan.9:27B     Joel 2:1-2, 30-31 Rev.6:12-17</a:t>
            </a:r>
          </a:p>
        </p:txBody>
      </p:sp>
      <p:cxnSp>
        <p:nvCxnSpPr>
          <p:cNvPr id="47" name="Straight Connector 46"/>
          <p:cNvCxnSpPr/>
          <p:nvPr/>
        </p:nvCxnSpPr>
        <p:spPr bwMode="auto">
          <a:xfrm flipV="1">
            <a:off x="6934200" y="2362200"/>
            <a:ext cx="0" cy="1547353"/>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p:cNvCxnSpPr/>
          <p:nvPr/>
        </p:nvCxnSpPr>
        <p:spPr bwMode="auto">
          <a:xfrm flipV="1">
            <a:off x="8229600" y="2362200"/>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TextBox 2"/>
          <p:cNvSpPr txBox="1"/>
          <p:nvPr/>
        </p:nvSpPr>
        <p:spPr>
          <a:xfrm>
            <a:off x="7239000" y="3733800"/>
            <a:ext cx="838200" cy="276999"/>
          </a:xfrm>
          <a:prstGeom prst="rect">
            <a:avLst/>
          </a:prstGeom>
          <a:noFill/>
        </p:spPr>
        <p:txBody>
          <a:bodyPr wrap="square" rtlCol="0">
            <a:spAutoFit/>
          </a:bodyPr>
          <a:lstStyle/>
          <a:p>
            <a:r>
              <a:rPr lang="en-US" sz="1200" dirty="0" smtClean="0"/>
              <a:t>3.5 years</a:t>
            </a:r>
            <a:endParaRPr lang="en-US" sz="1200" dirty="0"/>
          </a:p>
        </p:txBody>
      </p:sp>
      <p:sp>
        <p:nvSpPr>
          <p:cNvPr id="51" name="TextBox 50"/>
          <p:cNvSpPr txBox="1"/>
          <p:nvPr/>
        </p:nvSpPr>
        <p:spPr>
          <a:xfrm>
            <a:off x="5867400" y="3733800"/>
            <a:ext cx="838200" cy="276999"/>
          </a:xfrm>
          <a:prstGeom prst="rect">
            <a:avLst/>
          </a:prstGeom>
          <a:noFill/>
        </p:spPr>
        <p:txBody>
          <a:bodyPr wrap="square" rtlCol="0">
            <a:spAutoFit/>
          </a:bodyPr>
          <a:lstStyle/>
          <a:p>
            <a:r>
              <a:rPr lang="en-US" sz="1200" dirty="0" smtClean="0"/>
              <a:t>3.5 years</a:t>
            </a:r>
            <a:endParaRPr lang="en-US" sz="1200" dirty="0"/>
          </a:p>
        </p:txBody>
      </p:sp>
      <p:sp>
        <p:nvSpPr>
          <p:cNvPr id="4" name="TextBox 3"/>
          <p:cNvSpPr txBox="1"/>
          <p:nvPr/>
        </p:nvSpPr>
        <p:spPr>
          <a:xfrm>
            <a:off x="5912225" y="4191000"/>
            <a:ext cx="2057400" cy="276999"/>
          </a:xfrm>
          <a:prstGeom prst="rect">
            <a:avLst/>
          </a:prstGeom>
          <a:noFill/>
        </p:spPr>
        <p:txBody>
          <a:bodyPr wrap="square" rtlCol="0">
            <a:spAutoFit/>
          </a:bodyPr>
          <a:lstStyle/>
          <a:p>
            <a:pPr algn="ctr"/>
            <a:r>
              <a:rPr lang="en-US" sz="1200" b="1" dirty="0" smtClean="0"/>
              <a:t>Daniel’s 70</a:t>
            </a:r>
            <a:r>
              <a:rPr lang="en-US" sz="1200" b="1" baseline="30000" dirty="0" smtClean="0"/>
              <a:t>th</a:t>
            </a:r>
            <a:r>
              <a:rPr lang="en-US" sz="1200" b="1" dirty="0" smtClean="0"/>
              <a:t> Week (7 years)</a:t>
            </a:r>
            <a:endParaRPr lang="en-US" sz="1200" b="1" dirty="0"/>
          </a:p>
        </p:txBody>
      </p:sp>
      <p:sp>
        <p:nvSpPr>
          <p:cNvPr id="40" name="TextBox 39"/>
          <p:cNvSpPr txBox="1"/>
          <p:nvPr/>
        </p:nvSpPr>
        <p:spPr>
          <a:xfrm>
            <a:off x="5803918" y="2112429"/>
            <a:ext cx="2255352" cy="861774"/>
          </a:xfrm>
          <a:prstGeom prst="rect">
            <a:avLst/>
          </a:prstGeom>
          <a:solidFill>
            <a:schemeClr val="accent5">
              <a:lumMod val="40000"/>
              <a:lumOff val="60000"/>
            </a:schemeClr>
          </a:solidFill>
          <a:ln>
            <a:solidFill>
              <a:schemeClr val="tx1"/>
            </a:solidFill>
            <a:prstDash val="lgDashDot"/>
          </a:ln>
        </p:spPr>
        <p:txBody>
          <a:bodyPr wrap="square" rtlCol="0">
            <a:spAutoFit/>
          </a:bodyPr>
          <a:lstStyle/>
          <a:p>
            <a:r>
              <a:rPr lang="en-US" sz="1400" b="1" u="sng" dirty="0">
                <a:solidFill>
                  <a:srgbClr val="FF0000"/>
                </a:solidFill>
              </a:rPr>
              <a:t>Dan </a:t>
            </a:r>
            <a:r>
              <a:rPr lang="en-US" sz="1400" b="1" u="sng" dirty="0" smtClean="0">
                <a:solidFill>
                  <a:srgbClr val="FF0000"/>
                </a:solidFill>
              </a:rPr>
              <a:t>9:27B</a:t>
            </a:r>
            <a:endParaRPr lang="en-US" sz="1400" b="1" u="sng" dirty="0">
              <a:solidFill>
                <a:srgbClr val="FF0000"/>
              </a:solidFill>
            </a:endParaRPr>
          </a:p>
          <a:p>
            <a:r>
              <a:rPr lang="en-US" sz="1200" dirty="0" smtClean="0"/>
              <a:t>…In </a:t>
            </a:r>
            <a:r>
              <a:rPr lang="en-US" sz="1200" dirty="0"/>
              <a:t>the middle of the 'seven' he will put an end to sacrifice and </a:t>
            </a:r>
            <a:r>
              <a:rPr lang="en-US" sz="1200" dirty="0" smtClean="0"/>
              <a:t>offering….</a:t>
            </a:r>
            <a:endParaRPr lang="en-US" sz="1200" dirty="0"/>
          </a:p>
        </p:txBody>
      </p:sp>
      <p:sp>
        <p:nvSpPr>
          <p:cNvPr id="2" name="TextBox 1"/>
          <p:cNvSpPr txBox="1"/>
          <p:nvPr/>
        </p:nvSpPr>
        <p:spPr>
          <a:xfrm>
            <a:off x="5638801" y="4724400"/>
            <a:ext cx="2590800" cy="1754326"/>
          </a:xfrm>
          <a:prstGeom prst="rect">
            <a:avLst/>
          </a:prstGeom>
          <a:noFill/>
          <a:ln>
            <a:solidFill>
              <a:schemeClr val="tx1"/>
            </a:solidFill>
            <a:prstDash val="lgDashDot"/>
          </a:ln>
        </p:spPr>
        <p:txBody>
          <a:bodyPr wrap="square" rtlCol="0">
            <a:spAutoFit/>
          </a:bodyPr>
          <a:lstStyle/>
          <a:p>
            <a:r>
              <a:rPr lang="en-US" sz="1200" b="1" dirty="0">
                <a:solidFill>
                  <a:srgbClr val="FF0000"/>
                </a:solidFill>
              </a:rPr>
              <a:t>Dan 9:27</a:t>
            </a:r>
          </a:p>
          <a:p>
            <a:r>
              <a:rPr lang="en-US" sz="1200" dirty="0"/>
              <a:t>27 He will confirm a covenant with many for one 'seven.' </a:t>
            </a:r>
            <a:r>
              <a:rPr lang="en-US" sz="1200" u="sng" dirty="0"/>
              <a:t>In the middle of the 'seven' he will put an end to sacrifice and offering.</a:t>
            </a:r>
            <a:r>
              <a:rPr lang="en-US" sz="1200" dirty="0"/>
              <a:t> And on a wing [of the temple] he will set up an abomination that causes desolation, until the end that is decreed is poured out on </a:t>
            </a:r>
            <a:r>
              <a:rPr lang="en-US" sz="1200" dirty="0" smtClean="0"/>
              <a:t>him.</a:t>
            </a:r>
            <a:endParaRPr lang="en-US" sz="1200" dirty="0"/>
          </a:p>
        </p:txBody>
      </p:sp>
    </p:spTree>
    <p:extLst>
      <p:ext uri="{BB962C8B-B14F-4D97-AF65-F5344CB8AC3E}">
        <p14:creationId xmlns:p14="http://schemas.microsoft.com/office/powerpoint/2010/main" val="61560596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p:cTn id="7" dur="1000" fill="hold"/>
                                        <p:tgtEl>
                                          <p:spTgt spid="45"/>
                                        </p:tgtEl>
                                        <p:attrNameLst>
                                          <p:attrName>ppt_w</p:attrName>
                                        </p:attrNameLst>
                                      </p:cBhvr>
                                      <p:tavLst>
                                        <p:tav tm="0">
                                          <p:val>
                                            <p:fltVal val="0"/>
                                          </p:val>
                                        </p:tav>
                                        <p:tav tm="100000">
                                          <p:val>
                                            <p:strVal val="#ppt_w"/>
                                          </p:val>
                                        </p:tav>
                                      </p:tavLst>
                                    </p:anim>
                                    <p:anim calcmode="lin" valueType="num">
                                      <p:cBhvr>
                                        <p:cTn id="8" dur="1000" fill="hold"/>
                                        <p:tgtEl>
                                          <p:spTgt spid="45"/>
                                        </p:tgtEl>
                                        <p:attrNameLst>
                                          <p:attrName>ppt_h</p:attrName>
                                        </p:attrNameLst>
                                      </p:cBhvr>
                                      <p:tavLst>
                                        <p:tav tm="0">
                                          <p:val>
                                            <p:fltVal val="0"/>
                                          </p:val>
                                        </p:tav>
                                        <p:tav tm="100000">
                                          <p:val>
                                            <p:strVal val="#ppt_h"/>
                                          </p:val>
                                        </p:tav>
                                      </p:tavLst>
                                    </p:anim>
                                    <p:anim calcmode="lin" valueType="num">
                                      <p:cBhvr>
                                        <p:cTn id="9" dur="1000" fill="hold"/>
                                        <p:tgtEl>
                                          <p:spTgt spid="45"/>
                                        </p:tgtEl>
                                        <p:attrNameLst>
                                          <p:attrName>style.rotation</p:attrName>
                                        </p:attrNameLst>
                                      </p:cBhvr>
                                      <p:tavLst>
                                        <p:tav tm="0">
                                          <p:val>
                                            <p:fltVal val="90"/>
                                          </p:val>
                                        </p:tav>
                                        <p:tav tm="100000">
                                          <p:val>
                                            <p:fltVal val="0"/>
                                          </p:val>
                                        </p:tav>
                                      </p:tavLst>
                                    </p:anim>
                                    <p:animEffect transition="in" filter="fade">
                                      <p:cBhvr>
                                        <p:cTn id="10" dur="1000"/>
                                        <p:tgtEl>
                                          <p:spTgt spid="45"/>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1000" fill="hold"/>
                                        <p:tgtEl>
                                          <p:spTgt spid="2"/>
                                        </p:tgtEl>
                                        <p:attrNameLst>
                                          <p:attrName>ppt_w</p:attrName>
                                        </p:attrNameLst>
                                      </p:cBhvr>
                                      <p:tavLst>
                                        <p:tav tm="0">
                                          <p:val>
                                            <p:fltVal val="0"/>
                                          </p:val>
                                        </p:tav>
                                        <p:tav tm="100000">
                                          <p:val>
                                            <p:strVal val="#ppt_w"/>
                                          </p:val>
                                        </p:tav>
                                      </p:tavLst>
                                    </p:anim>
                                    <p:anim calcmode="lin" valueType="num">
                                      <p:cBhvr>
                                        <p:cTn id="14" dur="1000" fill="hold"/>
                                        <p:tgtEl>
                                          <p:spTgt spid="2"/>
                                        </p:tgtEl>
                                        <p:attrNameLst>
                                          <p:attrName>ppt_h</p:attrName>
                                        </p:attrNameLst>
                                      </p:cBhvr>
                                      <p:tavLst>
                                        <p:tav tm="0">
                                          <p:val>
                                            <p:fltVal val="0"/>
                                          </p:val>
                                        </p:tav>
                                        <p:tav tm="100000">
                                          <p:val>
                                            <p:strVal val="#ppt_h"/>
                                          </p:val>
                                        </p:tav>
                                      </p:tavLst>
                                    </p:anim>
                                    <p:anim calcmode="lin" valueType="num">
                                      <p:cBhvr>
                                        <p:cTn id="15" dur="1000" fill="hold"/>
                                        <p:tgtEl>
                                          <p:spTgt spid="2"/>
                                        </p:tgtEl>
                                        <p:attrNameLst>
                                          <p:attrName>style.rotation</p:attrName>
                                        </p:attrNameLst>
                                      </p:cBhvr>
                                      <p:tavLst>
                                        <p:tav tm="0">
                                          <p:val>
                                            <p:fltVal val="90"/>
                                          </p:val>
                                        </p:tav>
                                        <p:tav tm="100000">
                                          <p:val>
                                            <p:fltVal val="0"/>
                                          </p:val>
                                        </p:tav>
                                      </p:tavLst>
                                    </p:anim>
                                    <p:animEffect transition="in" filter="fade">
                                      <p:cBhvr>
                                        <p:cTn id="16" dur="1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40"/>
                                        </p:tgtEl>
                                        <p:attrNameLst>
                                          <p:attrName>style.visibility</p:attrName>
                                        </p:attrNameLst>
                                      </p:cBhvr>
                                      <p:to>
                                        <p:strVal val="visible"/>
                                      </p:to>
                                    </p:set>
                                    <p:anim calcmode="lin" valueType="num">
                                      <p:cBhvr>
                                        <p:cTn id="21" dur="1000" fill="hold"/>
                                        <p:tgtEl>
                                          <p:spTgt spid="40"/>
                                        </p:tgtEl>
                                        <p:attrNameLst>
                                          <p:attrName>ppt_w</p:attrName>
                                        </p:attrNameLst>
                                      </p:cBhvr>
                                      <p:tavLst>
                                        <p:tav tm="0">
                                          <p:val>
                                            <p:fltVal val="0"/>
                                          </p:val>
                                        </p:tav>
                                        <p:tav tm="100000">
                                          <p:val>
                                            <p:strVal val="#ppt_w"/>
                                          </p:val>
                                        </p:tav>
                                      </p:tavLst>
                                    </p:anim>
                                    <p:anim calcmode="lin" valueType="num">
                                      <p:cBhvr>
                                        <p:cTn id="22" dur="1000" fill="hold"/>
                                        <p:tgtEl>
                                          <p:spTgt spid="40"/>
                                        </p:tgtEl>
                                        <p:attrNameLst>
                                          <p:attrName>ppt_h</p:attrName>
                                        </p:attrNameLst>
                                      </p:cBhvr>
                                      <p:tavLst>
                                        <p:tav tm="0">
                                          <p:val>
                                            <p:fltVal val="0"/>
                                          </p:val>
                                        </p:tav>
                                        <p:tav tm="100000">
                                          <p:val>
                                            <p:strVal val="#ppt_h"/>
                                          </p:val>
                                        </p:tav>
                                      </p:tavLst>
                                    </p:anim>
                                    <p:anim calcmode="lin" valueType="num">
                                      <p:cBhvr>
                                        <p:cTn id="23" dur="1000" fill="hold"/>
                                        <p:tgtEl>
                                          <p:spTgt spid="40"/>
                                        </p:tgtEl>
                                        <p:attrNameLst>
                                          <p:attrName>style.rotation</p:attrName>
                                        </p:attrNameLst>
                                      </p:cBhvr>
                                      <p:tavLst>
                                        <p:tav tm="0">
                                          <p:val>
                                            <p:fltVal val="90"/>
                                          </p:val>
                                        </p:tav>
                                        <p:tav tm="100000">
                                          <p:val>
                                            <p:fltVal val="0"/>
                                          </p:val>
                                        </p:tav>
                                      </p:tavLst>
                                    </p:anim>
                                    <p:animEffect transition="in" filter="fade">
                                      <p:cBhvr>
                                        <p:cTn id="24" dur="1000"/>
                                        <p:tgtEl>
                                          <p:spTgt spid="40"/>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51"/>
                                        </p:tgtEl>
                                        <p:attrNameLst>
                                          <p:attrName>style.visibility</p:attrName>
                                        </p:attrNameLst>
                                      </p:cBhvr>
                                      <p:to>
                                        <p:strVal val="visible"/>
                                      </p:to>
                                    </p:set>
                                    <p:anim calcmode="lin" valueType="num">
                                      <p:cBhvr>
                                        <p:cTn id="29" dur="500" fill="hold"/>
                                        <p:tgtEl>
                                          <p:spTgt spid="51"/>
                                        </p:tgtEl>
                                        <p:attrNameLst>
                                          <p:attrName>ppt_w</p:attrName>
                                        </p:attrNameLst>
                                      </p:cBhvr>
                                      <p:tavLst>
                                        <p:tav tm="0">
                                          <p:val>
                                            <p:fltVal val="0"/>
                                          </p:val>
                                        </p:tav>
                                        <p:tav tm="100000">
                                          <p:val>
                                            <p:strVal val="#ppt_w"/>
                                          </p:val>
                                        </p:tav>
                                      </p:tavLst>
                                    </p:anim>
                                    <p:anim calcmode="lin" valueType="num">
                                      <p:cBhvr>
                                        <p:cTn id="30" dur="500" fill="hold"/>
                                        <p:tgtEl>
                                          <p:spTgt spid="51"/>
                                        </p:tgtEl>
                                        <p:attrNameLst>
                                          <p:attrName>ppt_h</p:attrName>
                                        </p:attrNameLst>
                                      </p:cBhvr>
                                      <p:tavLst>
                                        <p:tav tm="0">
                                          <p:val>
                                            <p:fltVal val="0"/>
                                          </p:val>
                                        </p:tav>
                                        <p:tav tm="100000">
                                          <p:val>
                                            <p:strVal val="#ppt_h"/>
                                          </p:val>
                                        </p:tav>
                                      </p:tavLst>
                                    </p:anim>
                                    <p:animEffect transition="in" filter="fade">
                                      <p:cBhvr>
                                        <p:cTn id="31" dur="500"/>
                                        <p:tgtEl>
                                          <p:spTgt spid="51"/>
                                        </p:tgtEl>
                                      </p:cBhvr>
                                    </p:animEffect>
                                  </p:childTnLst>
                                </p:cTn>
                              </p:par>
                              <p:par>
                                <p:cTn id="32" presetID="53" presetClass="entr" presetSubtype="16" fill="hold" nodeType="with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42"/>
                                        </p:tgtEl>
                                        <p:attrNameLst>
                                          <p:attrName>style.visibility</p:attrName>
                                        </p:attrNameLst>
                                      </p:cBhvr>
                                      <p:to>
                                        <p:strVal val="visible"/>
                                      </p:to>
                                    </p:set>
                                    <p:anim calcmode="lin" valueType="num">
                                      <p:cBhvr>
                                        <p:cTn id="39" dur="500" fill="hold"/>
                                        <p:tgtEl>
                                          <p:spTgt spid="42"/>
                                        </p:tgtEl>
                                        <p:attrNameLst>
                                          <p:attrName>ppt_w</p:attrName>
                                        </p:attrNameLst>
                                      </p:cBhvr>
                                      <p:tavLst>
                                        <p:tav tm="0">
                                          <p:val>
                                            <p:fltVal val="0"/>
                                          </p:val>
                                        </p:tav>
                                        <p:tav tm="100000">
                                          <p:val>
                                            <p:strVal val="#ppt_w"/>
                                          </p:val>
                                        </p:tav>
                                      </p:tavLst>
                                    </p:anim>
                                    <p:anim calcmode="lin" valueType="num">
                                      <p:cBhvr>
                                        <p:cTn id="40" dur="500" fill="hold"/>
                                        <p:tgtEl>
                                          <p:spTgt spid="42"/>
                                        </p:tgtEl>
                                        <p:attrNameLst>
                                          <p:attrName>ppt_h</p:attrName>
                                        </p:attrNameLst>
                                      </p:cBhvr>
                                      <p:tavLst>
                                        <p:tav tm="0">
                                          <p:val>
                                            <p:fltVal val="0"/>
                                          </p:val>
                                        </p:tav>
                                        <p:tav tm="100000">
                                          <p:val>
                                            <p:strVal val="#ppt_h"/>
                                          </p:val>
                                        </p:tav>
                                      </p:tavLst>
                                    </p:anim>
                                    <p:animEffect transition="in" filter="fade">
                                      <p:cBhvr>
                                        <p:cTn id="41" dur="500"/>
                                        <p:tgtEl>
                                          <p:spTgt spid="42"/>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3"/>
                                        </p:tgtEl>
                                        <p:attrNameLst>
                                          <p:attrName>style.visibility</p:attrName>
                                        </p:attrNameLst>
                                      </p:cBhvr>
                                      <p:to>
                                        <p:strVal val="visible"/>
                                      </p:to>
                                    </p:set>
                                    <p:anim calcmode="lin" valueType="num">
                                      <p:cBhvr>
                                        <p:cTn id="44" dur="500" fill="hold"/>
                                        <p:tgtEl>
                                          <p:spTgt spid="3"/>
                                        </p:tgtEl>
                                        <p:attrNameLst>
                                          <p:attrName>ppt_w</p:attrName>
                                        </p:attrNameLst>
                                      </p:cBhvr>
                                      <p:tavLst>
                                        <p:tav tm="0">
                                          <p:val>
                                            <p:fltVal val="0"/>
                                          </p:val>
                                        </p:tav>
                                        <p:tav tm="100000">
                                          <p:val>
                                            <p:strVal val="#ppt_w"/>
                                          </p:val>
                                        </p:tav>
                                      </p:tavLst>
                                    </p:anim>
                                    <p:anim calcmode="lin" valueType="num">
                                      <p:cBhvr>
                                        <p:cTn id="45" dur="500" fill="hold"/>
                                        <p:tgtEl>
                                          <p:spTgt spid="3"/>
                                        </p:tgtEl>
                                        <p:attrNameLst>
                                          <p:attrName>ppt_h</p:attrName>
                                        </p:attrNameLst>
                                      </p:cBhvr>
                                      <p:tavLst>
                                        <p:tav tm="0">
                                          <p:val>
                                            <p:fltVal val="0"/>
                                          </p:val>
                                        </p:tav>
                                        <p:tav tm="100000">
                                          <p:val>
                                            <p:strVal val="#ppt_h"/>
                                          </p:val>
                                        </p:tav>
                                      </p:tavLst>
                                    </p:anim>
                                    <p:animEffect transition="in" filter="fade">
                                      <p:cBhvr>
                                        <p:cTn id="4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5" grpId="0"/>
      <p:bldP spid="3" grpId="0"/>
      <p:bldP spid="51" grpId="0"/>
      <p:bldP spid="40" grpId="0" animBg="1"/>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62753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1676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Box 21"/>
          <p:cNvSpPr txBox="1"/>
          <p:nvPr/>
        </p:nvSpPr>
        <p:spPr>
          <a:xfrm>
            <a:off x="457200" y="990600"/>
            <a:ext cx="932330" cy="830997"/>
          </a:xfrm>
          <a:prstGeom prst="rect">
            <a:avLst/>
          </a:prstGeom>
          <a:noFill/>
        </p:spPr>
        <p:txBody>
          <a:bodyPr wrap="square" rtlCol="0">
            <a:spAutoFit/>
          </a:bodyPr>
          <a:lstStyle/>
          <a:p>
            <a:r>
              <a:rPr lang="en-US" sz="1200" dirty="0" smtClean="0"/>
              <a:t>Dan.9:26A</a:t>
            </a:r>
          </a:p>
          <a:p>
            <a:r>
              <a:rPr lang="en-US" sz="1200" dirty="0" smtClean="0"/>
              <a:t>After 62-7s</a:t>
            </a:r>
          </a:p>
          <a:p>
            <a:r>
              <a:rPr lang="en-US" sz="1200" dirty="0" smtClean="0"/>
              <a:t>CHRIST cut off…</a:t>
            </a:r>
            <a:endParaRPr lang="en-US" sz="1200" dirty="0"/>
          </a:p>
        </p:txBody>
      </p:sp>
      <p:cxnSp>
        <p:nvCxnSpPr>
          <p:cNvPr id="68" name="Straight Connector 67"/>
          <p:cNvCxnSpPr/>
          <p:nvPr/>
        </p:nvCxnSpPr>
        <p:spPr bwMode="auto">
          <a:xfrm flipV="1">
            <a:off x="93233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flipV="1">
            <a:off x="5638800" y="2370223"/>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AutoShape 12"/>
          <p:cNvSpPr>
            <a:spLocks noChangeArrowheads="1"/>
          </p:cNvSpPr>
          <p:nvPr/>
        </p:nvSpPr>
        <p:spPr bwMode="auto">
          <a:xfrm>
            <a:off x="1524000" y="197549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29" name="Text Box 13"/>
          <p:cNvSpPr txBox="1">
            <a:spLocks noChangeArrowheads="1"/>
          </p:cNvSpPr>
          <p:nvPr/>
        </p:nvSpPr>
        <p:spPr bwMode="auto">
          <a:xfrm>
            <a:off x="1371600" y="990600"/>
            <a:ext cx="1143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dirty="0" smtClean="0"/>
              <a:t>Resurrection,  Ascension       Jn.20:11-18    Acts 1:1-11</a:t>
            </a:r>
            <a:endParaRPr lang="en-US" altLang="en-US" sz="1200" dirty="0"/>
          </a:p>
        </p:txBody>
      </p:sp>
      <p:sp>
        <p:nvSpPr>
          <p:cNvPr id="33" name="Text Box 34"/>
          <p:cNvSpPr txBox="1">
            <a:spLocks noChangeArrowheads="1"/>
          </p:cNvSpPr>
          <p:nvPr/>
        </p:nvSpPr>
        <p:spPr bwMode="auto">
          <a:xfrm>
            <a:off x="2438400" y="990600"/>
            <a:ext cx="12827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smtClean="0"/>
              <a:t>HOLY SPIRIT given </a:t>
            </a:r>
            <a:r>
              <a:rPr lang="en-US" altLang="en-US" sz="1200" dirty="0"/>
              <a:t>to </a:t>
            </a:r>
            <a:r>
              <a:rPr lang="en-US" altLang="en-US" sz="1200" dirty="0" smtClean="0"/>
              <a:t>Church Acts 1:8 Eph.1:13-14</a:t>
            </a:r>
            <a:endParaRPr lang="en-US" altLang="en-US" sz="1200" dirty="0"/>
          </a:p>
        </p:txBody>
      </p:sp>
      <p:sp>
        <p:nvSpPr>
          <p:cNvPr id="34" name="Bent-Up Arrow 33"/>
          <p:cNvSpPr/>
          <p:nvPr/>
        </p:nvSpPr>
        <p:spPr bwMode="auto">
          <a:xfrm>
            <a:off x="2590800" y="2572870"/>
            <a:ext cx="2617328" cy="1447800"/>
          </a:xfrm>
          <a:prstGeom prst="bentUpArrow">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a:endParaRPr>
          </a:p>
        </p:txBody>
      </p:sp>
      <p:pic>
        <p:nvPicPr>
          <p:cNvPr id="31" name="Picture 58" descr="C:\Users\Owner\Downloads\canstock115573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4450" y="2855976"/>
            <a:ext cx="768350" cy="1106424"/>
          </a:xfrm>
          <a:prstGeom prst="rect">
            <a:avLst/>
          </a:prstGeom>
          <a:noFill/>
          <a:extLst>
            <a:ext uri="{909E8E84-426E-40DD-AFC4-6F175D3DCCD1}">
              <a14:hiddenFill xmlns:a14="http://schemas.microsoft.com/office/drawing/2010/main">
                <a:solidFill>
                  <a:srgbClr val="FFFFFF"/>
                </a:solidFill>
              </a14:hiddenFill>
            </a:ext>
          </a:extLst>
        </p:spPr>
      </p:pic>
      <p:sp>
        <p:nvSpPr>
          <p:cNvPr id="32" name="AutoShape 33"/>
          <p:cNvSpPr>
            <a:spLocks noChangeArrowheads="1"/>
          </p:cNvSpPr>
          <p:nvPr/>
        </p:nvSpPr>
        <p:spPr bwMode="auto">
          <a:xfrm>
            <a:off x="2616199" y="1943100"/>
            <a:ext cx="431801" cy="1035142"/>
          </a:xfrm>
          <a:prstGeom prst="lightningBolt">
            <a:avLst/>
          </a:prstGeom>
          <a:solidFill>
            <a:srgbClr val="FFFFCC"/>
          </a:solidFill>
          <a:ln w="9525">
            <a:solidFill>
              <a:schemeClr val="tx1"/>
            </a:solidFill>
            <a:miter lim="800000"/>
            <a:headEnd/>
            <a:tailEnd/>
          </a:ln>
          <a:effectLst/>
          <a:extLst/>
        </p:spPr>
        <p:txBody>
          <a:bodyPr wrap="none" anchor="ctr"/>
          <a:lstStyle/>
          <a:p>
            <a:endParaRPr lang="en-US"/>
          </a:p>
        </p:txBody>
      </p:sp>
      <p:sp>
        <p:nvSpPr>
          <p:cNvPr id="35" name="TextBox 34"/>
          <p:cNvSpPr txBox="1"/>
          <p:nvPr/>
        </p:nvSpPr>
        <p:spPr>
          <a:xfrm>
            <a:off x="4648200" y="2804927"/>
            <a:ext cx="350352" cy="1452077"/>
          </a:xfrm>
          <a:prstGeom prst="rect">
            <a:avLst/>
          </a:prstGeom>
          <a:noFill/>
        </p:spPr>
        <p:txBody>
          <a:bodyPr vert="wordArtVert" wrap="square" rtlCol="0">
            <a:spAutoFit/>
          </a:bodyPr>
          <a:lstStyle/>
          <a:p>
            <a:r>
              <a:rPr lang="en-US" sz="1000" b="1" dirty="0" smtClean="0">
                <a:solidFill>
                  <a:srgbClr val="FF0000"/>
                </a:solidFill>
              </a:rPr>
              <a:t>RAPTURE</a:t>
            </a:r>
            <a:endParaRPr lang="en-US" sz="1000" b="1" dirty="0">
              <a:solidFill>
                <a:srgbClr val="FF0000"/>
              </a:solidFill>
            </a:endParaRPr>
          </a:p>
        </p:txBody>
      </p:sp>
      <p:sp>
        <p:nvSpPr>
          <p:cNvPr id="36" name="Text Box 32"/>
          <p:cNvSpPr txBox="1">
            <a:spLocks noChangeArrowheads="1"/>
          </p:cNvSpPr>
          <p:nvPr/>
        </p:nvSpPr>
        <p:spPr bwMode="auto">
          <a:xfrm>
            <a:off x="4000500" y="990600"/>
            <a:ext cx="14859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dirty="0"/>
              <a:t>The Catching </a:t>
            </a:r>
            <a:r>
              <a:rPr lang="en-US" altLang="en-US" sz="1200" dirty="0" smtClean="0"/>
              <a:t>Away  I </a:t>
            </a:r>
            <a:r>
              <a:rPr lang="en-US" altLang="en-US" sz="1200" dirty="0"/>
              <a:t>Thess. </a:t>
            </a:r>
            <a:r>
              <a:rPr lang="en-US" altLang="en-US" sz="1200" dirty="0" smtClean="0"/>
              <a:t>4:15-18 John 14:1-3              I Cor.15:50-58</a:t>
            </a:r>
            <a:endParaRPr lang="en-US" altLang="en-US" sz="1200" dirty="0"/>
          </a:p>
        </p:txBody>
      </p:sp>
      <p:sp>
        <p:nvSpPr>
          <p:cNvPr id="37" name="AutoShape 29"/>
          <p:cNvSpPr>
            <a:spLocks noChangeArrowheads="1"/>
          </p:cNvSpPr>
          <p:nvPr/>
        </p:nvSpPr>
        <p:spPr bwMode="auto">
          <a:xfrm>
            <a:off x="4513730" y="1770530"/>
            <a:ext cx="685800" cy="754157"/>
          </a:xfrm>
          <a:prstGeom prst="curvedUpArrow">
            <a:avLst>
              <a:gd name="adj1" fmla="val 20000"/>
              <a:gd name="adj2" fmla="val 40000"/>
              <a:gd name="adj3" fmla="val 45062"/>
            </a:avLst>
          </a:prstGeom>
          <a:solidFill>
            <a:srgbClr val="FFFFCC"/>
          </a:solidFill>
          <a:ln w="9525">
            <a:solidFill>
              <a:schemeClr val="tx1"/>
            </a:solidFill>
            <a:miter lim="800000"/>
            <a:headEnd/>
            <a:tailEnd/>
          </a:ln>
          <a:effectLst/>
          <a:extLst/>
        </p:spPr>
        <p:txBody>
          <a:bodyPr wrap="none" anchor="ctr"/>
          <a:lstStyle/>
          <a:p>
            <a:endParaRPr lang="en-US"/>
          </a:p>
        </p:txBody>
      </p:sp>
      <p:sp>
        <p:nvSpPr>
          <p:cNvPr id="38" name="Line 26"/>
          <p:cNvSpPr>
            <a:spLocks noChangeShapeType="1"/>
          </p:cNvSpPr>
          <p:nvPr/>
        </p:nvSpPr>
        <p:spPr bwMode="auto">
          <a:xfrm>
            <a:off x="2590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 name="Line 26"/>
          <p:cNvSpPr>
            <a:spLocks noChangeShapeType="1"/>
          </p:cNvSpPr>
          <p:nvPr/>
        </p:nvSpPr>
        <p:spPr bwMode="auto">
          <a:xfrm>
            <a:off x="3505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Line 26"/>
          <p:cNvSpPr>
            <a:spLocks noChangeShapeType="1"/>
          </p:cNvSpPr>
          <p:nvPr/>
        </p:nvSpPr>
        <p:spPr bwMode="auto">
          <a:xfrm>
            <a:off x="5638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 name="Line 26"/>
          <p:cNvSpPr>
            <a:spLocks noChangeShapeType="1"/>
          </p:cNvSpPr>
          <p:nvPr/>
        </p:nvSpPr>
        <p:spPr bwMode="auto">
          <a:xfrm>
            <a:off x="6934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Line 26"/>
          <p:cNvSpPr>
            <a:spLocks noChangeShapeType="1"/>
          </p:cNvSpPr>
          <p:nvPr/>
        </p:nvSpPr>
        <p:spPr bwMode="auto">
          <a:xfrm>
            <a:off x="82296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Text Box 32"/>
          <p:cNvSpPr txBox="1">
            <a:spLocks noChangeArrowheads="1"/>
          </p:cNvSpPr>
          <p:nvPr/>
        </p:nvSpPr>
        <p:spPr bwMode="auto">
          <a:xfrm>
            <a:off x="5410200" y="990600"/>
            <a:ext cx="12192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a:t>The </a:t>
            </a:r>
            <a:r>
              <a:rPr lang="en-US" altLang="en-US" sz="1200" dirty="0" smtClean="0"/>
              <a:t>Covenant Confirmed, last ‘seven’  Dan.9:27A IIThess.2:1-12</a:t>
            </a:r>
            <a:endParaRPr lang="en-US" altLang="en-US" sz="1200" dirty="0"/>
          </a:p>
        </p:txBody>
      </p:sp>
      <p:sp>
        <p:nvSpPr>
          <p:cNvPr id="45" name="Text Box 32"/>
          <p:cNvSpPr txBox="1">
            <a:spLocks noChangeArrowheads="1"/>
          </p:cNvSpPr>
          <p:nvPr/>
        </p:nvSpPr>
        <p:spPr bwMode="auto">
          <a:xfrm>
            <a:off x="6553200" y="997803"/>
            <a:ext cx="1295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a:t>The </a:t>
            </a:r>
            <a:r>
              <a:rPr lang="en-US" altLang="en-US" sz="1200" dirty="0" smtClean="0"/>
              <a:t>Covenant Broken Dan.9:27B      Joel 2:1-2, 30-31 Rev.6:12-17</a:t>
            </a:r>
          </a:p>
        </p:txBody>
      </p:sp>
      <p:cxnSp>
        <p:nvCxnSpPr>
          <p:cNvPr id="47" name="Straight Connector 46"/>
          <p:cNvCxnSpPr/>
          <p:nvPr/>
        </p:nvCxnSpPr>
        <p:spPr bwMode="auto">
          <a:xfrm flipV="1">
            <a:off x="6934200" y="2362200"/>
            <a:ext cx="0" cy="1547353"/>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p:cNvCxnSpPr/>
          <p:nvPr/>
        </p:nvCxnSpPr>
        <p:spPr bwMode="auto">
          <a:xfrm flipV="1">
            <a:off x="8229600" y="2362200"/>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TextBox 2"/>
          <p:cNvSpPr txBox="1"/>
          <p:nvPr/>
        </p:nvSpPr>
        <p:spPr>
          <a:xfrm>
            <a:off x="7239000" y="3733800"/>
            <a:ext cx="838200" cy="276999"/>
          </a:xfrm>
          <a:prstGeom prst="rect">
            <a:avLst/>
          </a:prstGeom>
          <a:noFill/>
        </p:spPr>
        <p:txBody>
          <a:bodyPr wrap="square" rtlCol="0">
            <a:spAutoFit/>
          </a:bodyPr>
          <a:lstStyle/>
          <a:p>
            <a:r>
              <a:rPr lang="en-US" sz="1200" dirty="0" smtClean="0"/>
              <a:t>3.5 years</a:t>
            </a:r>
            <a:endParaRPr lang="en-US" sz="1200" dirty="0"/>
          </a:p>
        </p:txBody>
      </p:sp>
      <p:sp>
        <p:nvSpPr>
          <p:cNvPr id="51" name="TextBox 50"/>
          <p:cNvSpPr txBox="1"/>
          <p:nvPr/>
        </p:nvSpPr>
        <p:spPr>
          <a:xfrm>
            <a:off x="5867400" y="3733800"/>
            <a:ext cx="838200" cy="276999"/>
          </a:xfrm>
          <a:prstGeom prst="rect">
            <a:avLst/>
          </a:prstGeom>
          <a:noFill/>
        </p:spPr>
        <p:txBody>
          <a:bodyPr wrap="square" rtlCol="0">
            <a:spAutoFit/>
          </a:bodyPr>
          <a:lstStyle/>
          <a:p>
            <a:r>
              <a:rPr lang="en-US" sz="1200" dirty="0" smtClean="0"/>
              <a:t>3.5 years</a:t>
            </a:r>
            <a:endParaRPr lang="en-US" sz="1200" dirty="0"/>
          </a:p>
        </p:txBody>
      </p:sp>
      <p:sp>
        <p:nvSpPr>
          <p:cNvPr id="4" name="TextBox 3"/>
          <p:cNvSpPr txBox="1"/>
          <p:nvPr/>
        </p:nvSpPr>
        <p:spPr>
          <a:xfrm>
            <a:off x="5912225" y="4191000"/>
            <a:ext cx="2057400" cy="276999"/>
          </a:xfrm>
          <a:prstGeom prst="rect">
            <a:avLst/>
          </a:prstGeom>
          <a:noFill/>
        </p:spPr>
        <p:txBody>
          <a:bodyPr wrap="square" rtlCol="0">
            <a:spAutoFit/>
          </a:bodyPr>
          <a:lstStyle/>
          <a:p>
            <a:pPr algn="ctr"/>
            <a:r>
              <a:rPr lang="en-US" sz="1200" b="1" dirty="0" smtClean="0"/>
              <a:t>Daniel’s 70</a:t>
            </a:r>
            <a:r>
              <a:rPr lang="en-US" sz="1200" b="1" baseline="30000" dirty="0" smtClean="0"/>
              <a:t>th</a:t>
            </a:r>
            <a:r>
              <a:rPr lang="en-US" sz="1200" b="1" dirty="0" smtClean="0"/>
              <a:t> Week (7 years)</a:t>
            </a:r>
            <a:endParaRPr lang="en-US" sz="1200" b="1" dirty="0"/>
          </a:p>
        </p:txBody>
      </p:sp>
      <p:sp>
        <p:nvSpPr>
          <p:cNvPr id="46" name="TextBox 45"/>
          <p:cNvSpPr txBox="1"/>
          <p:nvPr/>
        </p:nvSpPr>
        <p:spPr>
          <a:xfrm>
            <a:off x="5446060" y="4676001"/>
            <a:ext cx="3164540" cy="1384995"/>
          </a:xfrm>
          <a:prstGeom prst="rect">
            <a:avLst/>
          </a:prstGeom>
          <a:noFill/>
          <a:ln>
            <a:solidFill>
              <a:schemeClr val="tx1"/>
            </a:solidFill>
            <a:prstDash val="lgDash"/>
          </a:ln>
        </p:spPr>
        <p:txBody>
          <a:bodyPr wrap="square" rtlCol="0">
            <a:spAutoFit/>
          </a:bodyPr>
          <a:lstStyle/>
          <a:p>
            <a:r>
              <a:rPr lang="en-US" sz="1400" b="1" dirty="0" smtClean="0">
                <a:solidFill>
                  <a:srgbClr val="FF0000"/>
                </a:solidFill>
              </a:rPr>
              <a:t>NOTES:</a:t>
            </a:r>
          </a:p>
          <a:p>
            <a:pPr marL="228600" indent="-228600">
              <a:buAutoNum type="arabicPeriod"/>
            </a:pPr>
            <a:r>
              <a:rPr lang="en-US" sz="1400" b="1" dirty="0" smtClean="0">
                <a:solidFill>
                  <a:srgbClr val="FF0000"/>
                </a:solidFill>
              </a:rPr>
              <a:t>Mt.24:15-25</a:t>
            </a:r>
          </a:p>
          <a:p>
            <a:pPr marL="228600" indent="-228600">
              <a:buAutoNum type="arabicPeriod"/>
            </a:pPr>
            <a:r>
              <a:rPr lang="en-US" sz="1400" u="sng" dirty="0" smtClean="0"/>
              <a:t>Mt.24:21 </a:t>
            </a:r>
            <a:r>
              <a:rPr lang="en-US" sz="1400" i="1" u="sng" dirty="0" smtClean="0"/>
              <a:t>Unequaled</a:t>
            </a:r>
            <a:r>
              <a:rPr lang="en-US" sz="1400" u="sng" dirty="0" smtClean="0"/>
              <a:t> tribulation.</a:t>
            </a:r>
          </a:p>
          <a:p>
            <a:pPr marL="228600" indent="-228600">
              <a:buAutoNum type="arabicPeriod"/>
            </a:pPr>
            <a:r>
              <a:rPr lang="en-US" sz="1400" u="sng" dirty="0" smtClean="0"/>
              <a:t>Joel 2:1-2 </a:t>
            </a:r>
            <a:r>
              <a:rPr lang="en-US" sz="1400" i="1" u="sng" dirty="0" smtClean="0"/>
              <a:t>Unequaled</a:t>
            </a:r>
            <a:r>
              <a:rPr lang="en-US" sz="1400" u="sng" dirty="0" smtClean="0"/>
              <a:t> tribulation</a:t>
            </a:r>
          </a:p>
          <a:p>
            <a:pPr marL="228600" indent="-228600">
              <a:buAutoNum type="arabicPeriod"/>
            </a:pPr>
            <a:r>
              <a:rPr lang="en-US" sz="1400" u="sng" dirty="0" smtClean="0"/>
              <a:t>Joel 2:1, ‘the Day of the Lord’</a:t>
            </a:r>
          </a:p>
          <a:p>
            <a:pPr marL="228600" indent="-228600">
              <a:buAutoNum type="arabicPeriod"/>
            </a:pPr>
            <a:r>
              <a:rPr lang="en-US" sz="1400" u="sng" dirty="0" smtClean="0"/>
              <a:t>Last 3.5 years = Day of The Lord</a:t>
            </a:r>
          </a:p>
        </p:txBody>
      </p:sp>
      <p:sp>
        <p:nvSpPr>
          <p:cNvPr id="40" name="TextBox 39"/>
          <p:cNvSpPr txBox="1"/>
          <p:nvPr/>
        </p:nvSpPr>
        <p:spPr>
          <a:xfrm>
            <a:off x="5849470" y="2112429"/>
            <a:ext cx="2209800" cy="1231106"/>
          </a:xfrm>
          <a:prstGeom prst="rect">
            <a:avLst/>
          </a:prstGeom>
          <a:solidFill>
            <a:schemeClr val="accent5">
              <a:lumMod val="40000"/>
              <a:lumOff val="60000"/>
            </a:schemeClr>
          </a:solidFill>
          <a:ln>
            <a:solidFill>
              <a:schemeClr val="tx1"/>
            </a:solidFill>
            <a:prstDash val="lgDashDot"/>
          </a:ln>
        </p:spPr>
        <p:txBody>
          <a:bodyPr wrap="square" rtlCol="0">
            <a:spAutoFit/>
          </a:bodyPr>
          <a:lstStyle/>
          <a:p>
            <a:r>
              <a:rPr lang="en-US" sz="1400" b="1" u="sng" dirty="0">
                <a:solidFill>
                  <a:srgbClr val="FF0000"/>
                </a:solidFill>
              </a:rPr>
              <a:t>Dan </a:t>
            </a:r>
            <a:r>
              <a:rPr lang="en-US" sz="1400" b="1" u="sng" dirty="0" smtClean="0">
                <a:solidFill>
                  <a:srgbClr val="FF0000"/>
                </a:solidFill>
              </a:rPr>
              <a:t>9:27C</a:t>
            </a:r>
            <a:endParaRPr lang="en-US" sz="1400" b="1" u="sng" dirty="0">
              <a:solidFill>
                <a:srgbClr val="FF0000"/>
              </a:solidFill>
            </a:endParaRPr>
          </a:p>
          <a:p>
            <a:r>
              <a:rPr lang="en-US" sz="1200" dirty="0" smtClean="0"/>
              <a:t>and </a:t>
            </a:r>
            <a:r>
              <a:rPr lang="en-US" sz="1200" dirty="0"/>
              <a:t>on a wing [of </a:t>
            </a:r>
            <a:r>
              <a:rPr lang="en-US" sz="1200" dirty="0" smtClean="0"/>
              <a:t>the temple</a:t>
            </a:r>
            <a:r>
              <a:rPr lang="en-US" sz="1200" dirty="0"/>
              <a:t>] </a:t>
            </a:r>
            <a:r>
              <a:rPr lang="en-US" sz="1200" dirty="0" smtClean="0"/>
              <a:t>he </a:t>
            </a:r>
            <a:r>
              <a:rPr lang="en-US" sz="1200" dirty="0"/>
              <a:t>will set up an </a:t>
            </a:r>
            <a:r>
              <a:rPr lang="en-US" sz="1200" u="sng" dirty="0"/>
              <a:t>abomination that causes desolation</a:t>
            </a:r>
            <a:r>
              <a:rPr lang="en-US" sz="1200" dirty="0"/>
              <a:t>, until the end that is decreed is poured out on him</a:t>
            </a:r>
            <a:r>
              <a:rPr lang="en-US" sz="1200" dirty="0" smtClean="0"/>
              <a:t>."</a:t>
            </a:r>
            <a:endParaRPr lang="en-US" sz="1200" dirty="0"/>
          </a:p>
        </p:txBody>
      </p:sp>
      <p:sp>
        <p:nvSpPr>
          <p:cNvPr id="2" name="TextBox 1"/>
          <p:cNvSpPr txBox="1"/>
          <p:nvPr/>
        </p:nvSpPr>
        <p:spPr>
          <a:xfrm>
            <a:off x="914400" y="4321076"/>
            <a:ext cx="4114800" cy="2308324"/>
          </a:xfrm>
          <a:prstGeom prst="rect">
            <a:avLst/>
          </a:prstGeom>
          <a:noFill/>
          <a:ln>
            <a:solidFill>
              <a:schemeClr val="tx1"/>
            </a:solidFill>
            <a:prstDash val="lgDashDot"/>
          </a:ln>
        </p:spPr>
        <p:txBody>
          <a:bodyPr wrap="square" rtlCol="0">
            <a:spAutoFit/>
          </a:bodyPr>
          <a:lstStyle/>
          <a:p>
            <a:r>
              <a:rPr lang="en-US" sz="1200" b="1" dirty="0">
                <a:solidFill>
                  <a:srgbClr val="FF0000"/>
                </a:solidFill>
              </a:rPr>
              <a:t>Matt 24:15-22</a:t>
            </a:r>
          </a:p>
          <a:p>
            <a:r>
              <a:rPr lang="en-US" sz="1200" u="sng" dirty="0" smtClean="0"/>
              <a:t>"</a:t>
            </a:r>
            <a:r>
              <a:rPr lang="en-US" sz="1200" u="sng" dirty="0"/>
              <a:t>So when you see standing in the holy place 'the abomination that causes desolation,' spoken of through the prophet Daniel — let the reader understand— </a:t>
            </a:r>
            <a:r>
              <a:rPr lang="en-US" sz="1200" dirty="0"/>
              <a:t>16 then let those who are in Judea flee to the mountains. 17 Let no one on the roof of his house go down to take anything out of the house. 18 Let no one in the field go back to get his cloak. 19 How dreadful it will be in those days for pregnant women and nursing mothers! 20 Pray that your flight will not take place in winter or on the Sabbath. 21 </a:t>
            </a:r>
            <a:r>
              <a:rPr lang="en-US" sz="1200" u="sng" dirty="0"/>
              <a:t>For then there will be great distress, unequaled from the beginning of the world until now — and never to be equaled again</a:t>
            </a:r>
            <a:r>
              <a:rPr lang="en-US" sz="1200" dirty="0"/>
              <a:t>. </a:t>
            </a:r>
          </a:p>
        </p:txBody>
      </p:sp>
    </p:spTree>
    <p:extLst>
      <p:ext uri="{BB962C8B-B14F-4D97-AF65-F5344CB8AC3E}">
        <p14:creationId xmlns:p14="http://schemas.microsoft.com/office/powerpoint/2010/main" val="11928691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p:cTn id="7" dur="500" fill="hold"/>
                                        <p:tgtEl>
                                          <p:spTgt spid="40"/>
                                        </p:tgtEl>
                                        <p:attrNameLst>
                                          <p:attrName>ppt_w</p:attrName>
                                        </p:attrNameLst>
                                      </p:cBhvr>
                                      <p:tavLst>
                                        <p:tav tm="0">
                                          <p:val>
                                            <p:fltVal val="0"/>
                                          </p:val>
                                        </p:tav>
                                        <p:tav tm="100000">
                                          <p:val>
                                            <p:strVal val="#ppt_w"/>
                                          </p:val>
                                        </p:tav>
                                      </p:tavLst>
                                    </p:anim>
                                    <p:anim calcmode="lin" valueType="num">
                                      <p:cBhvr>
                                        <p:cTn id="8" dur="500" fill="hold"/>
                                        <p:tgtEl>
                                          <p:spTgt spid="40"/>
                                        </p:tgtEl>
                                        <p:attrNameLst>
                                          <p:attrName>ppt_h</p:attrName>
                                        </p:attrNameLst>
                                      </p:cBhvr>
                                      <p:tavLst>
                                        <p:tav tm="0">
                                          <p:val>
                                            <p:fltVal val="0"/>
                                          </p:val>
                                        </p:tav>
                                        <p:tav tm="100000">
                                          <p:val>
                                            <p:strVal val="#ppt_h"/>
                                          </p:val>
                                        </p:tav>
                                      </p:tavLst>
                                    </p:anim>
                                    <p:animEffect transition="in" filter="fade">
                                      <p:cBhvr>
                                        <p:cTn id="9" dur="500"/>
                                        <p:tgtEl>
                                          <p:spTgt spid="40"/>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1000" fill="hold"/>
                                        <p:tgtEl>
                                          <p:spTgt spid="2"/>
                                        </p:tgtEl>
                                        <p:attrNameLst>
                                          <p:attrName>ppt_w</p:attrName>
                                        </p:attrNameLst>
                                      </p:cBhvr>
                                      <p:tavLst>
                                        <p:tav tm="0">
                                          <p:val>
                                            <p:fltVal val="0"/>
                                          </p:val>
                                        </p:tav>
                                        <p:tav tm="100000">
                                          <p:val>
                                            <p:strVal val="#ppt_w"/>
                                          </p:val>
                                        </p:tav>
                                      </p:tavLst>
                                    </p:anim>
                                    <p:anim calcmode="lin" valueType="num">
                                      <p:cBhvr>
                                        <p:cTn id="15" dur="1000" fill="hold"/>
                                        <p:tgtEl>
                                          <p:spTgt spid="2"/>
                                        </p:tgtEl>
                                        <p:attrNameLst>
                                          <p:attrName>ppt_h</p:attrName>
                                        </p:attrNameLst>
                                      </p:cBhvr>
                                      <p:tavLst>
                                        <p:tav tm="0">
                                          <p:val>
                                            <p:fltVal val="0"/>
                                          </p:val>
                                        </p:tav>
                                        <p:tav tm="100000">
                                          <p:val>
                                            <p:strVal val="#ppt_h"/>
                                          </p:val>
                                        </p:tav>
                                      </p:tavLst>
                                    </p:anim>
                                    <p:anim calcmode="lin" valueType="num">
                                      <p:cBhvr>
                                        <p:cTn id="16" dur="1000" fill="hold"/>
                                        <p:tgtEl>
                                          <p:spTgt spid="2"/>
                                        </p:tgtEl>
                                        <p:attrNameLst>
                                          <p:attrName>style.rotation</p:attrName>
                                        </p:attrNameLst>
                                      </p:cBhvr>
                                      <p:tavLst>
                                        <p:tav tm="0">
                                          <p:val>
                                            <p:fltVal val="90"/>
                                          </p:val>
                                        </p:tav>
                                        <p:tav tm="100000">
                                          <p:val>
                                            <p:fltVal val="0"/>
                                          </p:val>
                                        </p:tav>
                                      </p:tavLst>
                                    </p:anim>
                                    <p:animEffect transition="in" filter="fade">
                                      <p:cBhvr>
                                        <p:cTn id="1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62753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1676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Box 21"/>
          <p:cNvSpPr txBox="1"/>
          <p:nvPr/>
        </p:nvSpPr>
        <p:spPr>
          <a:xfrm>
            <a:off x="457200" y="990600"/>
            <a:ext cx="932330" cy="830997"/>
          </a:xfrm>
          <a:prstGeom prst="rect">
            <a:avLst/>
          </a:prstGeom>
          <a:noFill/>
        </p:spPr>
        <p:txBody>
          <a:bodyPr wrap="square" rtlCol="0">
            <a:spAutoFit/>
          </a:bodyPr>
          <a:lstStyle/>
          <a:p>
            <a:r>
              <a:rPr lang="en-US" sz="1200" dirty="0" smtClean="0"/>
              <a:t>Dan.9:26A</a:t>
            </a:r>
          </a:p>
          <a:p>
            <a:r>
              <a:rPr lang="en-US" sz="1200" dirty="0" smtClean="0"/>
              <a:t>After 62-7s</a:t>
            </a:r>
          </a:p>
          <a:p>
            <a:r>
              <a:rPr lang="en-US" sz="1200" dirty="0" smtClean="0"/>
              <a:t>CHRIST cut off…</a:t>
            </a:r>
            <a:endParaRPr lang="en-US" sz="1200" dirty="0"/>
          </a:p>
        </p:txBody>
      </p:sp>
      <p:cxnSp>
        <p:nvCxnSpPr>
          <p:cNvPr id="68" name="Straight Connector 67"/>
          <p:cNvCxnSpPr/>
          <p:nvPr/>
        </p:nvCxnSpPr>
        <p:spPr bwMode="auto">
          <a:xfrm flipV="1">
            <a:off x="93233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flipV="1">
            <a:off x="5638800" y="2370223"/>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AutoShape 12"/>
          <p:cNvSpPr>
            <a:spLocks noChangeArrowheads="1"/>
          </p:cNvSpPr>
          <p:nvPr/>
        </p:nvSpPr>
        <p:spPr bwMode="auto">
          <a:xfrm>
            <a:off x="1524000" y="197549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29" name="Text Box 13"/>
          <p:cNvSpPr txBox="1">
            <a:spLocks noChangeArrowheads="1"/>
          </p:cNvSpPr>
          <p:nvPr/>
        </p:nvSpPr>
        <p:spPr bwMode="auto">
          <a:xfrm>
            <a:off x="1371600" y="990600"/>
            <a:ext cx="1143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dirty="0" smtClean="0"/>
              <a:t>Resurrection,  Ascension       Jn.20:11-18    Acts 1:1-11</a:t>
            </a:r>
            <a:endParaRPr lang="en-US" altLang="en-US" sz="1200" dirty="0"/>
          </a:p>
        </p:txBody>
      </p:sp>
      <p:sp>
        <p:nvSpPr>
          <p:cNvPr id="33" name="Text Box 34"/>
          <p:cNvSpPr txBox="1">
            <a:spLocks noChangeArrowheads="1"/>
          </p:cNvSpPr>
          <p:nvPr/>
        </p:nvSpPr>
        <p:spPr bwMode="auto">
          <a:xfrm>
            <a:off x="2438400" y="990600"/>
            <a:ext cx="12827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smtClean="0"/>
              <a:t>HOLY SPIRIT given </a:t>
            </a:r>
            <a:r>
              <a:rPr lang="en-US" altLang="en-US" sz="1200" dirty="0"/>
              <a:t>to </a:t>
            </a:r>
            <a:r>
              <a:rPr lang="en-US" altLang="en-US" sz="1200" dirty="0" smtClean="0"/>
              <a:t>Church Acts 1:8 Eph.1:13-14</a:t>
            </a:r>
            <a:endParaRPr lang="en-US" altLang="en-US" sz="1200" dirty="0"/>
          </a:p>
        </p:txBody>
      </p:sp>
      <p:sp>
        <p:nvSpPr>
          <p:cNvPr id="34" name="Bent-Up Arrow 33"/>
          <p:cNvSpPr/>
          <p:nvPr/>
        </p:nvSpPr>
        <p:spPr bwMode="auto">
          <a:xfrm>
            <a:off x="2590800" y="2572870"/>
            <a:ext cx="2617328" cy="1447800"/>
          </a:xfrm>
          <a:prstGeom prst="bentUpArrow">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a:endParaRPr>
          </a:p>
        </p:txBody>
      </p:sp>
      <p:pic>
        <p:nvPicPr>
          <p:cNvPr id="31" name="Picture 58" descr="C:\Users\Owner\Downloads\canstock115573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4450" y="2855976"/>
            <a:ext cx="768350" cy="1106424"/>
          </a:xfrm>
          <a:prstGeom prst="rect">
            <a:avLst/>
          </a:prstGeom>
          <a:noFill/>
          <a:extLst>
            <a:ext uri="{909E8E84-426E-40DD-AFC4-6F175D3DCCD1}">
              <a14:hiddenFill xmlns:a14="http://schemas.microsoft.com/office/drawing/2010/main">
                <a:solidFill>
                  <a:srgbClr val="FFFFFF"/>
                </a:solidFill>
              </a14:hiddenFill>
            </a:ext>
          </a:extLst>
        </p:spPr>
      </p:pic>
      <p:sp>
        <p:nvSpPr>
          <p:cNvPr id="32" name="AutoShape 33"/>
          <p:cNvSpPr>
            <a:spLocks noChangeArrowheads="1"/>
          </p:cNvSpPr>
          <p:nvPr/>
        </p:nvSpPr>
        <p:spPr bwMode="auto">
          <a:xfrm>
            <a:off x="2616199" y="1943100"/>
            <a:ext cx="431801" cy="1035142"/>
          </a:xfrm>
          <a:prstGeom prst="lightningBolt">
            <a:avLst/>
          </a:prstGeom>
          <a:solidFill>
            <a:srgbClr val="FFFFCC"/>
          </a:solidFill>
          <a:ln w="9525">
            <a:solidFill>
              <a:schemeClr val="tx1"/>
            </a:solidFill>
            <a:miter lim="800000"/>
            <a:headEnd/>
            <a:tailEnd/>
          </a:ln>
          <a:effectLst/>
          <a:extLst/>
        </p:spPr>
        <p:txBody>
          <a:bodyPr wrap="none" anchor="ctr"/>
          <a:lstStyle/>
          <a:p>
            <a:endParaRPr lang="en-US"/>
          </a:p>
        </p:txBody>
      </p:sp>
      <p:sp>
        <p:nvSpPr>
          <p:cNvPr id="35" name="TextBox 34"/>
          <p:cNvSpPr txBox="1"/>
          <p:nvPr/>
        </p:nvSpPr>
        <p:spPr>
          <a:xfrm>
            <a:off x="4648200" y="2804927"/>
            <a:ext cx="350352" cy="1452077"/>
          </a:xfrm>
          <a:prstGeom prst="rect">
            <a:avLst/>
          </a:prstGeom>
          <a:noFill/>
        </p:spPr>
        <p:txBody>
          <a:bodyPr vert="wordArtVert" wrap="square" rtlCol="0">
            <a:spAutoFit/>
          </a:bodyPr>
          <a:lstStyle/>
          <a:p>
            <a:r>
              <a:rPr lang="en-US" sz="1000" b="1" dirty="0" smtClean="0">
                <a:solidFill>
                  <a:srgbClr val="FF0000"/>
                </a:solidFill>
              </a:rPr>
              <a:t>RAPTURE</a:t>
            </a:r>
            <a:endParaRPr lang="en-US" sz="1000" b="1" dirty="0">
              <a:solidFill>
                <a:srgbClr val="FF0000"/>
              </a:solidFill>
            </a:endParaRPr>
          </a:p>
        </p:txBody>
      </p:sp>
      <p:sp>
        <p:nvSpPr>
          <p:cNvPr id="36" name="Text Box 32"/>
          <p:cNvSpPr txBox="1">
            <a:spLocks noChangeArrowheads="1"/>
          </p:cNvSpPr>
          <p:nvPr/>
        </p:nvSpPr>
        <p:spPr bwMode="auto">
          <a:xfrm>
            <a:off x="4000500" y="990600"/>
            <a:ext cx="14859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dirty="0"/>
              <a:t>The Catching </a:t>
            </a:r>
            <a:r>
              <a:rPr lang="en-US" altLang="en-US" sz="1200" dirty="0" smtClean="0"/>
              <a:t>Away  I </a:t>
            </a:r>
            <a:r>
              <a:rPr lang="en-US" altLang="en-US" sz="1200" dirty="0"/>
              <a:t>Thess. </a:t>
            </a:r>
            <a:r>
              <a:rPr lang="en-US" altLang="en-US" sz="1200" dirty="0" smtClean="0"/>
              <a:t>4:15-18 John 14:1-3              I Cor.15:50-58</a:t>
            </a:r>
            <a:endParaRPr lang="en-US" altLang="en-US" sz="1200" dirty="0"/>
          </a:p>
        </p:txBody>
      </p:sp>
      <p:sp>
        <p:nvSpPr>
          <p:cNvPr id="37" name="AutoShape 29"/>
          <p:cNvSpPr>
            <a:spLocks noChangeArrowheads="1"/>
          </p:cNvSpPr>
          <p:nvPr/>
        </p:nvSpPr>
        <p:spPr bwMode="auto">
          <a:xfrm>
            <a:off x="4513730" y="1770530"/>
            <a:ext cx="685800" cy="754157"/>
          </a:xfrm>
          <a:prstGeom prst="curvedUpArrow">
            <a:avLst>
              <a:gd name="adj1" fmla="val 20000"/>
              <a:gd name="adj2" fmla="val 40000"/>
              <a:gd name="adj3" fmla="val 45062"/>
            </a:avLst>
          </a:prstGeom>
          <a:solidFill>
            <a:srgbClr val="FFFFCC"/>
          </a:solidFill>
          <a:ln w="9525">
            <a:solidFill>
              <a:schemeClr val="tx1"/>
            </a:solidFill>
            <a:miter lim="800000"/>
            <a:headEnd/>
            <a:tailEnd/>
          </a:ln>
          <a:effectLst/>
          <a:extLst/>
        </p:spPr>
        <p:txBody>
          <a:bodyPr wrap="none" anchor="ctr"/>
          <a:lstStyle/>
          <a:p>
            <a:endParaRPr lang="en-US"/>
          </a:p>
        </p:txBody>
      </p:sp>
      <p:sp>
        <p:nvSpPr>
          <p:cNvPr id="38" name="Line 26"/>
          <p:cNvSpPr>
            <a:spLocks noChangeShapeType="1"/>
          </p:cNvSpPr>
          <p:nvPr/>
        </p:nvSpPr>
        <p:spPr bwMode="auto">
          <a:xfrm>
            <a:off x="2590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 name="Line 26"/>
          <p:cNvSpPr>
            <a:spLocks noChangeShapeType="1"/>
          </p:cNvSpPr>
          <p:nvPr/>
        </p:nvSpPr>
        <p:spPr bwMode="auto">
          <a:xfrm>
            <a:off x="3505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Line 26"/>
          <p:cNvSpPr>
            <a:spLocks noChangeShapeType="1"/>
          </p:cNvSpPr>
          <p:nvPr/>
        </p:nvSpPr>
        <p:spPr bwMode="auto">
          <a:xfrm>
            <a:off x="5638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 name="Line 26"/>
          <p:cNvSpPr>
            <a:spLocks noChangeShapeType="1"/>
          </p:cNvSpPr>
          <p:nvPr/>
        </p:nvSpPr>
        <p:spPr bwMode="auto">
          <a:xfrm>
            <a:off x="6934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Line 26"/>
          <p:cNvSpPr>
            <a:spLocks noChangeShapeType="1"/>
          </p:cNvSpPr>
          <p:nvPr/>
        </p:nvSpPr>
        <p:spPr bwMode="auto">
          <a:xfrm>
            <a:off x="82296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Text Box 32"/>
          <p:cNvSpPr txBox="1">
            <a:spLocks noChangeArrowheads="1"/>
          </p:cNvSpPr>
          <p:nvPr/>
        </p:nvSpPr>
        <p:spPr bwMode="auto">
          <a:xfrm>
            <a:off x="5410200" y="990600"/>
            <a:ext cx="12192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a:t>The </a:t>
            </a:r>
            <a:r>
              <a:rPr lang="en-US" altLang="en-US" sz="1200" dirty="0" smtClean="0"/>
              <a:t>Covenant Confirmed, last ‘seven’  Dan.9:27A IIThess.2:1-12</a:t>
            </a:r>
            <a:endParaRPr lang="en-US" altLang="en-US" sz="1200" dirty="0"/>
          </a:p>
        </p:txBody>
      </p:sp>
      <p:sp>
        <p:nvSpPr>
          <p:cNvPr id="45" name="Text Box 32"/>
          <p:cNvSpPr txBox="1">
            <a:spLocks noChangeArrowheads="1"/>
          </p:cNvSpPr>
          <p:nvPr/>
        </p:nvSpPr>
        <p:spPr bwMode="auto">
          <a:xfrm>
            <a:off x="6553200" y="997803"/>
            <a:ext cx="1295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a:t>The </a:t>
            </a:r>
            <a:r>
              <a:rPr lang="en-US" altLang="en-US" sz="1200" dirty="0" smtClean="0"/>
              <a:t>Covenant Broken Dan.9:27B      Joel 2:1-2, 30-31 Rev.6:12-17</a:t>
            </a:r>
          </a:p>
        </p:txBody>
      </p:sp>
      <p:cxnSp>
        <p:nvCxnSpPr>
          <p:cNvPr id="47" name="Straight Connector 46"/>
          <p:cNvCxnSpPr/>
          <p:nvPr/>
        </p:nvCxnSpPr>
        <p:spPr bwMode="auto">
          <a:xfrm flipV="1">
            <a:off x="6934200" y="2362200"/>
            <a:ext cx="0" cy="1547353"/>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p:cNvCxnSpPr/>
          <p:nvPr/>
        </p:nvCxnSpPr>
        <p:spPr bwMode="auto">
          <a:xfrm flipV="1">
            <a:off x="8229600" y="2362200"/>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TextBox 2"/>
          <p:cNvSpPr txBox="1"/>
          <p:nvPr/>
        </p:nvSpPr>
        <p:spPr>
          <a:xfrm>
            <a:off x="7239000" y="3733800"/>
            <a:ext cx="838200" cy="276999"/>
          </a:xfrm>
          <a:prstGeom prst="rect">
            <a:avLst/>
          </a:prstGeom>
          <a:noFill/>
        </p:spPr>
        <p:txBody>
          <a:bodyPr wrap="square" rtlCol="0">
            <a:spAutoFit/>
          </a:bodyPr>
          <a:lstStyle/>
          <a:p>
            <a:r>
              <a:rPr lang="en-US" sz="1200" dirty="0" smtClean="0"/>
              <a:t>3.5 years</a:t>
            </a:r>
            <a:endParaRPr lang="en-US" sz="1200" dirty="0"/>
          </a:p>
        </p:txBody>
      </p:sp>
      <p:sp>
        <p:nvSpPr>
          <p:cNvPr id="51" name="TextBox 50"/>
          <p:cNvSpPr txBox="1"/>
          <p:nvPr/>
        </p:nvSpPr>
        <p:spPr>
          <a:xfrm>
            <a:off x="5867400" y="3733800"/>
            <a:ext cx="838200" cy="276999"/>
          </a:xfrm>
          <a:prstGeom prst="rect">
            <a:avLst/>
          </a:prstGeom>
          <a:noFill/>
        </p:spPr>
        <p:txBody>
          <a:bodyPr wrap="square" rtlCol="0">
            <a:spAutoFit/>
          </a:bodyPr>
          <a:lstStyle/>
          <a:p>
            <a:r>
              <a:rPr lang="en-US" sz="1200" dirty="0" smtClean="0"/>
              <a:t>3.5 years</a:t>
            </a:r>
            <a:endParaRPr lang="en-US" sz="1200" dirty="0"/>
          </a:p>
        </p:txBody>
      </p:sp>
      <p:sp>
        <p:nvSpPr>
          <p:cNvPr id="40" name="TextBox 39"/>
          <p:cNvSpPr txBox="1"/>
          <p:nvPr/>
        </p:nvSpPr>
        <p:spPr>
          <a:xfrm>
            <a:off x="5849470" y="2112429"/>
            <a:ext cx="2209800" cy="1200329"/>
          </a:xfrm>
          <a:prstGeom prst="rect">
            <a:avLst/>
          </a:prstGeom>
          <a:solidFill>
            <a:schemeClr val="accent5">
              <a:lumMod val="40000"/>
              <a:lumOff val="60000"/>
            </a:schemeClr>
          </a:solidFill>
          <a:ln>
            <a:solidFill>
              <a:schemeClr val="tx1"/>
            </a:solidFill>
            <a:prstDash val="lgDashDot"/>
          </a:ln>
        </p:spPr>
        <p:txBody>
          <a:bodyPr wrap="square" rtlCol="0">
            <a:spAutoFit/>
          </a:bodyPr>
          <a:lstStyle/>
          <a:p>
            <a:r>
              <a:rPr lang="en-US" sz="1200" b="1" dirty="0">
                <a:solidFill>
                  <a:srgbClr val="FF0000"/>
                </a:solidFill>
              </a:rPr>
              <a:t>Dan </a:t>
            </a:r>
            <a:r>
              <a:rPr lang="en-US" sz="1200" b="1" dirty="0" smtClean="0">
                <a:solidFill>
                  <a:srgbClr val="FF0000"/>
                </a:solidFill>
              </a:rPr>
              <a:t>9:27C</a:t>
            </a:r>
            <a:endParaRPr lang="en-US" sz="1200" b="1" dirty="0">
              <a:solidFill>
                <a:srgbClr val="FF0000"/>
              </a:solidFill>
            </a:endParaRPr>
          </a:p>
          <a:p>
            <a:r>
              <a:rPr lang="en-US" sz="1200" dirty="0" smtClean="0"/>
              <a:t>And </a:t>
            </a:r>
            <a:r>
              <a:rPr lang="en-US" sz="1200" dirty="0"/>
              <a:t>on a wing [of </a:t>
            </a:r>
            <a:r>
              <a:rPr lang="en-US" sz="1200" dirty="0" smtClean="0"/>
              <a:t>the temple</a:t>
            </a:r>
            <a:r>
              <a:rPr lang="en-US" sz="1200" dirty="0"/>
              <a:t>] </a:t>
            </a:r>
            <a:r>
              <a:rPr lang="en-US" sz="1200" dirty="0" smtClean="0"/>
              <a:t>he </a:t>
            </a:r>
            <a:r>
              <a:rPr lang="en-US" sz="1200" dirty="0"/>
              <a:t>will set up an </a:t>
            </a:r>
            <a:r>
              <a:rPr lang="en-US" sz="1200" u="sng" dirty="0"/>
              <a:t>abomination that causes desolation</a:t>
            </a:r>
            <a:r>
              <a:rPr lang="en-US" sz="1200" dirty="0"/>
              <a:t>, until the end that is decreed is poured out on him</a:t>
            </a:r>
            <a:r>
              <a:rPr lang="en-US" sz="1200" dirty="0" smtClean="0"/>
              <a:t>."</a:t>
            </a:r>
            <a:endParaRPr lang="en-US" sz="1200" dirty="0"/>
          </a:p>
        </p:txBody>
      </p:sp>
      <p:sp>
        <p:nvSpPr>
          <p:cNvPr id="49" name="TextBox 48"/>
          <p:cNvSpPr txBox="1"/>
          <p:nvPr/>
        </p:nvSpPr>
        <p:spPr>
          <a:xfrm>
            <a:off x="4572000" y="4648200"/>
            <a:ext cx="3886200" cy="369332"/>
          </a:xfrm>
          <a:prstGeom prst="rect">
            <a:avLst/>
          </a:prstGeom>
          <a:solidFill>
            <a:schemeClr val="accent5">
              <a:lumMod val="40000"/>
              <a:lumOff val="60000"/>
            </a:schemeClr>
          </a:solidFill>
          <a:ln>
            <a:solidFill>
              <a:schemeClr val="tx1"/>
            </a:solidFill>
            <a:prstDash val="lgDashDot"/>
          </a:ln>
        </p:spPr>
        <p:txBody>
          <a:bodyPr wrap="square" rtlCol="0">
            <a:spAutoFit/>
          </a:bodyPr>
          <a:lstStyle/>
          <a:p>
            <a:r>
              <a:rPr lang="en-US" sz="1800" b="1" dirty="0" smtClean="0">
                <a:solidFill>
                  <a:srgbClr val="FF0000"/>
                </a:solidFill>
              </a:rPr>
              <a:t>See ‘The Day of the Lord’ </a:t>
            </a:r>
            <a:r>
              <a:rPr lang="en-US" sz="1800" b="1" dirty="0" smtClean="0">
                <a:solidFill>
                  <a:srgbClr val="FF0000"/>
                </a:solidFill>
              </a:rPr>
              <a:t>Scripture...</a:t>
            </a:r>
            <a:endParaRPr lang="en-US" sz="1800" b="1" dirty="0">
              <a:solidFill>
                <a:srgbClr val="FF0000"/>
              </a:solidFill>
            </a:endParaRPr>
          </a:p>
        </p:txBody>
      </p:sp>
    </p:spTree>
    <p:extLst>
      <p:ext uri="{BB962C8B-B14F-4D97-AF65-F5344CB8AC3E}">
        <p14:creationId xmlns:p14="http://schemas.microsoft.com/office/powerpoint/2010/main" val="196995665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 calcmode="lin" valueType="num">
                                      <p:cBhvr>
                                        <p:cTn id="7" dur="500" fill="hold"/>
                                        <p:tgtEl>
                                          <p:spTgt spid="49"/>
                                        </p:tgtEl>
                                        <p:attrNameLst>
                                          <p:attrName>ppt_w</p:attrName>
                                        </p:attrNameLst>
                                      </p:cBhvr>
                                      <p:tavLst>
                                        <p:tav tm="0">
                                          <p:val>
                                            <p:fltVal val="0"/>
                                          </p:val>
                                        </p:tav>
                                        <p:tav tm="100000">
                                          <p:val>
                                            <p:strVal val="#ppt_w"/>
                                          </p:val>
                                        </p:tav>
                                      </p:tavLst>
                                    </p:anim>
                                    <p:anim calcmode="lin" valueType="num">
                                      <p:cBhvr>
                                        <p:cTn id="8" dur="500" fill="hold"/>
                                        <p:tgtEl>
                                          <p:spTgt spid="49"/>
                                        </p:tgtEl>
                                        <p:attrNameLst>
                                          <p:attrName>ppt_h</p:attrName>
                                        </p:attrNameLst>
                                      </p:cBhvr>
                                      <p:tavLst>
                                        <p:tav tm="0">
                                          <p:val>
                                            <p:fltVal val="0"/>
                                          </p:val>
                                        </p:tav>
                                        <p:tav tm="100000">
                                          <p:val>
                                            <p:strVal val="#ppt_h"/>
                                          </p:val>
                                        </p:tav>
                                      </p:tavLst>
                                    </p:anim>
                                    <p:animEffect transition="in" filter="fade">
                                      <p:cBhvr>
                                        <p:cTn id="9"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609600"/>
            <a:ext cx="8382000" cy="4832092"/>
          </a:xfrm>
          <a:prstGeom prst="rect">
            <a:avLst/>
          </a:prstGeom>
          <a:solidFill>
            <a:srgbClr val="FFFFCC"/>
          </a:solidFill>
          <a:ln w="19050">
            <a:solidFill>
              <a:schemeClr val="tx1"/>
            </a:solidFill>
          </a:ln>
        </p:spPr>
        <p:txBody>
          <a:bodyPr wrap="square" rtlCol="0">
            <a:spAutoFit/>
          </a:bodyPr>
          <a:lstStyle/>
          <a:p>
            <a:pPr algn="ctr"/>
            <a:r>
              <a:rPr lang="en-US" sz="1400" dirty="0"/>
              <a:t>A partial listing of passages referring to the </a:t>
            </a:r>
            <a:r>
              <a:rPr lang="en-US" sz="1400" b="1" dirty="0">
                <a:latin typeface="Arial Black" panose="020B0A04020102020204" pitchFamily="34" charset="0"/>
              </a:rPr>
              <a:t>Day of the </a:t>
            </a:r>
            <a:r>
              <a:rPr lang="en-US" sz="1400" b="1" dirty="0" smtClean="0">
                <a:latin typeface="Arial Black" panose="020B0A04020102020204" pitchFamily="34" charset="0"/>
              </a:rPr>
              <a:t>Lord</a:t>
            </a:r>
            <a:r>
              <a:rPr lang="en-US" sz="1400" dirty="0" smtClean="0">
                <a:latin typeface="Arial Black" panose="020B0A04020102020204" pitchFamily="34" charset="0"/>
              </a:rPr>
              <a:t> </a:t>
            </a:r>
            <a:endParaRPr lang="en-US" sz="1400" b="1" dirty="0">
              <a:latin typeface="Arial Black" panose="020B0A04020102020204" pitchFamily="34" charset="0"/>
            </a:endParaRPr>
          </a:p>
          <a:p>
            <a:pPr algn="ctr"/>
            <a:r>
              <a:rPr lang="en-US" sz="1400" dirty="0"/>
              <a:t>  Note: </a:t>
            </a:r>
            <a:r>
              <a:rPr lang="en-US" sz="1400" i="1" dirty="0"/>
              <a:t>Emphasis added</a:t>
            </a:r>
            <a:r>
              <a:rPr lang="en-US" sz="1400" dirty="0"/>
              <a:t>…   </a:t>
            </a:r>
            <a:r>
              <a:rPr lang="en-US" sz="1400" b="1" i="1" u="sng" dirty="0"/>
              <a:t>What it’s like</a:t>
            </a:r>
            <a:r>
              <a:rPr lang="en-US" sz="1400" dirty="0"/>
              <a:t>     </a:t>
            </a:r>
            <a:r>
              <a:rPr lang="en-US" sz="1400" b="1" dirty="0">
                <a:solidFill>
                  <a:srgbClr val="FF0000"/>
                </a:solidFill>
              </a:rPr>
              <a:t>Timing</a:t>
            </a:r>
            <a:r>
              <a:rPr lang="en-US" sz="1400" b="1" dirty="0"/>
              <a:t> </a:t>
            </a:r>
          </a:p>
          <a:p>
            <a:pPr algn="ctr"/>
            <a:r>
              <a:rPr lang="en-US" sz="1400" dirty="0" smtClean="0">
                <a:latin typeface="Stencil" panose="040409050D0802020404" pitchFamily="82" charset="0"/>
              </a:rPr>
              <a:t>The </a:t>
            </a:r>
            <a:r>
              <a:rPr lang="en-US" sz="1400" dirty="0">
                <a:latin typeface="Stencil" panose="040409050D0802020404" pitchFamily="82" charset="0"/>
              </a:rPr>
              <a:t>Day of the Lord</a:t>
            </a:r>
          </a:p>
          <a:p>
            <a:r>
              <a:rPr lang="en-US" sz="1400" dirty="0"/>
              <a:t> </a:t>
            </a:r>
          </a:p>
          <a:p>
            <a:r>
              <a:rPr lang="en-US" sz="1400" b="1" dirty="0"/>
              <a:t>Isa 13:6-13</a:t>
            </a:r>
            <a:endParaRPr lang="en-US" sz="1400" dirty="0"/>
          </a:p>
          <a:p>
            <a:r>
              <a:rPr lang="en-US" sz="1400" dirty="0"/>
              <a:t>6 Wail, for the</a:t>
            </a:r>
            <a:r>
              <a:rPr lang="en-US" sz="1400" b="1" dirty="0"/>
              <a:t> </a:t>
            </a:r>
            <a:r>
              <a:rPr lang="en-US" sz="1400" dirty="0">
                <a:latin typeface="Arial Black" panose="020B0A04020102020204" pitchFamily="34" charset="0"/>
              </a:rPr>
              <a:t>day of the Lord </a:t>
            </a:r>
            <a:r>
              <a:rPr lang="en-US" sz="1400" b="1" dirty="0">
                <a:solidFill>
                  <a:srgbClr val="FF0000"/>
                </a:solidFill>
              </a:rPr>
              <a:t>is near</a:t>
            </a:r>
            <a:r>
              <a:rPr lang="en-US" sz="1400" dirty="0"/>
              <a:t>; </a:t>
            </a:r>
          </a:p>
          <a:p>
            <a:r>
              <a:rPr lang="en-US" sz="1400" dirty="0"/>
              <a:t>it will come </a:t>
            </a:r>
            <a:r>
              <a:rPr lang="en-US" sz="1400" b="1" i="1" u="sng" dirty="0"/>
              <a:t>like destruction from the Almighty</a:t>
            </a:r>
            <a:r>
              <a:rPr lang="en-US" sz="1400" dirty="0"/>
              <a:t>. </a:t>
            </a:r>
          </a:p>
          <a:p>
            <a:r>
              <a:rPr lang="en-US" sz="1400" dirty="0"/>
              <a:t>7 Because of this, all hands will go limp, every man's heart will melt. </a:t>
            </a:r>
          </a:p>
          <a:p>
            <a:r>
              <a:rPr lang="en-US" sz="1400" dirty="0"/>
              <a:t>8 Terror will seize them, pain and anguish will grip them;</a:t>
            </a:r>
          </a:p>
          <a:p>
            <a:r>
              <a:rPr lang="en-US" sz="1400" dirty="0"/>
              <a:t>they will writhe like a woman in labor.</a:t>
            </a:r>
          </a:p>
          <a:p>
            <a:r>
              <a:rPr lang="en-US" sz="1400" dirty="0"/>
              <a:t>They will look aghast at each other, their faces aflame. </a:t>
            </a:r>
          </a:p>
          <a:p>
            <a:r>
              <a:rPr lang="en-US" sz="1400" dirty="0"/>
              <a:t>9 See, the </a:t>
            </a:r>
            <a:r>
              <a:rPr lang="en-US" sz="1400" b="1" dirty="0">
                <a:latin typeface="Arial Black" panose="020B0A04020102020204" pitchFamily="34" charset="0"/>
              </a:rPr>
              <a:t>day of the Lord </a:t>
            </a:r>
            <a:r>
              <a:rPr lang="en-US" sz="1400" b="1" dirty="0">
                <a:solidFill>
                  <a:srgbClr val="FF0000"/>
                </a:solidFill>
              </a:rPr>
              <a:t>is coming </a:t>
            </a:r>
          </a:p>
          <a:p>
            <a:r>
              <a:rPr lang="en-US" sz="1400" dirty="0"/>
              <a:t>— </a:t>
            </a:r>
            <a:r>
              <a:rPr lang="en-US" sz="1400" b="1" i="1" u="sng" dirty="0"/>
              <a:t>a cruel day, with wrath and fierce anger </a:t>
            </a:r>
            <a:r>
              <a:rPr lang="en-US" sz="1400" dirty="0"/>
              <a:t>—  </a:t>
            </a:r>
          </a:p>
          <a:p>
            <a:r>
              <a:rPr lang="en-US" sz="1400" dirty="0"/>
              <a:t>to make the land desolate and </a:t>
            </a:r>
            <a:r>
              <a:rPr lang="en-US" sz="1400" b="1" i="1" u="sng" dirty="0"/>
              <a:t>destroy the sinners </a:t>
            </a:r>
            <a:r>
              <a:rPr lang="en-US" sz="1400" dirty="0"/>
              <a:t>within it. </a:t>
            </a:r>
          </a:p>
          <a:p>
            <a:r>
              <a:rPr lang="en-US" sz="1400" dirty="0"/>
              <a:t>10 The stars of heaven and their constellations will not show their light.</a:t>
            </a:r>
          </a:p>
          <a:p>
            <a:r>
              <a:rPr lang="en-US" sz="1400" b="1" i="1" u="sng" dirty="0"/>
              <a:t>The rising sun will be darkened and the moon will not give its light. </a:t>
            </a:r>
            <a:endParaRPr lang="en-US" sz="1400" i="1" dirty="0"/>
          </a:p>
          <a:p>
            <a:r>
              <a:rPr lang="en-US" sz="1400" i="1" dirty="0"/>
              <a:t>11 </a:t>
            </a:r>
            <a:r>
              <a:rPr lang="en-US" sz="1400" b="1" i="1" u="sng" dirty="0"/>
              <a:t>I will punish the world</a:t>
            </a:r>
            <a:r>
              <a:rPr lang="en-US" sz="1400" i="1" dirty="0"/>
              <a:t> </a:t>
            </a:r>
            <a:r>
              <a:rPr lang="en-US" sz="1400" dirty="0"/>
              <a:t>for its evil, the wicked for their sins.</a:t>
            </a:r>
          </a:p>
          <a:p>
            <a:r>
              <a:rPr lang="en-US" sz="1400" dirty="0"/>
              <a:t>I will put an end to the arrogance of the haughty </a:t>
            </a:r>
          </a:p>
          <a:p>
            <a:r>
              <a:rPr lang="en-US" sz="1400" dirty="0"/>
              <a:t>and will humble the pride of the ruthless. </a:t>
            </a:r>
          </a:p>
          <a:p>
            <a:r>
              <a:rPr lang="en-US" sz="1400" dirty="0"/>
              <a:t>12 I will make man scarcer than pure gold, more rare than the gold of Ophir. </a:t>
            </a:r>
          </a:p>
          <a:p>
            <a:r>
              <a:rPr lang="en-US" sz="1400" dirty="0"/>
              <a:t>13 Therefore I will make </a:t>
            </a:r>
            <a:r>
              <a:rPr lang="en-US" sz="1400" b="1" i="1" u="sng" dirty="0"/>
              <a:t>the heavens tremble; and the earth will shake</a:t>
            </a:r>
            <a:r>
              <a:rPr lang="en-US" sz="1400" i="1" dirty="0"/>
              <a:t> </a:t>
            </a:r>
            <a:r>
              <a:rPr lang="en-US" sz="1400" dirty="0"/>
              <a:t>from its place at the </a:t>
            </a:r>
            <a:r>
              <a:rPr lang="en-US" sz="1400" b="1" i="1" u="sng" dirty="0"/>
              <a:t>wrath of the Lord Almighty, in the day of his burning anger</a:t>
            </a:r>
            <a:r>
              <a:rPr lang="en-US" sz="1400" b="1" i="1" dirty="0"/>
              <a:t>.</a:t>
            </a:r>
            <a:r>
              <a:rPr lang="en-US" sz="1400" i="1" u="sng" dirty="0"/>
              <a:t> </a:t>
            </a:r>
            <a:endParaRPr lang="en-US" sz="1400" i="1" dirty="0"/>
          </a:p>
        </p:txBody>
      </p:sp>
    </p:spTree>
    <p:extLst>
      <p:ext uri="{BB962C8B-B14F-4D97-AF65-F5344CB8AC3E}">
        <p14:creationId xmlns:p14="http://schemas.microsoft.com/office/powerpoint/2010/main" val="8114754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609600"/>
            <a:ext cx="8382000" cy="5262979"/>
          </a:xfrm>
          <a:prstGeom prst="rect">
            <a:avLst/>
          </a:prstGeom>
          <a:solidFill>
            <a:srgbClr val="FFFFCC"/>
          </a:solidFill>
          <a:ln w="19050">
            <a:solidFill>
              <a:schemeClr val="tx1"/>
            </a:solidFill>
          </a:ln>
        </p:spPr>
        <p:txBody>
          <a:bodyPr wrap="square" rtlCol="0">
            <a:spAutoFit/>
          </a:bodyPr>
          <a:lstStyle/>
          <a:p>
            <a:pPr algn="ctr"/>
            <a:r>
              <a:rPr lang="en-US" sz="1400" dirty="0"/>
              <a:t>A partial listing of passages referring to the </a:t>
            </a:r>
            <a:r>
              <a:rPr lang="en-US" sz="1400" b="1" dirty="0">
                <a:latin typeface="Arial Black" panose="020B0A04020102020204" pitchFamily="34" charset="0"/>
              </a:rPr>
              <a:t>Day of the </a:t>
            </a:r>
            <a:r>
              <a:rPr lang="en-US" sz="1400" b="1" dirty="0" smtClean="0">
                <a:latin typeface="Arial Black" panose="020B0A04020102020204" pitchFamily="34" charset="0"/>
              </a:rPr>
              <a:t>Lord</a:t>
            </a:r>
            <a:r>
              <a:rPr lang="en-US" sz="1400" dirty="0" smtClean="0">
                <a:latin typeface="Arial Black" panose="020B0A04020102020204" pitchFamily="34" charset="0"/>
              </a:rPr>
              <a:t> </a:t>
            </a:r>
            <a:endParaRPr lang="en-US" sz="1400" b="1" dirty="0">
              <a:latin typeface="Arial Black" panose="020B0A04020102020204" pitchFamily="34" charset="0"/>
            </a:endParaRPr>
          </a:p>
          <a:p>
            <a:pPr algn="ctr"/>
            <a:r>
              <a:rPr lang="en-US" sz="1400" dirty="0"/>
              <a:t>  Note: </a:t>
            </a:r>
            <a:r>
              <a:rPr lang="en-US" sz="1400" i="1" dirty="0"/>
              <a:t>Emphasis added</a:t>
            </a:r>
            <a:r>
              <a:rPr lang="en-US" sz="1400" dirty="0"/>
              <a:t>…   </a:t>
            </a:r>
            <a:r>
              <a:rPr lang="en-US" sz="1400" b="1" i="1" u="sng" dirty="0"/>
              <a:t>What it’s like</a:t>
            </a:r>
            <a:r>
              <a:rPr lang="en-US" sz="1400" dirty="0"/>
              <a:t>     </a:t>
            </a:r>
            <a:r>
              <a:rPr lang="en-US" sz="1400" b="1" dirty="0">
                <a:solidFill>
                  <a:srgbClr val="FF0000"/>
                </a:solidFill>
              </a:rPr>
              <a:t>Timing</a:t>
            </a:r>
            <a:r>
              <a:rPr lang="en-US" sz="1400" b="1" dirty="0"/>
              <a:t> </a:t>
            </a:r>
          </a:p>
          <a:p>
            <a:pPr algn="ctr"/>
            <a:r>
              <a:rPr lang="en-US" sz="1400" dirty="0" smtClean="0">
                <a:latin typeface="Stencil" panose="040409050D0802020404" pitchFamily="82" charset="0"/>
              </a:rPr>
              <a:t>The </a:t>
            </a:r>
            <a:r>
              <a:rPr lang="en-US" sz="1400" dirty="0">
                <a:latin typeface="Stencil" panose="040409050D0802020404" pitchFamily="82" charset="0"/>
              </a:rPr>
              <a:t>Day of the Lord</a:t>
            </a:r>
          </a:p>
          <a:p>
            <a:r>
              <a:rPr lang="en-US" sz="1400" dirty="0"/>
              <a:t> </a:t>
            </a:r>
          </a:p>
          <a:p>
            <a:r>
              <a:rPr lang="en-US" sz="1400" b="1" dirty="0"/>
              <a:t>Ezek 30:1-3</a:t>
            </a:r>
            <a:endParaRPr lang="en-US" sz="1400" dirty="0"/>
          </a:p>
          <a:p>
            <a:r>
              <a:rPr lang="en-US" sz="1400" dirty="0"/>
              <a:t>1 The word of the Lord came to me: </a:t>
            </a:r>
          </a:p>
          <a:p>
            <a:r>
              <a:rPr lang="en-US" sz="1400" dirty="0"/>
              <a:t>2 "Son of man, prophesy and say: 'This is what the Sovereign Lord says:</a:t>
            </a:r>
          </a:p>
          <a:p>
            <a:r>
              <a:rPr lang="en-US" sz="1400" dirty="0"/>
              <a:t>"'Wail and say, "Alas for that day!" </a:t>
            </a:r>
          </a:p>
          <a:p>
            <a:r>
              <a:rPr lang="en-US" sz="1400" dirty="0"/>
              <a:t>3 For the day is near, the </a:t>
            </a:r>
            <a:r>
              <a:rPr lang="en-US" sz="1400" b="1" dirty="0">
                <a:latin typeface="Arial Black" panose="020B0A04020102020204" pitchFamily="34" charset="0"/>
              </a:rPr>
              <a:t>day of the Lord </a:t>
            </a:r>
            <a:r>
              <a:rPr lang="en-US" sz="1400" b="1" dirty="0">
                <a:solidFill>
                  <a:srgbClr val="FF0000"/>
                </a:solidFill>
              </a:rPr>
              <a:t>is near </a:t>
            </a:r>
            <a:r>
              <a:rPr lang="en-US" sz="1400" dirty="0"/>
              <a:t>— </a:t>
            </a:r>
          </a:p>
          <a:p>
            <a:r>
              <a:rPr lang="en-US" sz="1400" dirty="0"/>
              <a:t>a day of clouds</a:t>
            </a:r>
            <a:r>
              <a:rPr lang="en-US" sz="1400" b="1" dirty="0"/>
              <a:t>, </a:t>
            </a:r>
            <a:r>
              <a:rPr lang="en-US" sz="1400" b="1" i="1" u="sng" dirty="0"/>
              <a:t>a time of doom for the nations</a:t>
            </a:r>
            <a:r>
              <a:rPr lang="en-US" sz="1400" b="1" u="sng" dirty="0"/>
              <a:t>.</a:t>
            </a:r>
            <a:r>
              <a:rPr lang="en-US" sz="1400" b="1" dirty="0"/>
              <a:t> </a:t>
            </a:r>
            <a:endParaRPr lang="en-US" sz="1400" dirty="0"/>
          </a:p>
          <a:p>
            <a:r>
              <a:rPr lang="en-US" sz="1400" dirty="0"/>
              <a:t> </a:t>
            </a:r>
          </a:p>
          <a:p>
            <a:r>
              <a:rPr lang="en-US" sz="1400" b="1" dirty="0"/>
              <a:t>Joel 1:14-15</a:t>
            </a:r>
            <a:endParaRPr lang="en-US" sz="1400" dirty="0"/>
          </a:p>
          <a:p>
            <a:r>
              <a:rPr lang="en-US" sz="1400" dirty="0"/>
              <a:t>14 Declare a holy fast; call a sacred assembly. Summon the elders</a:t>
            </a:r>
          </a:p>
          <a:p>
            <a:r>
              <a:rPr lang="en-US" sz="1400" dirty="0"/>
              <a:t>and all who live in the land to the house of the Lord your God, and cry out to the Lord. </a:t>
            </a:r>
          </a:p>
          <a:p>
            <a:r>
              <a:rPr lang="en-US" sz="1400" dirty="0"/>
              <a:t>15 Alas for that day! For the </a:t>
            </a:r>
            <a:r>
              <a:rPr lang="en-US" sz="1400" b="1" dirty="0">
                <a:latin typeface="Arial Black" panose="020B0A04020102020204" pitchFamily="34" charset="0"/>
              </a:rPr>
              <a:t>day of the Lord </a:t>
            </a:r>
            <a:r>
              <a:rPr lang="en-US" sz="1400" b="1" dirty="0">
                <a:solidFill>
                  <a:srgbClr val="FF0000"/>
                </a:solidFill>
              </a:rPr>
              <a:t>is near</a:t>
            </a:r>
            <a:r>
              <a:rPr lang="en-US" sz="1400" b="1" i="1" dirty="0"/>
              <a:t>;</a:t>
            </a:r>
            <a:endParaRPr lang="en-US" sz="1400" dirty="0"/>
          </a:p>
          <a:p>
            <a:r>
              <a:rPr lang="en-US" sz="1400" dirty="0"/>
              <a:t>it will come like </a:t>
            </a:r>
            <a:r>
              <a:rPr lang="en-US" sz="1400" b="1" i="1" u="sng" dirty="0"/>
              <a:t>destruction from the Almighty</a:t>
            </a:r>
            <a:r>
              <a:rPr lang="en-US" sz="1400" b="1" dirty="0"/>
              <a:t>.</a:t>
            </a:r>
            <a:r>
              <a:rPr lang="en-US" sz="1400" dirty="0"/>
              <a:t> </a:t>
            </a:r>
          </a:p>
          <a:p>
            <a:r>
              <a:rPr lang="en-US" sz="1400" dirty="0"/>
              <a:t> </a:t>
            </a:r>
          </a:p>
          <a:p>
            <a:r>
              <a:rPr lang="en-US" sz="1400" b="1" dirty="0"/>
              <a:t>Amos 5:18-20</a:t>
            </a:r>
            <a:endParaRPr lang="en-US" sz="1400" dirty="0"/>
          </a:p>
          <a:p>
            <a:r>
              <a:rPr lang="en-US" sz="1400" dirty="0"/>
              <a:t>18 Woe to you who long for the </a:t>
            </a:r>
            <a:r>
              <a:rPr lang="en-US" sz="1400" b="1" dirty="0">
                <a:latin typeface="Arial Black" panose="020B0A04020102020204" pitchFamily="34" charset="0"/>
              </a:rPr>
              <a:t>day of the Lord</a:t>
            </a:r>
            <a:r>
              <a:rPr lang="en-US" sz="1400" dirty="0"/>
              <a:t>! </a:t>
            </a:r>
          </a:p>
          <a:p>
            <a:r>
              <a:rPr lang="en-US" sz="1400" dirty="0"/>
              <a:t>Why do you long for the day of the Lord? </a:t>
            </a:r>
            <a:r>
              <a:rPr lang="en-US" sz="1400" b="1" i="1" u="sng" dirty="0"/>
              <a:t>That day will be darkness, not light</a:t>
            </a:r>
            <a:r>
              <a:rPr lang="en-US" sz="1400" dirty="0"/>
              <a:t>. </a:t>
            </a:r>
          </a:p>
          <a:p>
            <a:r>
              <a:rPr lang="en-US" sz="1400" dirty="0"/>
              <a:t>19 It will be as though a man fled from a lion only to meet a bear,</a:t>
            </a:r>
          </a:p>
          <a:p>
            <a:r>
              <a:rPr lang="en-US" sz="1400" dirty="0"/>
              <a:t>as though he entered his house and rested his hand on the wall </a:t>
            </a:r>
          </a:p>
          <a:p>
            <a:r>
              <a:rPr lang="en-US" sz="1400" dirty="0"/>
              <a:t>only to have a snake bite him. </a:t>
            </a:r>
          </a:p>
          <a:p>
            <a:r>
              <a:rPr lang="en-US" sz="1400" dirty="0"/>
              <a:t>20 Will not the </a:t>
            </a:r>
            <a:r>
              <a:rPr lang="en-US" sz="1400" b="1" dirty="0">
                <a:latin typeface="Arial Black" panose="020B0A04020102020204" pitchFamily="34" charset="0"/>
              </a:rPr>
              <a:t>day of the Lord </a:t>
            </a:r>
            <a:r>
              <a:rPr lang="en-US" sz="1400" dirty="0"/>
              <a:t>be </a:t>
            </a:r>
            <a:r>
              <a:rPr lang="en-US" sz="1400" b="1" i="1" u="sng" dirty="0"/>
              <a:t>darkness, not light — pitch-dark, without a ray of brightness</a:t>
            </a:r>
            <a:r>
              <a:rPr lang="en-US" sz="1400" dirty="0"/>
              <a:t>? </a:t>
            </a:r>
          </a:p>
        </p:txBody>
      </p:sp>
    </p:spTree>
    <p:extLst>
      <p:ext uri="{BB962C8B-B14F-4D97-AF65-F5344CB8AC3E}">
        <p14:creationId xmlns:p14="http://schemas.microsoft.com/office/powerpoint/2010/main" val="3803786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609600"/>
            <a:ext cx="8382000" cy="4616648"/>
          </a:xfrm>
          <a:prstGeom prst="rect">
            <a:avLst/>
          </a:prstGeom>
          <a:solidFill>
            <a:srgbClr val="FFFFCC"/>
          </a:solidFill>
          <a:ln w="19050">
            <a:solidFill>
              <a:schemeClr val="tx1"/>
            </a:solidFill>
          </a:ln>
        </p:spPr>
        <p:txBody>
          <a:bodyPr wrap="square" rtlCol="0">
            <a:spAutoFit/>
          </a:bodyPr>
          <a:lstStyle/>
          <a:p>
            <a:pPr algn="ctr"/>
            <a:r>
              <a:rPr lang="en-US" sz="1400" dirty="0"/>
              <a:t>A partial listing of passages referring to the </a:t>
            </a:r>
            <a:r>
              <a:rPr lang="en-US" sz="1400" b="1" dirty="0">
                <a:latin typeface="Arial Black" panose="020B0A04020102020204" pitchFamily="34" charset="0"/>
              </a:rPr>
              <a:t>Day of the </a:t>
            </a:r>
            <a:r>
              <a:rPr lang="en-US" sz="1400" b="1" dirty="0" smtClean="0">
                <a:latin typeface="Arial Black" panose="020B0A04020102020204" pitchFamily="34" charset="0"/>
              </a:rPr>
              <a:t>Lord</a:t>
            </a:r>
            <a:r>
              <a:rPr lang="en-US" sz="1400" dirty="0" smtClean="0">
                <a:latin typeface="Arial Black" panose="020B0A04020102020204" pitchFamily="34" charset="0"/>
              </a:rPr>
              <a:t> </a:t>
            </a:r>
            <a:endParaRPr lang="en-US" sz="1400" b="1" dirty="0">
              <a:latin typeface="Arial Black" panose="020B0A04020102020204" pitchFamily="34" charset="0"/>
            </a:endParaRPr>
          </a:p>
          <a:p>
            <a:pPr algn="ctr"/>
            <a:r>
              <a:rPr lang="en-US" sz="1400" dirty="0"/>
              <a:t>  Note: </a:t>
            </a:r>
            <a:r>
              <a:rPr lang="en-US" sz="1400" i="1" dirty="0"/>
              <a:t>Emphasis added</a:t>
            </a:r>
            <a:r>
              <a:rPr lang="en-US" sz="1400" dirty="0"/>
              <a:t>…   </a:t>
            </a:r>
            <a:r>
              <a:rPr lang="en-US" sz="1400" b="1" i="1" u="sng" dirty="0"/>
              <a:t>What it’s like</a:t>
            </a:r>
            <a:r>
              <a:rPr lang="en-US" sz="1400" dirty="0"/>
              <a:t>     </a:t>
            </a:r>
            <a:r>
              <a:rPr lang="en-US" sz="1400" b="1" dirty="0">
                <a:solidFill>
                  <a:srgbClr val="FF0000"/>
                </a:solidFill>
              </a:rPr>
              <a:t>Timing</a:t>
            </a:r>
            <a:r>
              <a:rPr lang="en-US" sz="1400" b="1" dirty="0"/>
              <a:t> </a:t>
            </a:r>
          </a:p>
          <a:p>
            <a:pPr algn="ctr"/>
            <a:r>
              <a:rPr lang="en-US" sz="1400" dirty="0" smtClean="0">
                <a:latin typeface="Stencil" panose="040409050D0802020404" pitchFamily="82" charset="0"/>
              </a:rPr>
              <a:t>The </a:t>
            </a:r>
            <a:r>
              <a:rPr lang="en-US" sz="1400" dirty="0">
                <a:latin typeface="Stencil" panose="040409050D0802020404" pitchFamily="82" charset="0"/>
              </a:rPr>
              <a:t>Day of the Lord</a:t>
            </a:r>
          </a:p>
          <a:p>
            <a:r>
              <a:rPr lang="en-US" sz="1400" dirty="0"/>
              <a:t> </a:t>
            </a:r>
          </a:p>
          <a:p>
            <a:r>
              <a:rPr lang="en-US" sz="1400" b="1" dirty="0"/>
              <a:t>Obad 15</a:t>
            </a:r>
            <a:endParaRPr lang="en-US" sz="1400" dirty="0"/>
          </a:p>
          <a:p>
            <a:r>
              <a:rPr lang="en-US" sz="1400" dirty="0"/>
              <a:t>15 "The </a:t>
            </a:r>
            <a:r>
              <a:rPr lang="en-US" sz="1400" b="1" dirty="0">
                <a:latin typeface="Arial Black" panose="020B0A04020102020204" pitchFamily="34" charset="0"/>
              </a:rPr>
              <a:t>day of the Lord </a:t>
            </a:r>
            <a:r>
              <a:rPr lang="en-US" sz="1400" b="1" dirty="0">
                <a:solidFill>
                  <a:srgbClr val="FF0000"/>
                </a:solidFill>
              </a:rPr>
              <a:t>is near </a:t>
            </a:r>
            <a:r>
              <a:rPr lang="en-US" sz="1400" b="1" u="sng" dirty="0"/>
              <a:t>for all nations</a:t>
            </a:r>
            <a:r>
              <a:rPr lang="en-US" sz="1400" dirty="0"/>
              <a:t>. </a:t>
            </a:r>
          </a:p>
          <a:p>
            <a:r>
              <a:rPr lang="en-US" sz="1400" dirty="0"/>
              <a:t>As you have done, it will be done to you; </a:t>
            </a:r>
            <a:r>
              <a:rPr lang="en-US" sz="1400" b="1" i="1" u="sng" dirty="0"/>
              <a:t>your deeds will return upon your own head</a:t>
            </a:r>
            <a:r>
              <a:rPr lang="en-US" sz="1400" dirty="0"/>
              <a:t>. </a:t>
            </a:r>
          </a:p>
          <a:p>
            <a:r>
              <a:rPr lang="en-US" sz="1400" dirty="0"/>
              <a:t> </a:t>
            </a:r>
          </a:p>
          <a:p>
            <a:r>
              <a:rPr lang="en-US" sz="1400" b="1" dirty="0"/>
              <a:t>Zeph 1:14-18</a:t>
            </a:r>
            <a:endParaRPr lang="en-US" sz="1400" dirty="0"/>
          </a:p>
          <a:p>
            <a:r>
              <a:rPr lang="en-US" sz="1400" dirty="0"/>
              <a:t>14 "The great </a:t>
            </a:r>
            <a:r>
              <a:rPr lang="en-US" sz="1400" b="1" dirty="0">
                <a:latin typeface="Arial Black" panose="020B0A04020102020204" pitchFamily="34" charset="0"/>
              </a:rPr>
              <a:t>day of the Lord </a:t>
            </a:r>
            <a:r>
              <a:rPr lang="en-US" sz="1400" b="1" dirty="0">
                <a:solidFill>
                  <a:srgbClr val="FF0000"/>
                </a:solidFill>
              </a:rPr>
              <a:t>is near — near and coming quickly</a:t>
            </a:r>
            <a:r>
              <a:rPr lang="en-US" sz="1400" dirty="0"/>
              <a:t>.</a:t>
            </a:r>
          </a:p>
          <a:p>
            <a:r>
              <a:rPr lang="en-US" sz="1400" dirty="0"/>
              <a:t>Listen! The cry on the </a:t>
            </a:r>
            <a:r>
              <a:rPr lang="en-US" sz="1400" b="1" dirty="0">
                <a:latin typeface="Arial Black" panose="020B0A04020102020204" pitchFamily="34" charset="0"/>
              </a:rPr>
              <a:t>day of the Lord </a:t>
            </a:r>
            <a:r>
              <a:rPr lang="en-US" sz="1400" dirty="0"/>
              <a:t>will be bitter, the shouting of the warrior there. </a:t>
            </a:r>
          </a:p>
          <a:p>
            <a:r>
              <a:rPr lang="en-US" sz="1400" dirty="0"/>
              <a:t>15 That day will be a day of wrath, a day of distress and anguish,</a:t>
            </a:r>
          </a:p>
          <a:p>
            <a:r>
              <a:rPr lang="en-US" sz="1400" dirty="0"/>
              <a:t>a day of trouble and ruin, a day of darkness and gloom, a day of clouds and blackness, </a:t>
            </a:r>
          </a:p>
          <a:p>
            <a:r>
              <a:rPr lang="en-US" sz="1400" dirty="0"/>
              <a:t>16 a day of trumpet and battle cry </a:t>
            </a:r>
          </a:p>
          <a:p>
            <a:r>
              <a:rPr lang="en-US" sz="1400" dirty="0"/>
              <a:t>against the fortified cities and against the corner towers. </a:t>
            </a:r>
          </a:p>
          <a:p>
            <a:r>
              <a:rPr lang="en-US" sz="1400" dirty="0"/>
              <a:t>17 </a:t>
            </a:r>
            <a:r>
              <a:rPr lang="en-US" sz="1400" b="1" i="1" u="sng" dirty="0"/>
              <a:t>I will bring distress on the people and they will walk like blind men</a:t>
            </a:r>
            <a:r>
              <a:rPr lang="en-US" sz="1400" dirty="0"/>
              <a:t>,</a:t>
            </a:r>
          </a:p>
          <a:p>
            <a:r>
              <a:rPr lang="en-US" sz="1400" b="1" u="sng" dirty="0"/>
              <a:t>because they have sinned against the Lord</a:t>
            </a:r>
            <a:r>
              <a:rPr lang="en-US" sz="1400" dirty="0"/>
              <a:t>.</a:t>
            </a:r>
          </a:p>
          <a:p>
            <a:r>
              <a:rPr lang="en-US" sz="1400" dirty="0"/>
              <a:t>Their blood will be poured out like dust and their entrails like filth. </a:t>
            </a:r>
          </a:p>
          <a:p>
            <a:r>
              <a:rPr lang="en-US" sz="1400" dirty="0"/>
              <a:t>18 Neither their silver nor their gold will be able to save them</a:t>
            </a:r>
          </a:p>
          <a:p>
            <a:r>
              <a:rPr lang="en-US" sz="1400" dirty="0"/>
              <a:t>on the </a:t>
            </a:r>
            <a:r>
              <a:rPr lang="en-US" sz="1400" b="1" dirty="0">
                <a:latin typeface="Arial Black" panose="020B0A04020102020204" pitchFamily="34" charset="0"/>
              </a:rPr>
              <a:t>day of the Lord's wrath</a:t>
            </a:r>
            <a:r>
              <a:rPr lang="en-US" sz="1400" dirty="0"/>
              <a:t>. In the fire of his jealousy </a:t>
            </a:r>
            <a:r>
              <a:rPr lang="en-US" sz="1400" b="1" u="sng" dirty="0"/>
              <a:t>the whole world will be consumed,</a:t>
            </a:r>
            <a:r>
              <a:rPr lang="en-US" sz="1400" dirty="0"/>
              <a:t> for </a:t>
            </a:r>
            <a:r>
              <a:rPr lang="en-US" sz="1400" b="1" u="sng" dirty="0"/>
              <a:t>he will make a sudden end of all who live in the earth</a:t>
            </a:r>
            <a:r>
              <a:rPr lang="en-US" sz="1400" dirty="0"/>
              <a:t>." </a:t>
            </a:r>
          </a:p>
        </p:txBody>
      </p:sp>
    </p:spTree>
    <p:extLst>
      <p:ext uri="{BB962C8B-B14F-4D97-AF65-F5344CB8AC3E}">
        <p14:creationId xmlns:p14="http://schemas.microsoft.com/office/powerpoint/2010/main" val="18379419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23134</TotalTime>
  <Words>1154</Words>
  <Application>Microsoft Office PowerPoint</Application>
  <PresentationFormat>On-screen Show (4:3)</PresentationFormat>
  <Paragraphs>216</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End-Times Prophecy  Overview From Daniel 9:24-27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Archer</dc:creator>
  <cp:lastModifiedBy>Owner</cp:lastModifiedBy>
  <cp:revision>211</cp:revision>
  <cp:lastPrinted>2018-08-16T14:46:22Z</cp:lastPrinted>
  <dcterms:created xsi:type="dcterms:W3CDTF">2002-10-05T00:59:16Z</dcterms:created>
  <dcterms:modified xsi:type="dcterms:W3CDTF">2018-09-29T14:56:40Z</dcterms:modified>
</cp:coreProperties>
</file>