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78" r:id="rId2"/>
    <p:sldId id="277" r:id="rId3"/>
    <p:sldId id="272" r:id="rId4"/>
    <p:sldId id="273" r:id="rId5"/>
    <p:sldId id="275" r:id="rId6"/>
    <p:sldId id="276" r:id="rId7"/>
    <p:sldId id="274" r:id="rId8"/>
  </p:sldIdLst>
  <p:sldSz cx="9144000" cy="6858000" type="screen4x3"/>
  <p:notesSz cx="6858000" cy="9313863"/>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81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61AE13F-F2E3-488F-BBD4-9916385A0BA8}" type="slidenum">
              <a:rPr lang="en-US" altLang="en-US"/>
              <a:pPr/>
              <a:t>‹#›</a:t>
            </a:fld>
            <a:endParaRPr lang="en-US" altLang="en-US"/>
          </a:p>
        </p:txBody>
      </p:sp>
    </p:spTree>
    <p:extLst>
      <p:ext uri="{BB962C8B-B14F-4D97-AF65-F5344CB8AC3E}">
        <p14:creationId xmlns:p14="http://schemas.microsoft.com/office/powerpoint/2010/main" val="39634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C78FCB-6504-4CEB-A7D7-8D41656F532C}" type="slidenum">
              <a:rPr lang="en-US" altLang="en-US"/>
              <a:pPr/>
              <a:t>‹#›</a:t>
            </a:fld>
            <a:endParaRPr lang="en-US" altLang="en-US"/>
          </a:p>
        </p:txBody>
      </p:sp>
    </p:spTree>
    <p:extLst>
      <p:ext uri="{BB962C8B-B14F-4D97-AF65-F5344CB8AC3E}">
        <p14:creationId xmlns:p14="http://schemas.microsoft.com/office/powerpoint/2010/main" val="7124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4621BB-B5BD-4817-BB03-CD8027440297}" type="slidenum">
              <a:rPr lang="en-US" altLang="en-US"/>
              <a:pPr/>
              <a:t>‹#›</a:t>
            </a:fld>
            <a:endParaRPr lang="en-US" altLang="en-US"/>
          </a:p>
        </p:txBody>
      </p:sp>
    </p:spTree>
    <p:extLst>
      <p:ext uri="{BB962C8B-B14F-4D97-AF65-F5344CB8AC3E}">
        <p14:creationId xmlns:p14="http://schemas.microsoft.com/office/powerpoint/2010/main" val="346741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3C035A-0197-4838-BE93-E00EB4325B7E}" type="slidenum">
              <a:rPr lang="en-US" altLang="en-US"/>
              <a:pPr/>
              <a:t>‹#›</a:t>
            </a:fld>
            <a:endParaRPr lang="en-US" altLang="en-US"/>
          </a:p>
        </p:txBody>
      </p:sp>
    </p:spTree>
    <p:extLst>
      <p:ext uri="{BB962C8B-B14F-4D97-AF65-F5344CB8AC3E}">
        <p14:creationId xmlns:p14="http://schemas.microsoft.com/office/powerpoint/2010/main" val="182197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619DD9-4116-4897-B300-8BE56DC9C4BE}" type="slidenum">
              <a:rPr lang="en-US" altLang="en-US"/>
              <a:pPr/>
              <a:t>‹#›</a:t>
            </a:fld>
            <a:endParaRPr lang="en-US" altLang="en-US"/>
          </a:p>
        </p:txBody>
      </p:sp>
    </p:spTree>
    <p:extLst>
      <p:ext uri="{BB962C8B-B14F-4D97-AF65-F5344CB8AC3E}">
        <p14:creationId xmlns:p14="http://schemas.microsoft.com/office/powerpoint/2010/main" val="235280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AEC3227-A1A5-4DA6-B18F-7ED7A3AC4428}" type="slidenum">
              <a:rPr lang="en-US" altLang="en-US"/>
              <a:pPr/>
              <a:t>‹#›</a:t>
            </a:fld>
            <a:endParaRPr lang="en-US" altLang="en-US"/>
          </a:p>
        </p:txBody>
      </p:sp>
    </p:spTree>
    <p:extLst>
      <p:ext uri="{BB962C8B-B14F-4D97-AF65-F5344CB8AC3E}">
        <p14:creationId xmlns:p14="http://schemas.microsoft.com/office/powerpoint/2010/main" val="161304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06652B6-97AC-46E5-A544-EDAFB2A25B6A}" type="slidenum">
              <a:rPr lang="en-US" altLang="en-US"/>
              <a:pPr/>
              <a:t>‹#›</a:t>
            </a:fld>
            <a:endParaRPr lang="en-US" altLang="en-US"/>
          </a:p>
        </p:txBody>
      </p:sp>
    </p:spTree>
    <p:extLst>
      <p:ext uri="{BB962C8B-B14F-4D97-AF65-F5344CB8AC3E}">
        <p14:creationId xmlns:p14="http://schemas.microsoft.com/office/powerpoint/2010/main" val="3569824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4A84F8A-45D4-4D1D-8A3B-41ADA8B4623D}" type="slidenum">
              <a:rPr lang="en-US" altLang="en-US"/>
              <a:pPr/>
              <a:t>‹#›</a:t>
            </a:fld>
            <a:endParaRPr lang="en-US" altLang="en-US"/>
          </a:p>
        </p:txBody>
      </p:sp>
    </p:spTree>
    <p:extLst>
      <p:ext uri="{BB962C8B-B14F-4D97-AF65-F5344CB8AC3E}">
        <p14:creationId xmlns:p14="http://schemas.microsoft.com/office/powerpoint/2010/main" val="1296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F38A763-06C0-41FA-AF3E-143EA7E99197}" type="slidenum">
              <a:rPr lang="en-US" altLang="en-US"/>
              <a:pPr/>
              <a:t>‹#›</a:t>
            </a:fld>
            <a:endParaRPr lang="en-US" altLang="en-US"/>
          </a:p>
        </p:txBody>
      </p:sp>
    </p:spTree>
    <p:extLst>
      <p:ext uri="{BB962C8B-B14F-4D97-AF65-F5344CB8AC3E}">
        <p14:creationId xmlns:p14="http://schemas.microsoft.com/office/powerpoint/2010/main" val="410750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6B2370A-F35F-4692-B4FA-59F8BB998B7A}" type="slidenum">
              <a:rPr lang="en-US" altLang="en-US"/>
              <a:pPr/>
              <a:t>‹#›</a:t>
            </a:fld>
            <a:endParaRPr lang="en-US" altLang="en-US"/>
          </a:p>
        </p:txBody>
      </p:sp>
    </p:spTree>
    <p:extLst>
      <p:ext uri="{BB962C8B-B14F-4D97-AF65-F5344CB8AC3E}">
        <p14:creationId xmlns:p14="http://schemas.microsoft.com/office/powerpoint/2010/main" val="347491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50690B-145B-46A4-A9AC-5D4363C2944B}" type="slidenum">
              <a:rPr lang="en-US" altLang="en-US"/>
              <a:pPr/>
              <a:t>‹#›</a:t>
            </a:fld>
            <a:endParaRPr lang="en-US" altLang="en-US"/>
          </a:p>
        </p:txBody>
      </p:sp>
    </p:spTree>
    <p:extLst>
      <p:ext uri="{BB962C8B-B14F-4D97-AF65-F5344CB8AC3E}">
        <p14:creationId xmlns:p14="http://schemas.microsoft.com/office/powerpoint/2010/main" val="199976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94083CE-8150-4DE4-B989-074A2B2838E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eaLnBrk="0" fontAlgn="base" hangingPunct="0">
        <a:spcBef>
          <a:spcPct val="0"/>
        </a:spcBef>
        <a:spcAft>
          <a:spcPct val="0"/>
        </a:spcAft>
        <a:defRPr sz="4400">
          <a:solidFill>
            <a:schemeClr val="tx2"/>
          </a:solidFill>
          <a:latin typeface="Times New Roman"/>
        </a:defRPr>
      </a:lvl6pPr>
      <a:lvl7pPr marL="914400" algn="ctr" rtl="0" eaLnBrk="0" fontAlgn="base" hangingPunct="0">
        <a:spcBef>
          <a:spcPct val="0"/>
        </a:spcBef>
        <a:spcAft>
          <a:spcPct val="0"/>
        </a:spcAft>
        <a:defRPr sz="4400">
          <a:solidFill>
            <a:schemeClr val="tx2"/>
          </a:solidFill>
          <a:latin typeface="Times New Roman"/>
        </a:defRPr>
      </a:lvl7pPr>
      <a:lvl8pPr marL="1371600" algn="ctr" rtl="0" eaLnBrk="0" fontAlgn="base" hangingPunct="0">
        <a:spcBef>
          <a:spcPct val="0"/>
        </a:spcBef>
        <a:spcAft>
          <a:spcPct val="0"/>
        </a:spcAft>
        <a:defRPr sz="4400">
          <a:solidFill>
            <a:schemeClr val="tx2"/>
          </a:solidFill>
          <a:latin typeface="Times New Roman"/>
        </a:defRPr>
      </a:lvl8pPr>
      <a:lvl9pPr marL="1828800" algn="ctr" rtl="0" eaLnBrk="0" fontAlgn="base" hangingPunct="0">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lstStyle/>
          <a:p>
            <a:r>
              <a:rPr lang="en-US" dirty="0" smtClean="0"/>
              <a:t>End-Times Prophecy </a:t>
            </a:r>
            <a:br>
              <a:rPr lang="en-US" dirty="0" smtClean="0"/>
            </a:br>
            <a:r>
              <a:rPr lang="en-US" dirty="0" smtClean="0"/>
              <a:t>Overview</a:t>
            </a:r>
            <a:br>
              <a:rPr lang="en-US" dirty="0" smtClean="0"/>
            </a:br>
            <a:r>
              <a:rPr lang="en-US" sz="2800" dirty="0" smtClean="0"/>
              <a:t>From Daniel 9:24-27</a:t>
            </a:r>
            <a:endParaRPr lang="en-US" dirty="0"/>
          </a:p>
        </p:txBody>
      </p:sp>
      <p:sp>
        <p:nvSpPr>
          <p:cNvPr id="3" name="Subtitle 2"/>
          <p:cNvSpPr>
            <a:spLocks noGrp="1"/>
          </p:cNvSpPr>
          <p:nvPr>
            <p:ph type="subTitle" idx="1"/>
          </p:nvPr>
        </p:nvSpPr>
        <p:spPr/>
        <p:txBody>
          <a:bodyPr/>
          <a:lstStyle/>
          <a:p>
            <a:r>
              <a:rPr lang="en-US" sz="2400" dirty="0" smtClean="0"/>
              <a:t>Presented by</a:t>
            </a:r>
          </a:p>
          <a:p>
            <a:r>
              <a:rPr lang="en-US" sz="2400" dirty="0" smtClean="0"/>
              <a:t>Bill Archer</a:t>
            </a:r>
          </a:p>
          <a:p>
            <a:r>
              <a:rPr lang="en-US" sz="1600" dirty="0" smtClean="0"/>
              <a:t>October 2018</a:t>
            </a:r>
            <a:endParaRPr lang="en-US" sz="1600" dirty="0"/>
          </a:p>
        </p:txBody>
      </p:sp>
      <p:sp>
        <p:nvSpPr>
          <p:cNvPr id="4" name="Footer Placeholder 3"/>
          <p:cNvSpPr>
            <a:spLocks noGrp="1"/>
          </p:cNvSpPr>
          <p:nvPr>
            <p:ph type="ftr" sz="quarter" idx="11"/>
          </p:nvPr>
        </p:nvSpPr>
        <p:spPr/>
        <p:txBody>
          <a:bodyPr/>
          <a:lstStyle/>
          <a:p>
            <a:r>
              <a:rPr lang="en-US" altLang="en-US" dirty="0" smtClean="0"/>
              <a:t>www.timelesstruthfortoday.com</a:t>
            </a:r>
            <a:endParaRPr lang="en-US" altLang="en-US" dirty="0"/>
          </a:p>
        </p:txBody>
      </p:sp>
    </p:spTree>
    <p:extLst>
      <p:ext uri="{BB962C8B-B14F-4D97-AF65-F5344CB8AC3E}">
        <p14:creationId xmlns:p14="http://schemas.microsoft.com/office/powerpoint/2010/main" val="90667139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58140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68" name="Line 20"/>
          <p:cNvSpPr>
            <a:spLocks noChangeShapeType="1"/>
          </p:cNvSpPr>
          <p:nvPr/>
        </p:nvSpPr>
        <p:spPr bwMode="auto">
          <a:xfrm>
            <a:off x="609600" y="38989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73" name="Line 25"/>
          <p:cNvSpPr>
            <a:spLocks noChangeShapeType="1"/>
          </p:cNvSpPr>
          <p:nvPr/>
        </p:nvSpPr>
        <p:spPr bwMode="auto">
          <a:xfrm>
            <a:off x="1295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7" name="Line 39"/>
          <p:cNvSpPr>
            <a:spLocks noChangeShapeType="1"/>
          </p:cNvSpPr>
          <p:nvPr/>
        </p:nvSpPr>
        <p:spPr bwMode="auto">
          <a:xfrm flipV="1">
            <a:off x="457200" y="4009472"/>
            <a:ext cx="5266765"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26"/>
          <p:cNvSpPr>
            <a:spLocks noChangeShapeType="1"/>
          </p:cNvSpPr>
          <p:nvPr/>
        </p:nvSpPr>
        <p:spPr bwMode="auto">
          <a:xfrm>
            <a:off x="2971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4876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304800" y="990600"/>
            <a:ext cx="1295400" cy="1200329"/>
          </a:xfrm>
          <a:prstGeom prst="rect">
            <a:avLst/>
          </a:prstGeom>
          <a:noFill/>
        </p:spPr>
        <p:txBody>
          <a:bodyPr wrap="square" rtlCol="0">
            <a:spAutoFit/>
          </a:bodyPr>
          <a:lstStyle/>
          <a:p>
            <a:r>
              <a:rPr lang="en-US" sz="1200" b="1" dirty="0" smtClean="0">
                <a:solidFill>
                  <a:srgbClr val="FF0000"/>
                </a:solidFill>
              </a:rPr>
              <a:t>Dan.9:25A</a:t>
            </a:r>
            <a:r>
              <a:rPr lang="en-US" sz="1200" dirty="0" smtClean="0"/>
              <a:t>…</a:t>
            </a:r>
          </a:p>
          <a:p>
            <a:r>
              <a:rPr lang="en-US" sz="1200" dirty="0" smtClean="0"/>
              <a:t>Decree given to </a:t>
            </a:r>
          </a:p>
          <a:p>
            <a:r>
              <a:rPr lang="en-US" sz="1200" b="1" dirty="0" smtClean="0"/>
              <a:t>restore / rebuild</a:t>
            </a:r>
            <a:r>
              <a:rPr lang="en-US" sz="1200" dirty="0" smtClean="0"/>
              <a:t> </a:t>
            </a:r>
            <a:r>
              <a:rPr lang="en-US" sz="1200" b="1" dirty="0" smtClean="0"/>
              <a:t>Jerusalem</a:t>
            </a:r>
            <a:r>
              <a:rPr lang="en-US" sz="1200" dirty="0" smtClean="0"/>
              <a:t>.</a:t>
            </a:r>
          </a:p>
          <a:p>
            <a:r>
              <a:rPr lang="en-US" sz="1200" dirty="0" smtClean="0"/>
              <a:t>Neh.2:1-</a:t>
            </a:r>
            <a:r>
              <a:rPr lang="en-US" sz="1200" b="1" u="sng" dirty="0" smtClean="0"/>
              <a:t>8</a:t>
            </a:r>
          </a:p>
          <a:p>
            <a:r>
              <a:rPr lang="en-US" sz="1200" dirty="0" smtClean="0"/>
              <a:t>  March 5, 444BC</a:t>
            </a:r>
            <a:endParaRPr lang="en-US" sz="1200" dirty="0"/>
          </a:p>
        </p:txBody>
      </p:sp>
      <p:sp>
        <p:nvSpPr>
          <p:cNvPr id="46" name="TextBox 45"/>
          <p:cNvSpPr txBox="1"/>
          <p:nvPr/>
        </p:nvSpPr>
        <p:spPr>
          <a:xfrm>
            <a:off x="1981200" y="990600"/>
            <a:ext cx="1313702" cy="1200329"/>
          </a:xfrm>
          <a:prstGeom prst="rect">
            <a:avLst/>
          </a:prstGeom>
          <a:noFill/>
        </p:spPr>
        <p:txBody>
          <a:bodyPr wrap="square" rtlCol="0">
            <a:spAutoFit/>
          </a:bodyPr>
          <a:lstStyle/>
          <a:p>
            <a:r>
              <a:rPr lang="en-US" sz="1200" b="1" dirty="0" smtClean="0">
                <a:solidFill>
                  <a:srgbClr val="FF0000"/>
                </a:solidFill>
              </a:rPr>
              <a:t>Dan.9:25B</a:t>
            </a:r>
            <a:r>
              <a:rPr lang="en-US" sz="1200" dirty="0" smtClean="0"/>
              <a:t>…</a:t>
            </a:r>
          </a:p>
          <a:p>
            <a:r>
              <a:rPr lang="en-US" sz="1200" u="sng" dirty="0" smtClean="0"/>
              <a:t>Anointed One</a:t>
            </a:r>
            <a:r>
              <a:rPr lang="en-US" sz="1200" dirty="0" smtClean="0"/>
              <a:t>, CHRIST comes.</a:t>
            </a:r>
          </a:p>
          <a:p>
            <a:r>
              <a:rPr lang="en-US" sz="1200" b="1" dirty="0" smtClean="0"/>
              <a:t>Triumphal Entry</a:t>
            </a:r>
          </a:p>
          <a:p>
            <a:r>
              <a:rPr lang="en-US" sz="1200" dirty="0" smtClean="0"/>
              <a:t>Lu.19:28-44</a:t>
            </a:r>
          </a:p>
          <a:p>
            <a:r>
              <a:rPr lang="en-US" sz="1200" dirty="0" smtClean="0"/>
              <a:t>  March 30, 33AD</a:t>
            </a:r>
            <a:endParaRPr lang="en-US" sz="1200" dirty="0"/>
          </a:p>
        </p:txBody>
      </p:sp>
      <p:sp>
        <p:nvSpPr>
          <p:cNvPr id="19" name="TextBox 18"/>
          <p:cNvSpPr txBox="1"/>
          <p:nvPr/>
        </p:nvSpPr>
        <p:spPr>
          <a:xfrm>
            <a:off x="645460" y="3787605"/>
            <a:ext cx="608480" cy="461665"/>
          </a:xfrm>
          <a:prstGeom prst="rect">
            <a:avLst/>
          </a:prstGeom>
          <a:noFill/>
        </p:spPr>
        <p:txBody>
          <a:bodyPr wrap="square" rtlCol="0">
            <a:spAutoFit/>
          </a:bodyPr>
          <a:lstStyle/>
          <a:p>
            <a:pPr algn="ctr"/>
            <a:r>
              <a:rPr lang="en-US" sz="1200" b="1" dirty="0" smtClean="0">
                <a:solidFill>
                  <a:srgbClr val="FF0000"/>
                </a:solidFill>
              </a:rPr>
              <a:t>7-7s</a:t>
            </a:r>
          </a:p>
          <a:p>
            <a:pPr algn="ctr"/>
            <a:r>
              <a:rPr lang="en-US" sz="1200" dirty="0" smtClean="0"/>
              <a:t>49 </a:t>
            </a:r>
            <a:r>
              <a:rPr lang="en-US" sz="1200" dirty="0" err="1" smtClean="0"/>
              <a:t>yr</a:t>
            </a:r>
            <a:endParaRPr lang="en-US" sz="1200" dirty="0"/>
          </a:p>
        </p:txBody>
      </p:sp>
      <p:sp>
        <p:nvSpPr>
          <p:cNvPr id="52" name="TextBox 51"/>
          <p:cNvSpPr txBox="1"/>
          <p:nvPr/>
        </p:nvSpPr>
        <p:spPr>
          <a:xfrm>
            <a:off x="1832849" y="3778640"/>
            <a:ext cx="605551" cy="461665"/>
          </a:xfrm>
          <a:prstGeom prst="rect">
            <a:avLst/>
          </a:prstGeom>
          <a:noFill/>
        </p:spPr>
        <p:txBody>
          <a:bodyPr wrap="square" rtlCol="0">
            <a:spAutoFit/>
          </a:bodyPr>
          <a:lstStyle/>
          <a:p>
            <a:pPr algn="ctr"/>
            <a:r>
              <a:rPr lang="en-US" sz="1200" b="1" dirty="0" smtClean="0">
                <a:solidFill>
                  <a:srgbClr val="FF0000"/>
                </a:solidFill>
              </a:rPr>
              <a:t>62</a:t>
            </a:r>
            <a:r>
              <a:rPr lang="en-US" sz="1200" dirty="0" smtClean="0">
                <a:solidFill>
                  <a:srgbClr val="FF0000"/>
                </a:solidFill>
              </a:rPr>
              <a:t>-7s</a:t>
            </a:r>
          </a:p>
          <a:p>
            <a:pPr algn="ctr"/>
            <a:r>
              <a:rPr lang="en-US" sz="1200" dirty="0" smtClean="0"/>
              <a:t>434 </a:t>
            </a:r>
            <a:r>
              <a:rPr lang="en-US" sz="1200" dirty="0" err="1" smtClean="0"/>
              <a:t>yr</a:t>
            </a:r>
            <a:endParaRPr lang="en-US" sz="1200" dirty="0"/>
          </a:p>
        </p:txBody>
      </p:sp>
      <p:cxnSp>
        <p:nvCxnSpPr>
          <p:cNvPr id="53" name="Straight Arrow Connector 52"/>
          <p:cNvCxnSpPr/>
          <p:nvPr/>
        </p:nvCxnSpPr>
        <p:spPr bwMode="auto">
          <a:xfrm>
            <a:off x="609600" y="2895600"/>
            <a:ext cx="2362200"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1240492" y="2667000"/>
            <a:ext cx="1121707" cy="461665"/>
          </a:xfrm>
          <a:prstGeom prst="rect">
            <a:avLst/>
          </a:prstGeom>
          <a:noFill/>
        </p:spPr>
        <p:txBody>
          <a:bodyPr wrap="square" rtlCol="0">
            <a:spAutoFit/>
          </a:bodyPr>
          <a:lstStyle/>
          <a:p>
            <a:pPr algn="ctr"/>
            <a:r>
              <a:rPr lang="en-US" sz="1200" b="1" dirty="0" smtClean="0">
                <a:solidFill>
                  <a:srgbClr val="FF0000"/>
                </a:solidFill>
              </a:rPr>
              <a:t>69-7s</a:t>
            </a:r>
            <a:r>
              <a:rPr lang="en-US" sz="1200" dirty="0" smtClean="0"/>
              <a:t>; 483 </a:t>
            </a:r>
            <a:r>
              <a:rPr lang="en-US" sz="1200" dirty="0" err="1" smtClean="0"/>
              <a:t>yr</a:t>
            </a:r>
            <a:endParaRPr lang="en-US" sz="1200" dirty="0" smtClean="0"/>
          </a:p>
          <a:p>
            <a:pPr algn="ctr"/>
            <a:r>
              <a:rPr lang="en-US" sz="1200" dirty="0" smtClean="0"/>
              <a:t>173,880 Days</a:t>
            </a:r>
            <a:endParaRPr lang="en-US" sz="1200" dirty="0"/>
          </a:p>
        </p:txBody>
      </p:sp>
      <p:sp>
        <p:nvSpPr>
          <p:cNvPr id="22" name="TextBox 21"/>
          <p:cNvSpPr txBox="1"/>
          <p:nvPr/>
        </p:nvSpPr>
        <p:spPr>
          <a:xfrm>
            <a:off x="341107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sp>
        <p:nvSpPr>
          <p:cNvPr id="25" name="TextBox 24"/>
          <p:cNvSpPr txBox="1"/>
          <p:nvPr/>
        </p:nvSpPr>
        <p:spPr>
          <a:xfrm>
            <a:off x="5876365" y="990600"/>
            <a:ext cx="3191435" cy="3631763"/>
          </a:xfrm>
          <a:prstGeom prst="rect">
            <a:avLst/>
          </a:prstGeom>
          <a:noFill/>
          <a:ln w="6350">
            <a:solidFill>
              <a:schemeClr val="tx1"/>
            </a:solidFill>
            <a:prstDash val="dash"/>
          </a:ln>
        </p:spPr>
        <p:txBody>
          <a:bodyPr wrap="square" rtlCol="0">
            <a:spAutoFit/>
          </a:bodyPr>
          <a:lstStyle/>
          <a:p>
            <a:r>
              <a:rPr lang="en-US" sz="1600" b="1" u="sng" dirty="0">
                <a:solidFill>
                  <a:srgbClr val="FF0000"/>
                </a:solidFill>
              </a:rPr>
              <a:t>Dan </a:t>
            </a:r>
            <a:r>
              <a:rPr lang="en-US" sz="1600" b="1" u="sng" dirty="0" smtClean="0">
                <a:solidFill>
                  <a:srgbClr val="FF0000"/>
                </a:solidFill>
              </a:rPr>
              <a:t>9:24-26 </a:t>
            </a:r>
            <a:r>
              <a:rPr lang="en-US" sz="1600" dirty="0" smtClean="0"/>
              <a:t>  </a:t>
            </a:r>
            <a:r>
              <a:rPr lang="en-US" sz="1000" dirty="0" smtClean="0"/>
              <a:t>NIV</a:t>
            </a:r>
            <a:endParaRPr lang="en-US" sz="1000" dirty="0"/>
          </a:p>
          <a:p>
            <a:endParaRPr lang="en-US" sz="1000" dirty="0" smtClean="0"/>
          </a:p>
          <a:p>
            <a:r>
              <a:rPr lang="en-US" sz="1200" dirty="0" smtClean="0"/>
              <a:t>24 </a:t>
            </a:r>
            <a:r>
              <a:rPr lang="en-US" sz="1200" dirty="0"/>
              <a:t>"Seventy 'sevens' are decreed for your people and your holy city to finish transgression, to put an end to sin, to atone for wickedness, to bring in everlasting righteousness, to seal up vision and prophecy and to anoint the most holy. </a:t>
            </a:r>
          </a:p>
          <a:p>
            <a:endParaRPr lang="en-US" sz="1200" dirty="0"/>
          </a:p>
          <a:p>
            <a:r>
              <a:rPr lang="en-US" sz="1200" dirty="0"/>
              <a:t>25 "Know and understand this: From the issuing of the decree to restore and rebuild Jerusalem until the Anointed One, the ruler, comes, there will be seven 'sevens,' and sixty-two 'sevens.' It will be rebuilt with streets and a trench, but in times of trouble. 26 After the sixty-two 'sevens,' the Anointed One will be cut off and will have nothing. The people of the ruler who will come will destroy the city and the sanctuary. The end will come like a flood: War will continue until the end, and desolations have been </a:t>
            </a:r>
            <a:r>
              <a:rPr lang="en-US" sz="1200" dirty="0" smtClean="0"/>
              <a:t>decreed…</a:t>
            </a:r>
            <a:endParaRPr lang="en-US" sz="1200" dirty="0"/>
          </a:p>
        </p:txBody>
      </p:sp>
      <p:cxnSp>
        <p:nvCxnSpPr>
          <p:cNvPr id="27" name="Straight Connector 26"/>
          <p:cNvCxnSpPr/>
          <p:nvPr/>
        </p:nvCxnSpPr>
        <p:spPr bwMode="auto">
          <a:xfrm flipV="1">
            <a:off x="609600" y="2338847"/>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V="1">
            <a:off x="2971800" y="2353235"/>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569260" y="3200400"/>
            <a:ext cx="954740" cy="553998"/>
          </a:xfrm>
          <a:prstGeom prst="rect">
            <a:avLst/>
          </a:prstGeom>
          <a:noFill/>
        </p:spPr>
        <p:txBody>
          <a:bodyPr wrap="square" rtlCol="0">
            <a:spAutoFit/>
          </a:bodyPr>
          <a:lstStyle/>
          <a:p>
            <a:r>
              <a:rPr lang="en-US" sz="1000" b="1" dirty="0" smtClean="0">
                <a:solidFill>
                  <a:srgbClr val="FF0000"/>
                </a:solidFill>
              </a:rPr>
              <a:t>Dan.9:25C</a:t>
            </a:r>
            <a:r>
              <a:rPr lang="en-US" sz="1000" dirty="0" smtClean="0">
                <a:solidFill>
                  <a:srgbClr val="FF0000"/>
                </a:solidFill>
              </a:rPr>
              <a:t> </a:t>
            </a:r>
            <a:r>
              <a:rPr lang="en-US" sz="1000" dirty="0" smtClean="0"/>
              <a:t>Rebuild…</a:t>
            </a:r>
          </a:p>
          <a:p>
            <a:r>
              <a:rPr lang="en-US" sz="1000" dirty="0" smtClean="0"/>
              <a:t>Neh.4:16-18</a:t>
            </a:r>
            <a:endParaRPr lang="en-US" sz="1000" dirty="0"/>
          </a:p>
        </p:txBody>
      </p:sp>
      <p:cxnSp>
        <p:nvCxnSpPr>
          <p:cNvPr id="68" name="Straight Connector 67"/>
          <p:cNvCxnSpPr/>
          <p:nvPr/>
        </p:nvCxnSpPr>
        <p:spPr bwMode="auto">
          <a:xfrm flipV="1">
            <a:off x="388620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Box 68"/>
          <p:cNvSpPr txBox="1"/>
          <p:nvPr/>
        </p:nvSpPr>
        <p:spPr>
          <a:xfrm>
            <a:off x="4343401" y="990600"/>
            <a:ext cx="1380564" cy="1200329"/>
          </a:xfrm>
          <a:prstGeom prst="rect">
            <a:avLst/>
          </a:prstGeom>
          <a:noFill/>
        </p:spPr>
        <p:txBody>
          <a:bodyPr wrap="square" rtlCol="0">
            <a:spAutoFit/>
          </a:bodyPr>
          <a:lstStyle/>
          <a:p>
            <a:r>
              <a:rPr lang="en-US" sz="1200" b="1" dirty="0" smtClean="0">
                <a:solidFill>
                  <a:srgbClr val="FF0000"/>
                </a:solidFill>
              </a:rPr>
              <a:t>Dan.9:26B</a:t>
            </a:r>
          </a:p>
          <a:p>
            <a:r>
              <a:rPr lang="en-US" sz="1200" b="1" dirty="0" smtClean="0"/>
              <a:t>Jerusalem and Temple destroyed</a:t>
            </a:r>
          </a:p>
          <a:p>
            <a:r>
              <a:rPr lang="en-US" sz="1200" dirty="0" smtClean="0"/>
              <a:t>By a coming ruler’s people.</a:t>
            </a:r>
          </a:p>
          <a:p>
            <a:r>
              <a:rPr lang="en-US" sz="1200" dirty="0" smtClean="0"/>
              <a:t>  70AD</a:t>
            </a:r>
            <a:endParaRPr lang="en-US" sz="1200" dirty="0"/>
          </a:p>
        </p:txBody>
      </p:sp>
      <p:cxnSp>
        <p:nvCxnSpPr>
          <p:cNvPr id="70" name="Straight Connector 69"/>
          <p:cNvCxnSpPr/>
          <p:nvPr/>
        </p:nvCxnSpPr>
        <p:spPr bwMode="auto">
          <a:xfrm flipV="1">
            <a:off x="4876800" y="2311952"/>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V="1">
            <a:off x="5562600" y="4015248"/>
            <a:ext cx="0" cy="116635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5" name="TextBox 2054"/>
          <p:cNvSpPr txBox="1"/>
          <p:nvPr/>
        </p:nvSpPr>
        <p:spPr>
          <a:xfrm>
            <a:off x="4724400" y="5257800"/>
            <a:ext cx="3276600" cy="1015663"/>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400" dirty="0" smtClean="0"/>
              <a:t>What’s next?</a:t>
            </a:r>
          </a:p>
          <a:p>
            <a:r>
              <a:rPr lang="en-US" sz="1400" dirty="0"/>
              <a:t> </a:t>
            </a:r>
            <a:r>
              <a:rPr lang="en-US" sz="1400" dirty="0" smtClean="0"/>
              <a:t>  Who’s this ‘ruler that will come? </a:t>
            </a:r>
            <a:r>
              <a:rPr lang="en-US" sz="1400" b="1" dirty="0" smtClean="0">
                <a:solidFill>
                  <a:srgbClr val="FF0000"/>
                </a:solidFill>
              </a:rPr>
              <a:t>9:26</a:t>
            </a:r>
          </a:p>
          <a:p>
            <a:r>
              <a:rPr lang="en-US" sz="1400" dirty="0"/>
              <a:t> </a:t>
            </a:r>
            <a:r>
              <a:rPr lang="en-US" sz="1400" dirty="0" smtClean="0"/>
              <a:t>  </a:t>
            </a:r>
            <a:r>
              <a:rPr lang="en-US" sz="1600" b="1" dirty="0" smtClean="0"/>
              <a:t>What about </a:t>
            </a:r>
            <a:r>
              <a:rPr lang="en-US" sz="1600" b="1" dirty="0" smtClean="0">
                <a:solidFill>
                  <a:srgbClr val="FF0000"/>
                </a:solidFill>
              </a:rPr>
              <a:t>Daniel’s 70</a:t>
            </a:r>
            <a:r>
              <a:rPr lang="en-US" sz="1600" b="1" baseline="30000" dirty="0" smtClean="0">
                <a:solidFill>
                  <a:srgbClr val="FF0000"/>
                </a:solidFill>
              </a:rPr>
              <a:t>th</a:t>
            </a:r>
            <a:r>
              <a:rPr lang="en-US" sz="1600" b="1" dirty="0" smtClean="0">
                <a:solidFill>
                  <a:srgbClr val="FF0000"/>
                </a:solidFill>
              </a:rPr>
              <a:t> Week</a:t>
            </a:r>
            <a:r>
              <a:rPr lang="en-US" sz="1600" b="1" dirty="0" smtClean="0"/>
              <a:t>?</a:t>
            </a:r>
          </a:p>
          <a:p>
            <a:r>
              <a:rPr lang="en-US" sz="1600" b="1" dirty="0"/>
              <a:t> </a:t>
            </a:r>
            <a:r>
              <a:rPr lang="en-US" sz="1600" b="1" dirty="0" smtClean="0"/>
              <a:t>  What about the CHURCH?</a:t>
            </a:r>
            <a:endParaRPr lang="en-US" sz="1600" b="1" dirty="0"/>
          </a:p>
        </p:txBody>
      </p:sp>
      <p:sp>
        <p:nvSpPr>
          <p:cNvPr id="28" name="Right Arrow 27"/>
          <p:cNvSpPr/>
          <p:nvPr/>
        </p:nvSpPr>
        <p:spPr bwMode="auto">
          <a:xfrm>
            <a:off x="4953000" y="3469340"/>
            <a:ext cx="770965" cy="509443"/>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t>WARS</a:t>
            </a:r>
            <a:endParaRPr kumimoji="0" lang="en-US" sz="1000" b="0" i="0" u="none" strike="noStrike" cap="none" normalizeH="0" baseline="0" dirty="0" smtClean="0">
              <a:ln>
                <a:noFill/>
              </a:ln>
              <a:solidFill>
                <a:schemeClr val="tx1"/>
              </a:solidFill>
              <a:effectLst/>
              <a:latin typeface="Times New Roman"/>
            </a:endParaRPr>
          </a:p>
        </p:txBody>
      </p:sp>
    </p:spTree>
    <p:extLst>
      <p:ext uri="{BB962C8B-B14F-4D97-AF65-F5344CB8AC3E}">
        <p14:creationId xmlns:p14="http://schemas.microsoft.com/office/powerpoint/2010/main" val="2368004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solidFill>
                  <a:srgbClr val="FF0000"/>
                </a:solidFill>
              </a:rPr>
              <a:t>Resurrection,  Ascension       </a:t>
            </a:r>
            <a:r>
              <a:rPr lang="en-US" altLang="en-US" sz="1200" b="1" dirty="0" smtClean="0"/>
              <a:t>Jn.20:11-18   </a:t>
            </a:r>
            <a:r>
              <a:rPr lang="en-US" altLang="en-US" sz="1200" b="1" dirty="0" smtClean="0">
                <a:solidFill>
                  <a:srgbClr val="FF0000"/>
                </a:solidFill>
              </a:rPr>
              <a:t> </a:t>
            </a:r>
            <a:r>
              <a:rPr lang="en-US" altLang="en-US" sz="1200" b="1" dirty="0" smtClean="0"/>
              <a:t>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HOLY SPIRIT given </a:t>
            </a:r>
            <a:r>
              <a:rPr lang="en-US" altLang="en-US" sz="1200" b="1" dirty="0">
                <a:solidFill>
                  <a:srgbClr val="FF0000"/>
                </a:solidFill>
              </a:rPr>
              <a:t>to </a:t>
            </a:r>
            <a:r>
              <a:rPr lang="en-US" altLang="en-US" sz="1200" b="1" dirty="0" smtClean="0">
                <a:solidFill>
                  <a:srgbClr val="FF0000"/>
                </a:solidFill>
              </a:rPr>
              <a:t>Church </a:t>
            </a:r>
            <a:r>
              <a:rPr lang="en-US" altLang="en-US" sz="1200" b="1" dirty="0" smtClean="0"/>
              <a:t>Acts 1:8 Eph.1:13-14</a:t>
            </a:r>
            <a:endParaRPr lang="en-US" altLang="en-US" sz="1200" b="1" dirty="0"/>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TextBox 39"/>
          <p:cNvSpPr txBox="1"/>
          <p:nvPr/>
        </p:nvSpPr>
        <p:spPr>
          <a:xfrm>
            <a:off x="3343836" y="4343400"/>
            <a:ext cx="1380564" cy="1200329"/>
          </a:xfrm>
          <a:prstGeom prst="rect">
            <a:avLst/>
          </a:prstGeom>
          <a:noFill/>
        </p:spPr>
        <p:txBody>
          <a:bodyPr wrap="square" rtlCol="0">
            <a:spAutoFit/>
          </a:bodyPr>
          <a:lstStyle/>
          <a:p>
            <a:r>
              <a:rPr lang="en-US" sz="1200" b="1" dirty="0" smtClean="0">
                <a:solidFill>
                  <a:srgbClr val="FF0000"/>
                </a:solidFill>
              </a:rPr>
              <a:t>Dan.9:26B</a:t>
            </a:r>
          </a:p>
          <a:p>
            <a:r>
              <a:rPr lang="en-US" sz="1200" b="1" dirty="0" smtClean="0"/>
              <a:t>Jerusalem and Temple destroyed</a:t>
            </a:r>
          </a:p>
          <a:p>
            <a:r>
              <a:rPr lang="en-US" sz="1200" dirty="0" smtClean="0"/>
              <a:t>By a </a:t>
            </a:r>
            <a:r>
              <a:rPr lang="en-US" sz="1200" dirty="0" smtClean="0"/>
              <a:t>‘coming </a:t>
            </a:r>
            <a:r>
              <a:rPr lang="en-US" sz="1200" dirty="0" smtClean="0"/>
              <a:t>ruler’s </a:t>
            </a:r>
            <a:r>
              <a:rPr lang="en-US" sz="1200" dirty="0" smtClean="0"/>
              <a:t>people’.</a:t>
            </a:r>
            <a:endParaRPr lang="en-US" sz="1200" dirty="0" smtClean="0"/>
          </a:p>
          <a:p>
            <a:r>
              <a:rPr lang="en-US" sz="1200" dirty="0" smtClean="0"/>
              <a:t>70AD</a:t>
            </a:r>
            <a:endParaRPr lang="en-US" sz="1200" dirty="0"/>
          </a:p>
        </p:txBody>
      </p:sp>
      <p:sp>
        <p:nvSpPr>
          <p:cNvPr id="4" name="TextBox 3"/>
          <p:cNvSpPr txBox="1"/>
          <p:nvPr/>
        </p:nvSpPr>
        <p:spPr>
          <a:xfrm>
            <a:off x="6400800" y="990600"/>
            <a:ext cx="2362200" cy="2523768"/>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AutoNum type="arabicPeriod"/>
            </a:pPr>
            <a:r>
              <a:rPr lang="en-US" sz="1200" dirty="0" smtClean="0"/>
              <a:t>Resurrection = Cross + 3 days</a:t>
            </a:r>
          </a:p>
          <a:p>
            <a:pPr marL="228600" indent="-228600">
              <a:buAutoNum type="arabicPeriod"/>
            </a:pPr>
            <a:r>
              <a:rPr lang="en-US" sz="1200" dirty="0" smtClean="0"/>
              <a:t>Pentecost = Cross  + 50 days</a:t>
            </a:r>
          </a:p>
          <a:p>
            <a:pPr marL="228600" indent="-228600">
              <a:buAutoNum type="arabicPeriod"/>
            </a:pPr>
            <a:r>
              <a:rPr lang="en-US" sz="1200" b="1" u="sng" dirty="0" smtClean="0">
                <a:solidFill>
                  <a:srgbClr val="FF0000"/>
                </a:solidFill>
              </a:rPr>
              <a:t>Pentecost is birth of Church</a:t>
            </a:r>
          </a:p>
          <a:p>
            <a:pPr marL="228600" indent="-228600">
              <a:buAutoNum type="arabicPeriod"/>
            </a:pPr>
            <a:r>
              <a:rPr lang="en-US" sz="1200" b="1" u="sng" dirty="0" smtClean="0">
                <a:solidFill>
                  <a:srgbClr val="FF0000"/>
                </a:solidFill>
              </a:rPr>
              <a:t>Jews officially reject Gospel </a:t>
            </a:r>
            <a:r>
              <a:rPr lang="en-US" sz="1200" b="1" dirty="0" smtClean="0">
                <a:solidFill>
                  <a:srgbClr val="FF0000"/>
                </a:solidFill>
              </a:rPr>
              <a:t>Acts 28:23-24</a:t>
            </a:r>
          </a:p>
          <a:p>
            <a:pPr marL="228600" indent="-228600">
              <a:buAutoNum type="arabicPeriod"/>
            </a:pPr>
            <a:r>
              <a:rPr lang="en-US" sz="1200" b="1" u="sng" dirty="0" smtClean="0">
                <a:solidFill>
                  <a:srgbClr val="FF0000"/>
                </a:solidFill>
              </a:rPr>
              <a:t>Gospel moves to Gentiles </a:t>
            </a:r>
            <a:r>
              <a:rPr lang="en-US" sz="1200" dirty="0" smtClean="0"/>
              <a:t>  </a:t>
            </a:r>
            <a:r>
              <a:rPr lang="en-US" sz="1200" b="1" dirty="0" smtClean="0">
                <a:solidFill>
                  <a:srgbClr val="FF0000"/>
                </a:solidFill>
              </a:rPr>
              <a:t>Acts</a:t>
            </a:r>
            <a:r>
              <a:rPr lang="en-US" sz="1200" dirty="0" smtClean="0">
                <a:solidFill>
                  <a:srgbClr val="FF0000"/>
                </a:solidFill>
              </a:rPr>
              <a:t> </a:t>
            </a:r>
            <a:r>
              <a:rPr lang="en-US" sz="1200" b="1" dirty="0" smtClean="0">
                <a:solidFill>
                  <a:srgbClr val="FF0000"/>
                </a:solidFill>
              </a:rPr>
              <a:t>28:25-28</a:t>
            </a:r>
          </a:p>
          <a:p>
            <a:pPr marL="228600" indent="-228600">
              <a:buAutoNum type="arabicPeriod"/>
            </a:pPr>
            <a:r>
              <a:rPr lang="en-US" sz="1200" b="1" u="sng" dirty="0" smtClean="0">
                <a:solidFill>
                  <a:srgbClr val="FF0000"/>
                </a:solidFill>
              </a:rPr>
              <a:t>Israel </a:t>
            </a:r>
            <a:r>
              <a:rPr lang="en-US" sz="1200" b="1" u="sng" dirty="0" err="1" smtClean="0">
                <a:solidFill>
                  <a:srgbClr val="FF0000"/>
                </a:solidFill>
              </a:rPr>
              <a:t>temporarly</a:t>
            </a:r>
            <a:r>
              <a:rPr lang="en-US" sz="1200" b="1" u="sng" dirty="0" smtClean="0">
                <a:solidFill>
                  <a:srgbClr val="FF0000"/>
                </a:solidFill>
              </a:rPr>
              <a:t> blinded to Gospel</a:t>
            </a:r>
            <a:r>
              <a:rPr lang="en-US" sz="1200" b="1" dirty="0" smtClean="0">
                <a:solidFill>
                  <a:srgbClr val="FF0000"/>
                </a:solidFill>
              </a:rPr>
              <a:t>:                 Rom.11:25A</a:t>
            </a:r>
          </a:p>
          <a:p>
            <a:pPr marL="228600" indent="-228600">
              <a:buAutoNum type="arabicPeriod"/>
            </a:pPr>
            <a:r>
              <a:rPr lang="en-US" sz="1200" b="1" u="sng" dirty="0" smtClean="0">
                <a:solidFill>
                  <a:srgbClr val="FF0000"/>
                </a:solidFill>
              </a:rPr>
              <a:t>BUT Israel will be saved! </a:t>
            </a:r>
            <a:r>
              <a:rPr lang="en-US" sz="1200" b="1" dirty="0" smtClean="0">
                <a:solidFill>
                  <a:srgbClr val="FF0000"/>
                </a:solidFill>
              </a:rPr>
              <a:t>Rom.11:25B-28</a:t>
            </a:r>
            <a:endParaRPr lang="en-US" sz="1200" dirty="0"/>
          </a:p>
        </p:txBody>
      </p:sp>
      <p:sp>
        <p:nvSpPr>
          <p:cNvPr id="54" name="Line 26"/>
          <p:cNvSpPr>
            <a:spLocks noChangeShapeType="1"/>
          </p:cNvSpPr>
          <p:nvPr/>
        </p:nvSpPr>
        <p:spPr bwMode="auto">
          <a:xfrm>
            <a:off x="3352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TextBox 55"/>
          <p:cNvSpPr txBox="1"/>
          <p:nvPr/>
        </p:nvSpPr>
        <p:spPr>
          <a:xfrm>
            <a:off x="2209800" y="4343400"/>
            <a:ext cx="1143000" cy="1015663"/>
          </a:xfrm>
          <a:prstGeom prst="rect">
            <a:avLst/>
          </a:prstGeom>
          <a:noFill/>
        </p:spPr>
        <p:txBody>
          <a:bodyPr wrap="square" rtlCol="0">
            <a:spAutoFit/>
          </a:bodyPr>
          <a:lstStyle/>
          <a:p>
            <a:r>
              <a:rPr lang="en-US" sz="1200" b="1" dirty="0" smtClean="0">
                <a:solidFill>
                  <a:srgbClr val="FF0000"/>
                </a:solidFill>
              </a:rPr>
              <a:t>Acts 28:23-28</a:t>
            </a:r>
          </a:p>
          <a:p>
            <a:r>
              <a:rPr lang="en-US" sz="1200" b="1" dirty="0" smtClean="0"/>
              <a:t>Jews reject; Gospel goes to Gentiles...</a:t>
            </a:r>
          </a:p>
          <a:p>
            <a:r>
              <a:rPr lang="en-US" sz="1200" dirty="0" smtClean="0"/>
              <a:t>~ 63 AD</a:t>
            </a:r>
            <a:endParaRPr lang="en-US" sz="1200" dirty="0"/>
          </a:p>
        </p:txBody>
      </p:sp>
      <p:cxnSp>
        <p:nvCxnSpPr>
          <p:cNvPr id="6" name="Straight Connector 5"/>
          <p:cNvCxnSpPr>
            <a:stCxn id="39" idx="1"/>
          </p:cNvCxnSpPr>
          <p:nvPr/>
        </p:nvCxnSpPr>
        <p:spPr bwMode="auto">
          <a:xfrm flipH="1">
            <a:off x="3505200" y="4140200"/>
            <a:ext cx="1" cy="2794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a:stCxn id="54" idx="1"/>
            <a:endCxn id="56" idx="0"/>
          </p:cNvCxnSpPr>
          <p:nvPr/>
        </p:nvCxnSpPr>
        <p:spPr bwMode="auto">
          <a:xfrm flipH="1">
            <a:off x="2781300" y="4140200"/>
            <a:ext cx="571501" cy="203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p:cNvSpPr txBox="1"/>
          <p:nvPr/>
        </p:nvSpPr>
        <p:spPr>
          <a:xfrm>
            <a:off x="4800600" y="4118241"/>
            <a:ext cx="3962400" cy="2308324"/>
          </a:xfrm>
          <a:prstGeom prst="rect">
            <a:avLst/>
          </a:prstGeom>
          <a:noFill/>
          <a:ln>
            <a:solidFill>
              <a:schemeClr val="tx1"/>
            </a:solidFill>
            <a:prstDash val="lgDashDot"/>
          </a:ln>
        </p:spPr>
        <p:txBody>
          <a:bodyPr wrap="square" rtlCol="0">
            <a:spAutoFit/>
          </a:bodyPr>
          <a:lstStyle/>
          <a:p>
            <a:r>
              <a:rPr lang="en-US" sz="1200" b="1" dirty="0">
                <a:solidFill>
                  <a:srgbClr val="FF0000"/>
                </a:solidFill>
              </a:rPr>
              <a:t>Acts </a:t>
            </a:r>
            <a:r>
              <a:rPr lang="en-US" sz="1200" b="1" dirty="0" smtClean="0">
                <a:solidFill>
                  <a:srgbClr val="FF0000"/>
                </a:solidFill>
              </a:rPr>
              <a:t>28:26-28</a:t>
            </a:r>
            <a:endParaRPr lang="en-US" sz="1200" b="1" dirty="0">
              <a:solidFill>
                <a:srgbClr val="FF0000"/>
              </a:solidFill>
            </a:endParaRPr>
          </a:p>
          <a:p>
            <a:r>
              <a:rPr lang="en-US" sz="1200" dirty="0" smtClean="0"/>
              <a:t>26 </a:t>
            </a:r>
            <a:r>
              <a:rPr lang="en-US" sz="1200" dirty="0"/>
              <a:t>"'Go to this people and say,</a:t>
            </a:r>
          </a:p>
          <a:p>
            <a:r>
              <a:rPr lang="en-US" sz="1200" dirty="0"/>
              <a:t>"You will be ever hearing but never understanding;</a:t>
            </a:r>
          </a:p>
          <a:p>
            <a:r>
              <a:rPr lang="en-US" sz="1200" dirty="0"/>
              <a:t>you will be ever seeing but never perceiving." </a:t>
            </a:r>
          </a:p>
          <a:p>
            <a:r>
              <a:rPr lang="en-US" sz="1200" dirty="0"/>
              <a:t>27 For this people's heart has become calloused;</a:t>
            </a:r>
          </a:p>
          <a:p>
            <a:r>
              <a:rPr lang="en-US" sz="1200" dirty="0"/>
              <a:t>they hardly hear with their ears,</a:t>
            </a:r>
          </a:p>
          <a:p>
            <a:r>
              <a:rPr lang="en-US" sz="1200" dirty="0"/>
              <a:t>and they have closed their eyes.</a:t>
            </a:r>
          </a:p>
          <a:p>
            <a:r>
              <a:rPr lang="en-US" sz="1200" dirty="0"/>
              <a:t>Otherwise they might see with their eyes,</a:t>
            </a:r>
          </a:p>
          <a:p>
            <a:r>
              <a:rPr lang="en-US" sz="1200" dirty="0"/>
              <a:t>hear with their ears</a:t>
            </a:r>
            <a:r>
              <a:rPr lang="en-US" sz="1200" dirty="0" smtClean="0"/>
              <a:t>, understand </a:t>
            </a:r>
            <a:r>
              <a:rPr lang="en-US" sz="1200" dirty="0"/>
              <a:t>with their </a:t>
            </a:r>
            <a:r>
              <a:rPr lang="en-US" sz="1200" dirty="0" smtClean="0"/>
              <a:t>hearts and </a:t>
            </a:r>
            <a:r>
              <a:rPr lang="en-US" sz="1200" dirty="0"/>
              <a:t>turn, and I would heal them.' </a:t>
            </a:r>
          </a:p>
          <a:p>
            <a:r>
              <a:rPr lang="en-US" sz="1200" dirty="0" smtClean="0"/>
              <a:t>28 </a:t>
            </a:r>
            <a:r>
              <a:rPr lang="en-US" sz="1200" dirty="0"/>
              <a:t>"</a:t>
            </a:r>
            <a:r>
              <a:rPr lang="en-US" sz="1200" u="sng" dirty="0"/>
              <a:t>Therefore I want you to know that God's salvation has been sent to the Gentiles, and they will listen</a:t>
            </a:r>
            <a:r>
              <a:rPr lang="en-US" sz="1200" dirty="0"/>
              <a:t>!" </a:t>
            </a:r>
          </a:p>
        </p:txBody>
      </p:sp>
    </p:spTree>
    <p:extLst>
      <p:ext uri="{BB962C8B-B14F-4D97-AF65-F5344CB8AC3E}">
        <p14:creationId xmlns:p14="http://schemas.microsoft.com/office/powerpoint/2010/main" val="2687206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par>
                                <p:cTn id="10" presetID="53" presetClass="entr" presetSubtype="16" fill="hold" nodeType="withEffect">
                                  <p:stCondLst>
                                    <p:cond delay="0"/>
                                  </p:stCondLst>
                                  <p:childTnLst>
                                    <p:set>
                                      <p:cBhvr>
                                        <p:cTn id="11" dur="1" fill="hold">
                                          <p:stCondLst>
                                            <p:cond delay="0"/>
                                          </p:stCondLst>
                                        </p:cTn>
                                        <p:tgtEl>
                                          <p:spTgt spid="68"/>
                                        </p:tgtEl>
                                        <p:attrNameLst>
                                          <p:attrName>style.visibility</p:attrName>
                                        </p:attrNameLst>
                                      </p:cBhvr>
                                      <p:to>
                                        <p:strVal val="visible"/>
                                      </p:to>
                                    </p:set>
                                    <p:anim calcmode="lin" valueType="num">
                                      <p:cBhvr>
                                        <p:cTn id="12" dur="500" fill="hold"/>
                                        <p:tgtEl>
                                          <p:spTgt spid="68"/>
                                        </p:tgtEl>
                                        <p:attrNameLst>
                                          <p:attrName>ppt_w</p:attrName>
                                        </p:attrNameLst>
                                      </p:cBhvr>
                                      <p:tavLst>
                                        <p:tav tm="0">
                                          <p:val>
                                            <p:fltVal val="0"/>
                                          </p:val>
                                        </p:tav>
                                        <p:tav tm="100000">
                                          <p:val>
                                            <p:strVal val="#ppt_w"/>
                                          </p:val>
                                        </p:tav>
                                      </p:tavLst>
                                    </p:anim>
                                    <p:anim calcmode="lin" valueType="num">
                                      <p:cBhvr>
                                        <p:cTn id="13" dur="500" fill="hold"/>
                                        <p:tgtEl>
                                          <p:spTgt spid="68"/>
                                        </p:tgtEl>
                                        <p:attrNameLst>
                                          <p:attrName>ppt_h</p:attrName>
                                        </p:attrNameLst>
                                      </p:cBhvr>
                                      <p:tavLst>
                                        <p:tav tm="0">
                                          <p:val>
                                            <p:fltVal val="0"/>
                                          </p:val>
                                        </p:tav>
                                        <p:tav tm="100000">
                                          <p:val>
                                            <p:strVal val="#ppt_h"/>
                                          </p:val>
                                        </p:tav>
                                      </p:tavLst>
                                    </p:anim>
                                    <p:animEffect transition="in" filter="fade">
                                      <p:cBhvr>
                                        <p:cTn id="14" dur="500"/>
                                        <p:tgtEl>
                                          <p:spTgt spid="68"/>
                                        </p:tgtEl>
                                      </p:cBhvr>
                                    </p:animEffect>
                                  </p:childTnLst>
                                </p:cTn>
                              </p:par>
                              <p:par>
                                <p:cTn id="15" presetID="53"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Effect transition="in" filter="fade">
                                      <p:cBhvr>
                                        <p:cTn id="26" dur="500"/>
                                        <p:tgtEl>
                                          <p:spTgt spid="29"/>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078"/>
                                        </p:tgtEl>
                                        <p:attrNameLst>
                                          <p:attrName>style.visibility</p:attrName>
                                        </p:attrNameLst>
                                      </p:cBhvr>
                                      <p:to>
                                        <p:strVal val="visible"/>
                                      </p:to>
                                    </p:set>
                                    <p:anim calcmode="lin" valueType="num">
                                      <p:cBhvr>
                                        <p:cTn id="34" dur="500" fill="hold"/>
                                        <p:tgtEl>
                                          <p:spTgt spid="2078"/>
                                        </p:tgtEl>
                                        <p:attrNameLst>
                                          <p:attrName>ppt_w</p:attrName>
                                        </p:attrNameLst>
                                      </p:cBhvr>
                                      <p:tavLst>
                                        <p:tav tm="0">
                                          <p:val>
                                            <p:fltVal val="0"/>
                                          </p:val>
                                        </p:tav>
                                        <p:tav tm="100000">
                                          <p:val>
                                            <p:strVal val="#ppt_w"/>
                                          </p:val>
                                        </p:tav>
                                      </p:tavLst>
                                    </p:anim>
                                    <p:anim calcmode="lin" valueType="num">
                                      <p:cBhvr>
                                        <p:cTn id="35" dur="500" fill="hold"/>
                                        <p:tgtEl>
                                          <p:spTgt spid="2078"/>
                                        </p:tgtEl>
                                        <p:attrNameLst>
                                          <p:attrName>ppt_h</p:attrName>
                                        </p:attrNameLst>
                                      </p:cBhvr>
                                      <p:tavLst>
                                        <p:tav tm="0">
                                          <p:val>
                                            <p:fltVal val="0"/>
                                          </p:val>
                                        </p:tav>
                                        <p:tav tm="100000">
                                          <p:val>
                                            <p:strVal val="#ppt_h"/>
                                          </p:val>
                                        </p:tav>
                                      </p:tavLst>
                                    </p:anim>
                                    <p:animEffect transition="in" filter="fade">
                                      <p:cBhvr>
                                        <p:cTn id="36" dur="500"/>
                                        <p:tgtEl>
                                          <p:spTgt spid="2078"/>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 calcmode="lin" valueType="num">
                                      <p:cBhvr>
                                        <p:cTn id="46" dur="500" fill="hold"/>
                                        <p:tgtEl>
                                          <p:spTgt spid="32"/>
                                        </p:tgtEl>
                                        <p:attrNameLst>
                                          <p:attrName>ppt_w</p:attrName>
                                        </p:attrNameLst>
                                      </p:cBhvr>
                                      <p:tavLst>
                                        <p:tav tm="0">
                                          <p:val>
                                            <p:fltVal val="0"/>
                                          </p:val>
                                        </p:tav>
                                        <p:tav tm="100000">
                                          <p:val>
                                            <p:strVal val="#ppt_w"/>
                                          </p:val>
                                        </p:tav>
                                      </p:tavLst>
                                    </p:anim>
                                    <p:anim calcmode="lin" valueType="num">
                                      <p:cBhvr>
                                        <p:cTn id="47" dur="500" fill="hold"/>
                                        <p:tgtEl>
                                          <p:spTgt spid="32"/>
                                        </p:tgtEl>
                                        <p:attrNameLst>
                                          <p:attrName>ppt_h</p:attrName>
                                        </p:attrNameLst>
                                      </p:cBhvr>
                                      <p:tavLst>
                                        <p:tav tm="0">
                                          <p:val>
                                            <p:fltVal val="0"/>
                                          </p:val>
                                        </p:tav>
                                        <p:tav tm="100000">
                                          <p:val>
                                            <p:strVal val="#ppt_h"/>
                                          </p:val>
                                        </p:tav>
                                      </p:tavLst>
                                    </p:anim>
                                    <p:animEffect transition="in" filter="fade">
                                      <p:cBhvr>
                                        <p:cTn id="48" dur="500"/>
                                        <p:tgtEl>
                                          <p:spTgt spid="32"/>
                                        </p:tgtEl>
                                      </p:cBhvr>
                                    </p:animEffect>
                                  </p:childTnLst>
                                </p:cTn>
                              </p:par>
                              <p:par>
                                <p:cTn id="49" presetID="53" presetClass="entr" presetSubtype="16"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p:cTn id="51" dur="500" fill="hold"/>
                                        <p:tgtEl>
                                          <p:spTgt spid="31"/>
                                        </p:tgtEl>
                                        <p:attrNameLst>
                                          <p:attrName>ppt_w</p:attrName>
                                        </p:attrNameLst>
                                      </p:cBhvr>
                                      <p:tavLst>
                                        <p:tav tm="0">
                                          <p:val>
                                            <p:fltVal val="0"/>
                                          </p:val>
                                        </p:tav>
                                        <p:tav tm="100000">
                                          <p:val>
                                            <p:strVal val="#ppt_w"/>
                                          </p:val>
                                        </p:tav>
                                      </p:tavLst>
                                    </p:anim>
                                    <p:anim calcmode="lin" valueType="num">
                                      <p:cBhvr>
                                        <p:cTn id="52" dur="500" fill="hold"/>
                                        <p:tgtEl>
                                          <p:spTgt spid="31"/>
                                        </p:tgtEl>
                                        <p:attrNameLst>
                                          <p:attrName>ppt_h</p:attrName>
                                        </p:attrNameLst>
                                      </p:cBhvr>
                                      <p:tavLst>
                                        <p:tav tm="0">
                                          <p:val>
                                            <p:fltVal val="0"/>
                                          </p:val>
                                        </p:tav>
                                        <p:tav tm="100000">
                                          <p:val>
                                            <p:strVal val="#ppt_h"/>
                                          </p:val>
                                        </p:tav>
                                      </p:tavLst>
                                    </p:anim>
                                    <p:animEffect transition="in" filter="fade">
                                      <p:cBhvr>
                                        <p:cTn id="53" dur="500"/>
                                        <p:tgtEl>
                                          <p:spTgt spid="31"/>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anim calcmode="lin" valueType="num">
                                      <p:cBhvr>
                                        <p:cTn id="63" dur="1000" fill="hold"/>
                                        <p:tgtEl>
                                          <p:spTgt spid="54"/>
                                        </p:tgtEl>
                                        <p:attrNameLst>
                                          <p:attrName>ppt_w</p:attrName>
                                        </p:attrNameLst>
                                      </p:cBhvr>
                                      <p:tavLst>
                                        <p:tav tm="0">
                                          <p:val>
                                            <p:fltVal val="0"/>
                                          </p:val>
                                        </p:tav>
                                        <p:tav tm="100000">
                                          <p:val>
                                            <p:strVal val="#ppt_w"/>
                                          </p:val>
                                        </p:tav>
                                      </p:tavLst>
                                    </p:anim>
                                    <p:anim calcmode="lin" valueType="num">
                                      <p:cBhvr>
                                        <p:cTn id="64" dur="1000" fill="hold"/>
                                        <p:tgtEl>
                                          <p:spTgt spid="54"/>
                                        </p:tgtEl>
                                        <p:attrNameLst>
                                          <p:attrName>ppt_h</p:attrName>
                                        </p:attrNameLst>
                                      </p:cBhvr>
                                      <p:tavLst>
                                        <p:tav tm="0">
                                          <p:val>
                                            <p:fltVal val="0"/>
                                          </p:val>
                                        </p:tav>
                                        <p:tav tm="100000">
                                          <p:val>
                                            <p:strVal val="#ppt_h"/>
                                          </p:val>
                                        </p:tav>
                                      </p:tavLst>
                                    </p:anim>
                                    <p:anim calcmode="lin" valueType="num">
                                      <p:cBhvr>
                                        <p:cTn id="65" dur="1000" fill="hold"/>
                                        <p:tgtEl>
                                          <p:spTgt spid="54"/>
                                        </p:tgtEl>
                                        <p:attrNameLst>
                                          <p:attrName>style.rotation</p:attrName>
                                        </p:attrNameLst>
                                      </p:cBhvr>
                                      <p:tavLst>
                                        <p:tav tm="0">
                                          <p:val>
                                            <p:fltVal val="90"/>
                                          </p:val>
                                        </p:tav>
                                        <p:tav tm="100000">
                                          <p:val>
                                            <p:fltVal val="0"/>
                                          </p:val>
                                        </p:tav>
                                      </p:tavLst>
                                    </p:anim>
                                    <p:animEffect transition="in" filter="fade">
                                      <p:cBhvr>
                                        <p:cTn id="66" dur="1000"/>
                                        <p:tgtEl>
                                          <p:spTgt spid="54"/>
                                        </p:tgtEl>
                                      </p:cBhvr>
                                    </p:animEffect>
                                  </p:childTnLst>
                                </p:cTn>
                              </p:par>
                              <p:par>
                                <p:cTn id="67" presetID="31" presetClass="entr" presetSubtype="0" fill="hold" nodeType="with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p:cTn id="69" dur="1000" fill="hold"/>
                                        <p:tgtEl>
                                          <p:spTgt spid="9"/>
                                        </p:tgtEl>
                                        <p:attrNameLst>
                                          <p:attrName>ppt_w</p:attrName>
                                        </p:attrNameLst>
                                      </p:cBhvr>
                                      <p:tavLst>
                                        <p:tav tm="0">
                                          <p:val>
                                            <p:fltVal val="0"/>
                                          </p:val>
                                        </p:tav>
                                        <p:tav tm="100000">
                                          <p:val>
                                            <p:strVal val="#ppt_w"/>
                                          </p:val>
                                        </p:tav>
                                      </p:tavLst>
                                    </p:anim>
                                    <p:anim calcmode="lin" valueType="num">
                                      <p:cBhvr>
                                        <p:cTn id="70" dur="1000" fill="hold"/>
                                        <p:tgtEl>
                                          <p:spTgt spid="9"/>
                                        </p:tgtEl>
                                        <p:attrNameLst>
                                          <p:attrName>ppt_h</p:attrName>
                                        </p:attrNameLst>
                                      </p:cBhvr>
                                      <p:tavLst>
                                        <p:tav tm="0">
                                          <p:val>
                                            <p:fltVal val="0"/>
                                          </p:val>
                                        </p:tav>
                                        <p:tav tm="100000">
                                          <p:val>
                                            <p:strVal val="#ppt_h"/>
                                          </p:val>
                                        </p:tav>
                                      </p:tavLst>
                                    </p:anim>
                                    <p:anim calcmode="lin" valueType="num">
                                      <p:cBhvr>
                                        <p:cTn id="71" dur="1000" fill="hold"/>
                                        <p:tgtEl>
                                          <p:spTgt spid="9"/>
                                        </p:tgtEl>
                                        <p:attrNameLst>
                                          <p:attrName>style.rotation</p:attrName>
                                        </p:attrNameLst>
                                      </p:cBhvr>
                                      <p:tavLst>
                                        <p:tav tm="0">
                                          <p:val>
                                            <p:fltVal val="90"/>
                                          </p:val>
                                        </p:tav>
                                        <p:tav tm="100000">
                                          <p:val>
                                            <p:fltVal val="0"/>
                                          </p:val>
                                        </p:tav>
                                      </p:tavLst>
                                    </p:anim>
                                    <p:animEffect transition="in" filter="fade">
                                      <p:cBhvr>
                                        <p:cTn id="72" dur="1000"/>
                                        <p:tgtEl>
                                          <p:spTgt spid="9"/>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56"/>
                                        </p:tgtEl>
                                        <p:attrNameLst>
                                          <p:attrName>style.visibility</p:attrName>
                                        </p:attrNameLst>
                                      </p:cBhvr>
                                      <p:to>
                                        <p:strVal val="visible"/>
                                      </p:to>
                                    </p:set>
                                    <p:anim calcmode="lin" valueType="num">
                                      <p:cBhvr>
                                        <p:cTn id="75" dur="1000" fill="hold"/>
                                        <p:tgtEl>
                                          <p:spTgt spid="56"/>
                                        </p:tgtEl>
                                        <p:attrNameLst>
                                          <p:attrName>ppt_w</p:attrName>
                                        </p:attrNameLst>
                                      </p:cBhvr>
                                      <p:tavLst>
                                        <p:tav tm="0">
                                          <p:val>
                                            <p:fltVal val="0"/>
                                          </p:val>
                                        </p:tav>
                                        <p:tav tm="100000">
                                          <p:val>
                                            <p:strVal val="#ppt_w"/>
                                          </p:val>
                                        </p:tav>
                                      </p:tavLst>
                                    </p:anim>
                                    <p:anim calcmode="lin" valueType="num">
                                      <p:cBhvr>
                                        <p:cTn id="76" dur="1000" fill="hold"/>
                                        <p:tgtEl>
                                          <p:spTgt spid="56"/>
                                        </p:tgtEl>
                                        <p:attrNameLst>
                                          <p:attrName>ppt_h</p:attrName>
                                        </p:attrNameLst>
                                      </p:cBhvr>
                                      <p:tavLst>
                                        <p:tav tm="0">
                                          <p:val>
                                            <p:fltVal val="0"/>
                                          </p:val>
                                        </p:tav>
                                        <p:tav tm="100000">
                                          <p:val>
                                            <p:strVal val="#ppt_h"/>
                                          </p:val>
                                        </p:tav>
                                      </p:tavLst>
                                    </p:anim>
                                    <p:anim calcmode="lin" valueType="num">
                                      <p:cBhvr>
                                        <p:cTn id="77" dur="1000" fill="hold"/>
                                        <p:tgtEl>
                                          <p:spTgt spid="56"/>
                                        </p:tgtEl>
                                        <p:attrNameLst>
                                          <p:attrName>style.rotation</p:attrName>
                                        </p:attrNameLst>
                                      </p:cBhvr>
                                      <p:tavLst>
                                        <p:tav tm="0">
                                          <p:val>
                                            <p:fltVal val="90"/>
                                          </p:val>
                                        </p:tav>
                                        <p:tav tm="100000">
                                          <p:val>
                                            <p:fltVal val="0"/>
                                          </p:val>
                                        </p:tav>
                                      </p:tavLst>
                                    </p:anim>
                                    <p:animEffect transition="in" filter="fade">
                                      <p:cBhvr>
                                        <p:cTn id="78" dur="1000"/>
                                        <p:tgtEl>
                                          <p:spTgt spid="56"/>
                                        </p:tgtEl>
                                      </p:cBhvr>
                                    </p:animEffect>
                                  </p:childTnLst>
                                </p:cTn>
                              </p:par>
                            </p:childTnLst>
                          </p:cTn>
                        </p:par>
                      </p:childTnLst>
                    </p:cTn>
                  </p:par>
                  <p:par>
                    <p:cTn id="79" fill="hold">
                      <p:stCondLst>
                        <p:cond delay="indefinite"/>
                      </p:stCondLst>
                      <p:childTnLst>
                        <p:par>
                          <p:cTn id="80" fill="hold">
                            <p:stCondLst>
                              <p:cond delay="0"/>
                            </p:stCondLst>
                            <p:childTnLst>
                              <p:par>
                                <p:cTn id="81" presetID="31" presetClass="entr" presetSubtype="0" fill="hold" grpId="0" nodeType="clickEffect">
                                  <p:stCondLst>
                                    <p:cond delay="0"/>
                                  </p:stCondLst>
                                  <p:childTnLst>
                                    <p:set>
                                      <p:cBhvr>
                                        <p:cTn id="82" dur="1" fill="hold">
                                          <p:stCondLst>
                                            <p:cond delay="0"/>
                                          </p:stCondLst>
                                        </p:cTn>
                                        <p:tgtEl>
                                          <p:spTgt spid="2"/>
                                        </p:tgtEl>
                                        <p:attrNameLst>
                                          <p:attrName>style.visibility</p:attrName>
                                        </p:attrNameLst>
                                      </p:cBhvr>
                                      <p:to>
                                        <p:strVal val="visible"/>
                                      </p:to>
                                    </p:set>
                                    <p:anim calcmode="lin" valueType="num">
                                      <p:cBhvr>
                                        <p:cTn id="83" dur="1000" fill="hold"/>
                                        <p:tgtEl>
                                          <p:spTgt spid="2"/>
                                        </p:tgtEl>
                                        <p:attrNameLst>
                                          <p:attrName>ppt_w</p:attrName>
                                        </p:attrNameLst>
                                      </p:cBhvr>
                                      <p:tavLst>
                                        <p:tav tm="0">
                                          <p:val>
                                            <p:fltVal val="0"/>
                                          </p:val>
                                        </p:tav>
                                        <p:tav tm="100000">
                                          <p:val>
                                            <p:strVal val="#ppt_w"/>
                                          </p:val>
                                        </p:tav>
                                      </p:tavLst>
                                    </p:anim>
                                    <p:anim calcmode="lin" valueType="num">
                                      <p:cBhvr>
                                        <p:cTn id="84" dur="1000" fill="hold"/>
                                        <p:tgtEl>
                                          <p:spTgt spid="2"/>
                                        </p:tgtEl>
                                        <p:attrNameLst>
                                          <p:attrName>ppt_h</p:attrName>
                                        </p:attrNameLst>
                                      </p:cBhvr>
                                      <p:tavLst>
                                        <p:tav tm="0">
                                          <p:val>
                                            <p:fltVal val="0"/>
                                          </p:val>
                                        </p:tav>
                                        <p:tav tm="100000">
                                          <p:val>
                                            <p:strVal val="#ppt_h"/>
                                          </p:val>
                                        </p:tav>
                                      </p:tavLst>
                                    </p:anim>
                                    <p:anim calcmode="lin" valueType="num">
                                      <p:cBhvr>
                                        <p:cTn id="85" dur="1000" fill="hold"/>
                                        <p:tgtEl>
                                          <p:spTgt spid="2"/>
                                        </p:tgtEl>
                                        <p:attrNameLst>
                                          <p:attrName>style.rotation</p:attrName>
                                        </p:attrNameLst>
                                      </p:cBhvr>
                                      <p:tavLst>
                                        <p:tav tm="0">
                                          <p:val>
                                            <p:fltVal val="90"/>
                                          </p:val>
                                        </p:tav>
                                        <p:tav tm="100000">
                                          <p:val>
                                            <p:fltVal val="0"/>
                                          </p:val>
                                        </p:tav>
                                      </p:tavLst>
                                    </p:anim>
                                    <p:animEffect transition="in" filter="fade">
                                      <p:cBhvr>
                                        <p:cTn id="86" dur="1000"/>
                                        <p:tgtEl>
                                          <p:spTgt spid="2"/>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grpId="0" nodeType="click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1000" fill="hold"/>
                                        <p:tgtEl>
                                          <p:spTgt spid="39"/>
                                        </p:tgtEl>
                                        <p:attrNameLst>
                                          <p:attrName>ppt_w</p:attrName>
                                        </p:attrNameLst>
                                      </p:cBhvr>
                                      <p:tavLst>
                                        <p:tav tm="0">
                                          <p:val>
                                            <p:fltVal val="0"/>
                                          </p:val>
                                        </p:tav>
                                        <p:tav tm="100000">
                                          <p:val>
                                            <p:strVal val="#ppt_w"/>
                                          </p:val>
                                        </p:tav>
                                      </p:tavLst>
                                    </p:anim>
                                    <p:anim calcmode="lin" valueType="num">
                                      <p:cBhvr>
                                        <p:cTn id="92" dur="1000" fill="hold"/>
                                        <p:tgtEl>
                                          <p:spTgt spid="39"/>
                                        </p:tgtEl>
                                        <p:attrNameLst>
                                          <p:attrName>ppt_h</p:attrName>
                                        </p:attrNameLst>
                                      </p:cBhvr>
                                      <p:tavLst>
                                        <p:tav tm="0">
                                          <p:val>
                                            <p:fltVal val="0"/>
                                          </p:val>
                                        </p:tav>
                                        <p:tav tm="100000">
                                          <p:val>
                                            <p:strVal val="#ppt_h"/>
                                          </p:val>
                                        </p:tav>
                                      </p:tavLst>
                                    </p:anim>
                                    <p:anim calcmode="lin" valueType="num">
                                      <p:cBhvr>
                                        <p:cTn id="93" dur="1000" fill="hold"/>
                                        <p:tgtEl>
                                          <p:spTgt spid="39"/>
                                        </p:tgtEl>
                                        <p:attrNameLst>
                                          <p:attrName>style.rotation</p:attrName>
                                        </p:attrNameLst>
                                      </p:cBhvr>
                                      <p:tavLst>
                                        <p:tav tm="0">
                                          <p:val>
                                            <p:fltVal val="90"/>
                                          </p:val>
                                        </p:tav>
                                        <p:tav tm="100000">
                                          <p:val>
                                            <p:fltVal val="0"/>
                                          </p:val>
                                        </p:tav>
                                      </p:tavLst>
                                    </p:anim>
                                    <p:animEffect transition="in" filter="fade">
                                      <p:cBhvr>
                                        <p:cTn id="94" dur="1000"/>
                                        <p:tgtEl>
                                          <p:spTgt spid="39"/>
                                        </p:tgtEl>
                                      </p:cBhvr>
                                    </p:animEffect>
                                  </p:childTnLst>
                                </p:cTn>
                              </p:par>
                              <p:par>
                                <p:cTn id="95" presetID="31" presetClass="entr" presetSubtype="0" fill="hold" nodeType="withEffect">
                                  <p:stCondLst>
                                    <p:cond delay="0"/>
                                  </p:stCondLst>
                                  <p:childTnLst>
                                    <p:set>
                                      <p:cBhvr>
                                        <p:cTn id="96" dur="1" fill="hold">
                                          <p:stCondLst>
                                            <p:cond delay="0"/>
                                          </p:stCondLst>
                                        </p:cTn>
                                        <p:tgtEl>
                                          <p:spTgt spid="6"/>
                                        </p:tgtEl>
                                        <p:attrNameLst>
                                          <p:attrName>style.visibility</p:attrName>
                                        </p:attrNameLst>
                                      </p:cBhvr>
                                      <p:to>
                                        <p:strVal val="visible"/>
                                      </p:to>
                                    </p:set>
                                    <p:anim calcmode="lin" valueType="num">
                                      <p:cBhvr>
                                        <p:cTn id="97" dur="1000" fill="hold"/>
                                        <p:tgtEl>
                                          <p:spTgt spid="6"/>
                                        </p:tgtEl>
                                        <p:attrNameLst>
                                          <p:attrName>ppt_w</p:attrName>
                                        </p:attrNameLst>
                                      </p:cBhvr>
                                      <p:tavLst>
                                        <p:tav tm="0">
                                          <p:val>
                                            <p:fltVal val="0"/>
                                          </p:val>
                                        </p:tav>
                                        <p:tav tm="100000">
                                          <p:val>
                                            <p:strVal val="#ppt_w"/>
                                          </p:val>
                                        </p:tav>
                                      </p:tavLst>
                                    </p:anim>
                                    <p:anim calcmode="lin" valueType="num">
                                      <p:cBhvr>
                                        <p:cTn id="98" dur="1000" fill="hold"/>
                                        <p:tgtEl>
                                          <p:spTgt spid="6"/>
                                        </p:tgtEl>
                                        <p:attrNameLst>
                                          <p:attrName>ppt_h</p:attrName>
                                        </p:attrNameLst>
                                      </p:cBhvr>
                                      <p:tavLst>
                                        <p:tav tm="0">
                                          <p:val>
                                            <p:fltVal val="0"/>
                                          </p:val>
                                        </p:tav>
                                        <p:tav tm="100000">
                                          <p:val>
                                            <p:strVal val="#ppt_h"/>
                                          </p:val>
                                        </p:tav>
                                      </p:tavLst>
                                    </p:anim>
                                    <p:anim calcmode="lin" valueType="num">
                                      <p:cBhvr>
                                        <p:cTn id="99" dur="1000" fill="hold"/>
                                        <p:tgtEl>
                                          <p:spTgt spid="6"/>
                                        </p:tgtEl>
                                        <p:attrNameLst>
                                          <p:attrName>style.rotation</p:attrName>
                                        </p:attrNameLst>
                                      </p:cBhvr>
                                      <p:tavLst>
                                        <p:tav tm="0">
                                          <p:val>
                                            <p:fltVal val="90"/>
                                          </p:val>
                                        </p:tav>
                                        <p:tav tm="100000">
                                          <p:val>
                                            <p:fltVal val="0"/>
                                          </p:val>
                                        </p:tav>
                                      </p:tavLst>
                                    </p:anim>
                                    <p:animEffect transition="in" filter="fade">
                                      <p:cBhvr>
                                        <p:cTn id="100" dur="1000"/>
                                        <p:tgtEl>
                                          <p:spTgt spid="6"/>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 calcmode="lin" valueType="num">
                                      <p:cBhvr>
                                        <p:cTn id="103" dur="1000" fill="hold"/>
                                        <p:tgtEl>
                                          <p:spTgt spid="40"/>
                                        </p:tgtEl>
                                        <p:attrNameLst>
                                          <p:attrName>ppt_w</p:attrName>
                                        </p:attrNameLst>
                                      </p:cBhvr>
                                      <p:tavLst>
                                        <p:tav tm="0">
                                          <p:val>
                                            <p:fltVal val="0"/>
                                          </p:val>
                                        </p:tav>
                                        <p:tav tm="100000">
                                          <p:val>
                                            <p:strVal val="#ppt_w"/>
                                          </p:val>
                                        </p:tav>
                                      </p:tavLst>
                                    </p:anim>
                                    <p:anim calcmode="lin" valueType="num">
                                      <p:cBhvr>
                                        <p:cTn id="104" dur="1000" fill="hold"/>
                                        <p:tgtEl>
                                          <p:spTgt spid="40"/>
                                        </p:tgtEl>
                                        <p:attrNameLst>
                                          <p:attrName>ppt_h</p:attrName>
                                        </p:attrNameLst>
                                      </p:cBhvr>
                                      <p:tavLst>
                                        <p:tav tm="0">
                                          <p:val>
                                            <p:fltVal val="0"/>
                                          </p:val>
                                        </p:tav>
                                        <p:tav tm="100000">
                                          <p:val>
                                            <p:strVal val="#ppt_h"/>
                                          </p:val>
                                        </p:tav>
                                      </p:tavLst>
                                    </p:anim>
                                    <p:anim calcmode="lin" valueType="num">
                                      <p:cBhvr>
                                        <p:cTn id="105" dur="1000" fill="hold"/>
                                        <p:tgtEl>
                                          <p:spTgt spid="40"/>
                                        </p:tgtEl>
                                        <p:attrNameLst>
                                          <p:attrName>style.rotation</p:attrName>
                                        </p:attrNameLst>
                                      </p:cBhvr>
                                      <p:tavLst>
                                        <p:tav tm="0">
                                          <p:val>
                                            <p:fltVal val="90"/>
                                          </p:val>
                                        </p:tav>
                                        <p:tav tm="100000">
                                          <p:val>
                                            <p:fltVal val="0"/>
                                          </p:val>
                                        </p:tav>
                                      </p:tavLst>
                                    </p:anim>
                                    <p:animEffect transition="in" filter="fade">
                                      <p:cBhvr>
                                        <p:cTn id="106" dur="1000"/>
                                        <p:tgtEl>
                                          <p:spTgt spid="40"/>
                                        </p:tgtEl>
                                      </p:cBhvr>
                                    </p:animEffect>
                                  </p:childTnLst>
                                </p:cTn>
                              </p:par>
                            </p:childTnLst>
                          </p:cTn>
                        </p:par>
                      </p:childTnLst>
                    </p:cTn>
                  </p:par>
                  <p:par>
                    <p:cTn id="107" fill="hold">
                      <p:stCondLst>
                        <p:cond delay="indefinite"/>
                      </p:stCondLst>
                      <p:childTnLst>
                        <p:par>
                          <p:cTn id="108" fill="hold">
                            <p:stCondLst>
                              <p:cond delay="0"/>
                            </p:stCondLst>
                            <p:childTnLst>
                              <p:par>
                                <p:cTn id="109" presetID="53" presetClass="entr" presetSubtype="16" fill="hold" grpId="0" nodeType="clickEffect">
                                  <p:stCondLst>
                                    <p:cond delay="0"/>
                                  </p:stCondLst>
                                  <p:childTnLst>
                                    <p:set>
                                      <p:cBhvr>
                                        <p:cTn id="110" dur="1" fill="hold">
                                          <p:stCondLst>
                                            <p:cond delay="0"/>
                                          </p:stCondLst>
                                        </p:cTn>
                                        <p:tgtEl>
                                          <p:spTgt spid="4"/>
                                        </p:tgtEl>
                                        <p:attrNameLst>
                                          <p:attrName>style.visibility</p:attrName>
                                        </p:attrNameLst>
                                      </p:cBhvr>
                                      <p:to>
                                        <p:strVal val="visible"/>
                                      </p:to>
                                    </p:set>
                                    <p:anim calcmode="lin" valueType="num">
                                      <p:cBhvr>
                                        <p:cTn id="111" dur="500" fill="hold"/>
                                        <p:tgtEl>
                                          <p:spTgt spid="4"/>
                                        </p:tgtEl>
                                        <p:attrNameLst>
                                          <p:attrName>ppt_w</p:attrName>
                                        </p:attrNameLst>
                                      </p:cBhvr>
                                      <p:tavLst>
                                        <p:tav tm="0">
                                          <p:val>
                                            <p:fltVal val="0"/>
                                          </p:val>
                                        </p:tav>
                                        <p:tav tm="100000">
                                          <p:val>
                                            <p:strVal val="#ppt_w"/>
                                          </p:val>
                                        </p:tav>
                                      </p:tavLst>
                                    </p:anim>
                                    <p:anim calcmode="lin" valueType="num">
                                      <p:cBhvr>
                                        <p:cTn id="112" dur="500" fill="hold"/>
                                        <p:tgtEl>
                                          <p:spTgt spid="4"/>
                                        </p:tgtEl>
                                        <p:attrNameLst>
                                          <p:attrName>ppt_h</p:attrName>
                                        </p:attrNameLst>
                                      </p:cBhvr>
                                      <p:tavLst>
                                        <p:tav tm="0">
                                          <p:val>
                                            <p:fltVal val="0"/>
                                          </p:val>
                                        </p:tav>
                                        <p:tav tm="100000">
                                          <p:val>
                                            <p:strVal val="#ppt_h"/>
                                          </p:val>
                                        </p:tav>
                                      </p:tavLst>
                                    </p:anim>
                                    <p:animEffect transition="in" filter="fade">
                                      <p:cBhvr>
                                        <p:cTn id="1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 grpId="0" animBg="1"/>
      <p:bldP spid="22" grpId="0"/>
      <p:bldP spid="28" grpId="0" animBg="1"/>
      <p:bldP spid="29" grpId="0"/>
      <p:bldP spid="33" grpId="0"/>
      <p:bldP spid="32" grpId="0" animBg="1"/>
      <p:bldP spid="38" grpId="0" animBg="1"/>
      <p:bldP spid="39" grpId="0" animBg="1"/>
      <p:bldP spid="40" grpId="0"/>
      <p:bldP spid="4" grpId="0" animBg="1"/>
      <p:bldP spid="54" grpId="0" animBg="1"/>
      <p:bldP spid="56"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t>Resurrection,  Ascension       Jn.20:11-18    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HOLY SPIRIT given </a:t>
            </a:r>
            <a:r>
              <a:rPr lang="en-US" altLang="en-US" sz="1200" b="1" dirty="0"/>
              <a:t>to </a:t>
            </a:r>
            <a:r>
              <a:rPr lang="en-US" altLang="en-US" sz="1200" b="1" dirty="0" smtClean="0"/>
              <a:t>Church 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solidFill>
                  <a:srgbClr val="FF0000"/>
                </a:solidFill>
              </a:rPr>
              <a:t>The Catching </a:t>
            </a:r>
            <a:r>
              <a:rPr lang="en-US" altLang="en-US" sz="1200" b="1" dirty="0" smtClean="0">
                <a:solidFill>
                  <a:srgbClr val="FF0000"/>
                </a:solidFill>
              </a:rPr>
              <a:t>Away </a:t>
            </a:r>
            <a:r>
              <a:rPr lang="en-US" altLang="en-US" sz="1200" b="1" dirty="0" smtClean="0"/>
              <a:t>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TextBox 45"/>
          <p:cNvSpPr txBox="1"/>
          <p:nvPr/>
        </p:nvSpPr>
        <p:spPr>
          <a:xfrm>
            <a:off x="6400800" y="990600"/>
            <a:ext cx="2362200" cy="2400657"/>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AutoNum type="arabicPeriod"/>
            </a:pPr>
            <a:r>
              <a:rPr lang="en-US" sz="1200" dirty="0" smtClean="0"/>
              <a:t>Pentecost begins the Church Age.  Still continues…</a:t>
            </a:r>
          </a:p>
          <a:p>
            <a:pPr marL="228600" indent="-228600">
              <a:buAutoNum type="arabicPeriod"/>
            </a:pPr>
            <a:r>
              <a:rPr lang="en-US" sz="1200" dirty="0" smtClean="0"/>
              <a:t>The Catching Away (</a:t>
            </a:r>
            <a:r>
              <a:rPr lang="en-US" sz="1200" u="sng" dirty="0" smtClean="0"/>
              <a:t>Rapture</a:t>
            </a:r>
            <a:r>
              <a:rPr lang="en-US" sz="1200" dirty="0" smtClean="0"/>
              <a:t>) </a:t>
            </a:r>
            <a:r>
              <a:rPr lang="en-US" sz="1200" b="1" dirty="0" smtClean="0"/>
              <a:t>unknown date</a:t>
            </a:r>
            <a:r>
              <a:rPr lang="en-US" sz="1200" dirty="0" smtClean="0"/>
              <a:t>; Mt.24:36</a:t>
            </a:r>
          </a:p>
          <a:p>
            <a:pPr marL="228600" indent="-228600">
              <a:buAutoNum type="arabicPeriod"/>
            </a:pPr>
            <a:r>
              <a:rPr lang="en-US" sz="1200" b="1" dirty="0" smtClean="0">
                <a:solidFill>
                  <a:srgbClr val="FF0000"/>
                </a:solidFill>
              </a:rPr>
              <a:t>IThess.4:15-18</a:t>
            </a:r>
            <a:r>
              <a:rPr lang="en-US" sz="1200" dirty="0" smtClean="0"/>
              <a:t> = seize by force</a:t>
            </a:r>
          </a:p>
          <a:p>
            <a:pPr marL="228600" indent="-228600">
              <a:buAutoNum type="arabicPeriod"/>
            </a:pPr>
            <a:r>
              <a:rPr lang="en-US" sz="1200" dirty="0" smtClean="0"/>
              <a:t>Return to Heaven, not to the earth!                       </a:t>
            </a:r>
            <a:r>
              <a:rPr lang="en-US" sz="1200" b="1" dirty="0" smtClean="0">
                <a:solidFill>
                  <a:srgbClr val="FF0000"/>
                </a:solidFill>
              </a:rPr>
              <a:t>IThess.4:17</a:t>
            </a:r>
          </a:p>
          <a:p>
            <a:pPr marL="228600" indent="-228600">
              <a:buAutoNum type="arabicPeriod"/>
            </a:pPr>
            <a:r>
              <a:rPr lang="en-US" sz="1400" b="1" u="sng" dirty="0" smtClean="0">
                <a:solidFill>
                  <a:srgbClr val="FF0000"/>
                </a:solidFill>
              </a:rPr>
              <a:t>The Rapture ends the Church Age. </a:t>
            </a:r>
            <a:endParaRPr lang="en-US" sz="1400" u="sng" dirty="0"/>
          </a:p>
        </p:txBody>
      </p:sp>
      <p:sp>
        <p:nvSpPr>
          <p:cNvPr id="2" name="TextBox 1"/>
          <p:cNvSpPr txBox="1"/>
          <p:nvPr/>
        </p:nvSpPr>
        <p:spPr>
          <a:xfrm>
            <a:off x="4419600" y="5334000"/>
            <a:ext cx="990600" cy="307777"/>
          </a:xfrm>
          <a:prstGeom prst="rect">
            <a:avLst/>
          </a:prstGeom>
          <a:noFill/>
        </p:spPr>
        <p:txBody>
          <a:bodyPr wrap="square" rtlCol="0">
            <a:spAutoFit/>
          </a:bodyPr>
          <a:lstStyle/>
          <a:p>
            <a:r>
              <a:rPr lang="en-US" sz="1400" b="1" dirty="0" smtClean="0"/>
              <a:t>TODAY?</a:t>
            </a:r>
            <a:endParaRPr lang="en-US" sz="1400" b="1" dirty="0"/>
          </a:p>
        </p:txBody>
      </p:sp>
      <p:sp>
        <p:nvSpPr>
          <p:cNvPr id="3" name="TextBox 2"/>
          <p:cNvSpPr txBox="1"/>
          <p:nvPr/>
        </p:nvSpPr>
        <p:spPr>
          <a:xfrm>
            <a:off x="3886200" y="4114800"/>
            <a:ext cx="2057400" cy="1015663"/>
          </a:xfrm>
          <a:prstGeom prst="rect">
            <a:avLst/>
          </a:prstGeom>
          <a:noFill/>
          <a:ln>
            <a:solidFill>
              <a:schemeClr val="tx1"/>
            </a:solidFill>
            <a:prstDash val="lgDashDot"/>
          </a:ln>
        </p:spPr>
        <p:txBody>
          <a:bodyPr wrap="square" rtlCol="0">
            <a:spAutoFit/>
          </a:bodyPr>
          <a:lstStyle/>
          <a:p>
            <a:r>
              <a:rPr lang="en-US" sz="1200" b="1" dirty="0" smtClean="0"/>
              <a:t>Matt </a:t>
            </a:r>
            <a:r>
              <a:rPr lang="en-US" sz="1200" b="1" dirty="0"/>
              <a:t>24:36</a:t>
            </a:r>
          </a:p>
          <a:p>
            <a:r>
              <a:rPr lang="en-US" sz="1200" dirty="0" smtClean="0"/>
              <a:t>"</a:t>
            </a:r>
            <a:r>
              <a:rPr lang="en-US" sz="1200" dirty="0"/>
              <a:t>No one knows about that day or hour, not even the angels in heaven, nor the Son, but only the Father</a:t>
            </a:r>
            <a:r>
              <a:rPr lang="en-US" sz="1200" dirty="0" smtClean="0"/>
              <a:t>. </a:t>
            </a:r>
            <a:endParaRPr lang="en-US" sz="1200" dirty="0"/>
          </a:p>
        </p:txBody>
      </p:sp>
      <p:sp>
        <p:nvSpPr>
          <p:cNvPr id="23" name="TextBox 22"/>
          <p:cNvSpPr txBox="1"/>
          <p:nvPr/>
        </p:nvSpPr>
        <p:spPr>
          <a:xfrm>
            <a:off x="6400800" y="4104144"/>
            <a:ext cx="2366685" cy="2677656"/>
          </a:xfrm>
          <a:prstGeom prst="rect">
            <a:avLst/>
          </a:prstGeom>
          <a:noFill/>
          <a:ln>
            <a:solidFill>
              <a:schemeClr val="tx1"/>
            </a:solidFill>
            <a:prstDash val="lgDashDot"/>
          </a:ln>
        </p:spPr>
        <p:txBody>
          <a:bodyPr wrap="square" rtlCol="0">
            <a:spAutoFit/>
          </a:bodyPr>
          <a:lstStyle/>
          <a:p>
            <a:r>
              <a:rPr lang="en-US" sz="1200" b="1" u="sng" dirty="0">
                <a:solidFill>
                  <a:srgbClr val="FF0000"/>
                </a:solidFill>
              </a:rPr>
              <a:t>1 Thess 4:16-17</a:t>
            </a:r>
          </a:p>
          <a:p>
            <a:r>
              <a:rPr lang="en-US" sz="1200" dirty="0" smtClean="0"/>
              <a:t>For </a:t>
            </a:r>
            <a:r>
              <a:rPr lang="en-US" sz="1200" dirty="0"/>
              <a:t>the Lord himself will come down from heaven, with a loud command, with the voice of the archangel and with the trumpet call of God, and the dead in Christ will rise first. 17 After that, we who are still alive and are left will be </a:t>
            </a:r>
            <a:r>
              <a:rPr lang="en-US" sz="1200" b="1" dirty="0"/>
              <a:t>caught up</a:t>
            </a:r>
            <a:r>
              <a:rPr lang="en-US" sz="1200" dirty="0"/>
              <a:t> together with them in the clouds to meet the Lord in the air. And so we will be with the Lord forever. 18 Therefore encourage each other with </a:t>
            </a:r>
            <a:r>
              <a:rPr lang="en-US" sz="1200" dirty="0" smtClean="0"/>
              <a:t>these  words</a:t>
            </a:r>
            <a:r>
              <a:rPr lang="en-US" sz="1200" dirty="0"/>
              <a:t>. </a:t>
            </a:r>
          </a:p>
        </p:txBody>
      </p:sp>
    </p:spTree>
    <p:extLst>
      <p:ext uri="{BB962C8B-B14F-4D97-AF65-F5344CB8AC3E}">
        <p14:creationId xmlns:p14="http://schemas.microsoft.com/office/powerpoint/2010/main" val="32633185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p:cTn id="12" dur="500" fill="hold"/>
                                        <p:tgtEl>
                                          <p:spTgt spid="36"/>
                                        </p:tgtEl>
                                        <p:attrNameLst>
                                          <p:attrName>ppt_w</p:attrName>
                                        </p:attrNameLst>
                                      </p:cBhvr>
                                      <p:tavLst>
                                        <p:tav tm="0">
                                          <p:val>
                                            <p:fltVal val="0"/>
                                          </p:val>
                                        </p:tav>
                                        <p:tav tm="100000">
                                          <p:val>
                                            <p:strVal val="#ppt_w"/>
                                          </p:val>
                                        </p:tav>
                                      </p:tavLst>
                                    </p:anim>
                                    <p:anim calcmode="lin" valueType="num">
                                      <p:cBhvr>
                                        <p:cTn id="13" dur="500" fill="hold"/>
                                        <p:tgtEl>
                                          <p:spTgt spid="36"/>
                                        </p:tgtEl>
                                        <p:attrNameLst>
                                          <p:attrName>ppt_h</p:attrName>
                                        </p:attrNameLst>
                                      </p:cBhvr>
                                      <p:tavLst>
                                        <p:tav tm="0">
                                          <p:val>
                                            <p:fltVal val="0"/>
                                          </p:val>
                                        </p:tav>
                                        <p:tav tm="100000">
                                          <p:val>
                                            <p:strVal val="#ppt_h"/>
                                          </p:val>
                                        </p:tav>
                                      </p:tavLst>
                                    </p:anim>
                                    <p:animEffect transition="in" filter="fade">
                                      <p:cBhvr>
                                        <p:cTn id="14" dur="500"/>
                                        <p:tgtEl>
                                          <p:spTgt spid="3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1000" fill="hold"/>
                                        <p:tgtEl>
                                          <p:spTgt spid="23"/>
                                        </p:tgtEl>
                                        <p:attrNameLst>
                                          <p:attrName>ppt_w</p:attrName>
                                        </p:attrNameLst>
                                      </p:cBhvr>
                                      <p:tavLst>
                                        <p:tav tm="0">
                                          <p:val>
                                            <p:fltVal val="0"/>
                                          </p:val>
                                        </p:tav>
                                        <p:tav tm="100000">
                                          <p:val>
                                            <p:strVal val="#ppt_w"/>
                                          </p:val>
                                        </p:tav>
                                      </p:tavLst>
                                    </p:anim>
                                    <p:anim calcmode="lin" valueType="num">
                                      <p:cBhvr>
                                        <p:cTn id="25" dur="1000" fill="hold"/>
                                        <p:tgtEl>
                                          <p:spTgt spid="23"/>
                                        </p:tgtEl>
                                        <p:attrNameLst>
                                          <p:attrName>ppt_h</p:attrName>
                                        </p:attrNameLst>
                                      </p:cBhvr>
                                      <p:tavLst>
                                        <p:tav tm="0">
                                          <p:val>
                                            <p:fltVal val="0"/>
                                          </p:val>
                                        </p:tav>
                                        <p:tav tm="100000">
                                          <p:val>
                                            <p:strVal val="#ppt_h"/>
                                          </p:val>
                                        </p:tav>
                                      </p:tavLst>
                                    </p:anim>
                                    <p:anim calcmode="lin" valueType="num">
                                      <p:cBhvr>
                                        <p:cTn id="26" dur="1000" fill="hold"/>
                                        <p:tgtEl>
                                          <p:spTgt spid="23"/>
                                        </p:tgtEl>
                                        <p:attrNameLst>
                                          <p:attrName>style.rotation</p:attrName>
                                        </p:attrNameLst>
                                      </p:cBhvr>
                                      <p:tavLst>
                                        <p:tav tm="0">
                                          <p:val>
                                            <p:fltVal val="90"/>
                                          </p:val>
                                        </p:tav>
                                        <p:tav tm="100000">
                                          <p:val>
                                            <p:fltVal val="0"/>
                                          </p:val>
                                        </p:tav>
                                      </p:tavLst>
                                    </p:anim>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p:cTn id="39" dur="1000" fill="hold"/>
                                        <p:tgtEl>
                                          <p:spTgt spid="3"/>
                                        </p:tgtEl>
                                        <p:attrNameLst>
                                          <p:attrName>ppt_w</p:attrName>
                                        </p:attrNameLst>
                                      </p:cBhvr>
                                      <p:tavLst>
                                        <p:tav tm="0">
                                          <p:val>
                                            <p:fltVal val="0"/>
                                          </p:val>
                                        </p:tav>
                                        <p:tav tm="100000">
                                          <p:val>
                                            <p:strVal val="#ppt_w"/>
                                          </p:val>
                                        </p:tav>
                                      </p:tavLst>
                                    </p:anim>
                                    <p:anim calcmode="lin" valueType="num">
                                      <p:cBhvr>
                                        <p:cTn id="40" dur="1000" fill="hold"/>
                                        <p:tgtEl>
                                          <p:spTgt spid="3"/>
                                        </p:tgtEl>
                                        <p:attrNameLst>
                                          <p:attrName>ppt_h</p:attrName>
                                        </p:attrNameLst>
                                      </p:cBhvr>
                                      <p:tavLst>
                                        <p:tav tm="0">
                                          <p:val>
                                            <p:fltVal val="0"/>
                                          </p:val>
                                        </p:tav>
                                        <p:tav tm="100000">
                                          <p:val>
                                            <p:strVal val="#ppt_h"/>
                                          </p:val>
                                        </p:tav>
                                      </p:tavLst>
                                    </p:anim>
                                    <p:anim calcmode="lin" valueType="num">
                                      <p:cBhvr>
                                        <p:cTn id="41" dur="1000" fill="hold"/>
                                        <p:tgtEl>
                                          <p:spTgt spid="3"/>
                                        </p:tgtEl>
                                        <p:attrNameLst>
                                          <p:attrName>style.rotation</p:attrName>
                                        </p:attrNameLst>
                                      </p:cBhvr>
                                      <p:tavLst>
                                        <p:tav tm="0">
                                          <p:val>
                                            <p:fltVal val="90"/>
                                          </p:val>
                                        </p:tav>
                                        <p:tav tm="100000">
                                          <p:val>
                                            <p:fltVal val="0"/>
                                          </p:val>
                                        </p:tav>
                                      </p:tavLst>
                                    </p:anim>
                                    <p:animEffect transition="in" filter="fade">
                                      <p:cBhvr>
                                        <p:cTn id="42" dur="10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 calcmode="lin" valueType="num">
                                      <p:cBhvr>
                                        <p:cTn id="54" dur="500" fill="hold"/>
                                        <p:tgtEl>
                                          <p:spTgt spid="46"/>
                                        </p:tgtEl>
                                        <p:attrNameLst>
                                          <p:attrName>ppt_w</p:attrName>
                                        </p:attrNameLst>
                                      </p:cBhvr>
                                      <p:tavLst>
                                        <p:tav tm="0">
                                          <p:val>
                                            <p:fltVal val="0"/>
                                          </p:val>
                                        </p:tav>
                                        <p:tav tm="100000">
                                          <p:val>
                                            <p:strVal val="#ppt_w"/>
                                          </p:val>
                                        </p:tav>
                                      </p:tavLst>
                                    </p:anim>
                                    <p:anim calcmode="lin" valueType="num">
                                      <p:cBhvr>
                                        <p:cTn id="55" dur="500" fill="hold"/>
                                        <p:tgtEl>
                                          <p:spTgt spid="46"/>
                                        </p:tgtEl>
                                        <p:attrNameLst>
                                          <p:attrName>ppt_h</p:attrName>
                                        </p:attrNameLst>
                                      </p:cBhvr>
                                      <p:tavLst>
                                        <p:tav tm="0">
                                          <p:val>
                                            <p:fltVal val="0"/>
                                          </p:val>
                                        </p:tav>
                                        <p:tav tm="100000">
                                          <p:val>
                                            <p:strVal val="#ppt_h"/>
                                          </p:val>
                                        </p:tav>
                                      </p:tavLst>
                                    </p:anim>
                                    <p:animEffect transition="in" filter="fade">
                                      <p:cBhvr>
                                        <p:cTn id="5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P spid="36" grpId="0"/>
      <p:bldP spid="37" grpId="0" animBg="1"/>
      <p:bldP spid="46" grpId="0" animBg="1"/>
      <p:bldP spid="2" grpId="0"/>
      <p:bldP spid="3"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t>Resurrection,  Ascension       Jn.20:11-18    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HOLY SPIRIT given </a:t>
            </a:r>
            <a:r>
              <a:rPr lang="en-US" altLang="en-US" sz="1200" b="1" dirty="0"/>
              <a:t>to </a:t>
            </a:r>
            <a:r>
              <a:rPr lang="en-US" altLang="en-US" sz="1200" b="1" dirty="0" smtClean="0"/>
              <a:t>Church 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t>RAPTURE</a:t>
            </a:r>
            <a:endParaRPr lang="en-US" sz="1000" b="1" dirty="0"/>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t>The Catching </a:t>
            </a:r>
            <a:r>
              <a:rPr lang="en-US" altLang="en-US" sz="1200" b="1" dirty="0" smtClean="0"/>
              <a:t>Away 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sp>
        <p:nvSpPr>
          <p:cNvPr id="46" name="TextBox 45"/>
          <p:cNvSpPr txBox="1"/>
          <p:nvPr/>
        </p:nvSpPr>
        <p:spPr>
          <a:xfrm>
            <a:off x="6629400" y="990600"/>
            <a:ext cx="2438400" cy="2923877"/>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pPr marL="228600" indent="-228600">
              <a:buFontTx/>
              <a:buAutoNum type="arabicPeriod"/>
            </a:pPr>
            <a:r>
              <a:rPr lang="en-US" sz="1200" dirty="0"/>
              <a:t>After the Rapture there will be chaos. Wars, famines, earthquakes.                   </a:t>
            </a:r>
            <a:r>
              <a:rPr lang="en-US" sz="1200" b="1" dirty="0">
                <a:solidFill>
                  <a:srgbClr val="FF0000"/>
                </a:solidFill>
              </a:rPr>
              <a:t>Mt.24:4-6</a:t>
            </a:r>
          </a:p>
          <a:p>
            <a:pPr marL="228600" indent="-228600">
              <a:buAutoNum type="arabicPeriod"/>
            </a:pPr>
            <a:r>
              <a:rPr lang="en-US" sz="1200" dirty="0" smtClean="0"/>
              <a:t>The ‘ruler that will come’ , </a:t>
            </a:r>
            <a:r>
              <a:rPr lang="en-US" sz="1200" b="1" u="sng" dirty="0" smtClean="0">
                <a:solidFill>
                  <a:srgbClr val="FF0000"/>
                </a:solidFill>
              </a:rPr>
              <a:t>Dan</a:t>
            </a:r>
            <a:r>
              <a:rPr lang="en-US" sz="1200" dirty="0" smtClean="0"/>
              <a:t>. </a:t>
            </a:r>
            <a:r>
              <a:rPr lang="en-US" sz="1200" b="1" u="sng" dirty="0" smtClean="0">
                <a:solidFill>
                  <a:srgbClr val="FF0000"/>
                </a:solidFill>
              </a:rPr>
              <a:t>9:26B</a:t>
            </a:r>
            <a:r>
              <a:rPr lang="en-US" sz="1200" dirty="0" smtClean="0">
                <a:solidFill>
                  <a:srgbClr val="FF0000"/>
                </a:solidFill>
              </a:rPr>
              <a:t> </a:t>
            </a:r>
            <a:r>
              <a:rPr lang="en-US" sz="1200" dirty="0" smtClean="0"/>
              <a:t>(Antichrist) will make a ‘peace’ treaty with Israel. </a:t>
            </a:r>
            <a:r>
              <a:rPr lang="en-US" sz="1200" i="1" dirty="0" smtClean="0"/>
              <a:t>This begins the final ’70</a:t>
            </a:r>
            <a:r>
              <a:rPr lang="en-US" sz="1200" i="1" baseline="30000" dirty="0" smtClean="0"/>
              <a:t>th</a:t>
            </a:r>
            <a:r>
              <a:rPr lang="en-US" sz="1200" i="1" dirty="0" smtClean="0"/>
              <a:t> week</a:t>
            </a:r>
            <a:r>
              <a:rPr lang="en-US" sz="1200" dirty="0" smtClean="0"/>
              <a:t>’.  </a:t>
            </a:r>
          </a:p>
          <a:p>
            <a:pPr marL="228600" indent="-228600">
              <a:buFontTx/>
              <a:buAutoNum type="arabicPeriod"/>
            </a:pPr>
            <a:r>
              <a:rPr lang="en-US" sz="1200" b="1" u="sng" dirty="0">
                <a:solidFill>
                  <a:srgbClr val="FF0000"/>
                </a:solidFill>
              </a:rPr>
              <a:t>Dan </a:t>
            </a:r>
            <a:r>
              <a:rPr lang="en-US" sz="1200" b="1" u="sng" dirty="0" smtClean="0">
                <a:solidFill>
                  <a:srgbClr val="FF0000"/>
                </a:solidFill>
              </a:rPr>
              <a:t>9:27A</a:t>
            </a:r>
            <a:r>
              <a:rPr lang="en-US" sz="1200" dirty="0" smtClean="0">
                <a:solidFill>
                  <a:srgbClr val="FF0000"/>
                </a:solidFill>
              </a:rPr>
              <a:t>: </a:t>
            </a:r>
            <a:r>
              <a:rPr lang="en-US" sz="1200" dirty="0">
                <a:solidFill>
                  <a:srgbClr val="FF0000"/>
                </a:solidFill>
              </a:rPr>
              <a:t>He will confirm a covenant with many for one 'seven.'</a:t>
            </a:r>
          </a:p>
          <a:p>
            <a:pPr marL="228600" indent="-228600">
              <a:buAutoNum type="arabicPeriod"/>
            </a:pPr>
            <a:r>
              <a:rPr lang="en-US" sz="1200" dirty="0" smtClean="0"/>
              <a:t>The Antichrist is now being ‘held back’ but…. </a:t>
            </a:r>
            <a:r>
              <a:rPr lang="en-US" sz="1400" b="1" u="sng" dirty="0" smtClean="0">
                <a:solidFill>
                  <a:srgbClr val="FF0000"/>
                </a:solidFill>
              </a:rPr>
              <a:t>IIThess.2:1-12</a:t>
            </a:r>
          </a:p>
        </p:txBody>
      </p:sp>
      <p:sp>
        <p:nvSpPr>
          <p:cNvPr id="24" name="TextBox 23"/>
          <p:cNvSpPr txBox="1"/>
          <p:nvPr/>
        </p:nvSpPr>
        <p:spPr>
          <a:xfrm>
            <a:off x="6629400" y="4385608"/>
            <a:ext cx="2438400" cy="1938992"/>
          </a:xfrm>
          <a:prstGeom prst="rect">
            <a:avLst/>
          </a:prstGeom>
          <a:noFill/>
          <a:ln>
            <a:solidFill>
              <a:schemeClr val="tx1"/>
            </a:solidFill>
            <a:prstDash val="lgDashDot"/>
          </a:ln>
        </p:spPr>
        <p:txBody>
          <a:bodyPr wrap="square" rtlCol="0">
            <a:spAutoFit/>
          </a:bodyPr>
          <a:lstStyle/>
          <a:p>
            <a:r>
              <a:rPr lang="en-US" sz="1200" b="1" u="sng" dirty="0" smtClean="0">
                <a:solidFill>
                  <a:srgbClr val="FF0000"/>
                </a:solidFill>
              </a:rPr>
              <a:t>Dan 9:26-27A</a:t>
            </a:r>
            <a:endParaRPr lang="en-US" sz="1200" b="1" u="sng" dirty="0">
              <a:solidFill>
                <a:srgbClr val="FF0000"/>
              </a:solidFill>
            </a:endParaRPr>
          </a:p>
          <a:p>
            <a:r>
              <a:rPr lang="en-US" sz="1200" dirty="0" smtClean="0"/>
              <a:t>After </a:t>
            </a:r>
            <a:r>
              <a:rPr lang="en-US" sz="1200" dirty="0"/>
              <a:t>the sixty-two 'sevens,' the Anointed One will be cut off and will have nothing. The people of </a:t>
            </a:r>
            <a:r>
              <a:rPr lang="en-US" sz="1200" u="sng" dirty="0"/>
              <a:t>the ruler who will come</a:t>
            </a:r>
            <a:r>
              <a:rPr lang="en-US" sz="1200" dirty="0"/>
              <a:t> will destroy the city and the sanctuary. The end will come like a flood: War will continue until the end, and desolations have been decreed. 27 </a:t>
            </a:r>
            <a:r>
              <a:rPr lang="en-US" sz="1200" u="sng" dirty="0"/>
              <a:t>He will confirm a covenant with many for one </a:t>
            </a:r>
            <a:r>
              <a:rPr lang="en-US" sz="1200" u="sng" dirty="0" smtClean="0"/>
              <a:t>'seven</a:t>
            </a:r>
            <a:endParaRPr lang="en-US" sz="1200" u="sng" dirty="0"/>
          </a:p>
        </p:txBody>
      </p:sp>
      <p:sp>
        <p:nvSpPr>
          <p:cNvPr id="2" name="TextBox 1"/>
          <p:cNvSpPr txBox="1"/>
          <p:nvPr/>
        </p:nvSpPr>
        <p:spPr>
          <a:xfrm>
            <a:off x="1676400" y="4401670"/>
            <a:ext cx="3962400" cy="1200329"/>
          </a:xfrm>
          <a:prstGeom prst="rect">
            <a:avLst/>
          </a:prstGeom>
          <a:noFill/>
          <a:ln>
            <a:solidFill>
              <a:schemeClr val="tx1"/>
            </a:solidFill>
            <a:prstDash val="lgDashDot"/>
          </a:ln>
        </p:spPr>
        <p:txBody>
          <a:bodyPr wrap="square" rtlCol="0">
            <a:spAutoFit/>
          </a:bodyPr>
          <a:lstStyle/>
          <a:p>
            <a:r>
              <a:rPr lang="en-US" sz="1200" b="1" dirty="0">
                <a:solidFill>
                  <a:srgbClr val="FF0000"/>
                </a:solidFill>
              </a:rPr>
              <a:t>Matt 24:6-8</a:t>
            </a:r>
          </a:p>
          <a:p>
            <a:r>
              <a:rPr lang="en-US" sz="1200" dirty="0"/>
              <a:t>6 You will hear of wars and rumors of wars, but see to it that you are not alarmed. Such things must happen, but the end is still to come. 7 Nation will rise against nation, and kingdom against kingdom. There will be famines and earthquakes in various places. 8 All these are the beginning of birth pains. </a:t>
            </a:r>
          </a:p>
        </p:txBody>
      </p:sp>
    </p:spTree>
    <p:extLst>
      <p:ext uri="{BB962C8B-B14F-4D97-AF65-F5344CB8AC3E}">
        <p14:creationId xmlns:p14="http://schemas.microsoft.com/office/powerpoint/2010/main" val="21156927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animEffect transition="in" filter="fade">
                                      <p:cBhvr>
                                        <p:cTn id="9" dur="500"/>
                                        <p:tgtEl>
                                          <p:spTgt spid="44"/>
                                        </p:tgtEl>
                                      </p:cBhvr>
                                    </p:animEffect>
                                  </p:childTnLst>
                                </p:cTn>
                              </p:par>
                              <p:par>
                                <p:cTn id="10" presetID="53" presetClass="entr" presetSubtype="16" fill="hold" nodeType="with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p:cTn id="12" dur="500" fill="hold"/>
                                        <p:tgtEl>
                                          <p:spTgt spid="70"/>
                                        </p:tgtEl>
                                        <p:attrNameLst>
                                          <p:attrName>ppt_w</p:attrName>
                                        </p:attrNameLst>
                                      </p:cBhvr>
                                      <p:tavLst>
                                        <p:tav tm="0">
                                          <p:val>
                                            <p:fltVal val="0"/>
                                          </p:val>
                                        </p:tav>
                                        <p:tav tm="100000">
                                          <p:val>
                                            <p:strVal val="#ppt_w"/>
                                          </p:val>
                                        </p:tav>
                                      </p:tavLst>
                                    </p:anim>
                                    <p:anim calcmode="lin" valueType="num">
                                      <p:cBhvr>
                                        <p:cTn id="13" dur="500" fill="hold"/>
                                        <p:tgtEl>
                                          <p:spTgt spid="70"/>
                                        </p:tgtEl>
                                        <p:attrNameLst>
                                          <p:attrName>ppt_h</p:attrName>
                                        </p:attrNameLst>
                                      </p:cBhvr>
                                      <p:tavLst>
                                        <p:tav tm="0">
                                          <p:val>
                                            <p:fltVal val="0"/>
                                          </p:val>
                                        </p:tav>
                                        <p:tav tm="100000">
                                          <p:val>
                                            <p:strVal val="#ppt_h"/>
                                          </p:val>
                                        </p:tav>
                                      </p:tavLst>
                                    </p:anim>
                                    <p:animEffect transition="in" filter="fade">
                                      <p:cBhvr>
                                        <p:cTn id="14" dur="500"/>
                                        <p:tgtEl>
                                          <p:spTgt spid="70"/>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p:cTn id="24" dur="1000" fill="hold"/>
                                        <p:tgtEl>
                                          <p:spTgt spid="24"/>
                                        </p:tgtEl>
                                        <p:attrNameLst>
                                          <p:attrName>ppt_w</p:attrName>
                                        </p:attrNameLst>
                                      </p:cBhvr>
                                      <p:tavLst>
                                        <p:tav tm="0">
                                          <p:val>
                                            <p:fltVal val="0"/>
                                          </p:val>
                                        </p:tav>
                                        <p:tav tm="100000">
                                          <p:val>
                                            <p:strVal val="#ppt_w"/>
                                          </p:val>
                                        </p:tav>
                                      </p:tavLst>
                                    </p:anim>
                                    <p:anim calcmode="lin" valueType="num">
                                      <p:cBhvr>
                                        <p:cTn id="25" dur="1000" fill="hold"/>
                                        <p:tgtEl>
                                          <p:spTgt spid="24"/>
                                        </p:tgtEl>
                                        <p:attrNameLst>
                                          <p:attrName>ppt_h</p:attrName>
                                        </p:attrNameLst>
                                      </p:cBhvr>
                                      <p:tavLst>
                                        <p:tav tm="0">
                                          <p:val>
                                            <p:fltVal val="0"/>
                                          </p:val>
                                        </p:tav>
                                        <p:tav tm="100000">
                                          <p:val>
                                            <p:strVal val="#ppt_h"/>
                                          </p:val>
                                        </p:tav>
                                      </p:tavLst>
                                    </p:anim>
                                    <p:anim calcmode="lin" valueType="num">
                                      <p:cBhvr>
                                        <p:cTn id="26" dur="1000" fill="hold"/>
                                        <p:tgtEl>
                                          <p:spTgt spid="24"/>
                                        </p:tgtEl>
                                        <p:attrNameLst>
                                          <p:attrName>style.rotation</p:attrName>
                                        </p:attrNameLst>
                                      </p:cBhvr>
                                      <p:tavLst>
                                        <p:tav tm="0">
                                          <p:val>
                                            <p:fltVal val="90"/>
                                          </p:val>
                                        </p:tav>
                                        <p:tav tm="100000">
                                          <p:val>
                                            <p:fltVal val="0"/>
                                          </p:val>
                                        </p:tav>
                                      </p:tavLst>
                                    </p:anim>
                                    <p:animEffect transition="in" filter="fade">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p:cTn id="32" dur="500" fill="hold"/>
                                        <p:tgtEl>
                                          <p:spTgt spid="46"/>
                                        </p:tgtEl>
                                        <p:attrNameLst>
                                          <p:attrName>ppt_w</p:attrName>
                                        </p:attrNameLst>
                                      </p:cBhvr>
                                      <p:tavLst>
                                        <p:tav tm="0">
                                          <p:val>
                                            <p:fltVal val="0"/>
                                          </p:val>
                                        </p:tav>
                                        <p:tav tm="100000">
                                          <p:val>
                                            <p:strVal val="#ppt_w"/>
                                          </p:val>
                                        </p:tav>
                                      </p:tavLst>
                                    </p:anim>
                                    <p:anim calcmode="lin" valueType="num">
                                      <p:cBhvr>
                                        <p:cTn id="33" dur="500" fill="hold"/>
                                        <p:tgtEl>
                                          <p:spTgt spid="46"/>
                                        </p:tgtEl>
                                        <p:attrNameLst>
                                          <p:attrName>ppt_h</p:attrName>
                                        </p:attrNameLst>
                                      </p:cBhvr>
                                      <p:tavLst>
                                        <p:tav tm="0">
                                          <p:val>
                                            <p:fltVal val="0"/>
                                          </p:val>
                                        </p:tav>
                                        <p:tav tm="100000">
                                          <p:val>
                                            <p:strVal val="#ppt_h"/>
                                          </p:val>
                                        </p:tav>
                                      </p:tavLst>
                                    </p:anim>
                                    <p:animEffect transition="in" filter="fade">
                                      <p:cBhvr>
                                        <p:cTn id="34" dur="500"/>
                                        <p:tgtEl>
                                          <p:spTgt spid="46"/>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1000" fill="hold"/>
                                        <p:tgtEl>
                                          <p:spTgt spid="2"/>
                                        </p:tgtEl>
                                        <p:attrNameLst>
                                          <p:attrName>ppt_w</p:attrName>
                                        </p:attrNameLst>
                                      </p:cBhvr>
                                      <p:tavLst>
                                        <p:tav tm="0">
                                          <p:val>
                                            <p:fltVal val="0"/>
                                          </p:val>
                                        </p:tav>
                                        <p:tav tm="100000">
                                          <p:val>
                                            <p:strVal val="#ppt_w"/>
                                          </p:val>
                                        </p:tav>
                                      </p:tavLst>
                                    </p:anim>
                                    <p:anim calcmode="lin" valueType="num">
                                      <p:cBhvr>
                                        <p:cTn id="40" dur="1000" fill="hold"/>
                                        <p:tgtEl>
                                          <p:spTgt spid="2"/>
                                        </p:tgtEl>
                                        <p:attrNameLst>
                                          <p:attrName>ppt_h</p:attrName>
                                        </p:attrNameLst>
                                      </p:cBhvr>
                                      <p:tavLst>
                                        <p:tav tm="0">
                                          <p:val>
                                            <p:fltVal val="0"/>
                                          </p:val>
                                        </p:tav>
                                        <p:tav tm="100000">
                                          <p:val>
                                            <p:strVal val="#ppt_h"/>
                                          </p:val>
                                        </p:tav>
                                      </p:tavLst>
                                    </p:anim>
                                    <p:anim calcmode="lin" valueType="num">
                                      <p:cBhvr>
                                        <p:cTn id="41" dur="1000" fill="hold"/>
                                        <p:tgtEl>
                                          <p:spTgt spid="2"/>
                                        </p:tgtEl>
                                        <p:attrNameLst>
                                          <p:attrName>style.rotation</p:attrName>
                                        </p:attrNameLst>
                                      </p:cBhvr>
                                      <p:tavLst>
                                        <p:tav tm="0">
                                          <p:val>
                                            <p:fltVal val="90"/>
                                          </p:val>
                                        </p:tav>
                                        <p:tav tm="100000">
                                          <p:val>
                                            <p:fltVal val="0"/>
                                          </p:val>
                                        </p:tav>
                                      </p:tavLst>
                                    </p:anim>
                                    <p:animEffect transition="in" filter="fade">
                                      <p:cBhvr>
                                        <p:cTn id="4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4" grpId="0"/>
      <p:bldP spid="46" grpId="0" animBg="1"/>
      <p:bldP spid="24"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t>Resurrection,  Ascension       Jn.20:11-18    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HOLY SPIRIT given </a:t>
            </a:r>
            <a:r>
              <a:rPr lang="en-US" altLang="en-US" sz="1200" b="1" dirty="0"/>
              <a:t>to </a:t>
            </a:r>
            <a:r>
              <a:rPr lang="en-US" altLang="en-US" sz="1200" b="1" dirty="0" smtClean="0"/>
              <a:t>Church 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t>RAPTURE</a:t>
            </a:r>
            <a:endParaRPr lang="en-US" sz="1000" b="1" dirty="0"/>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t>The Catching </a:t>
            </a:r>
            <a:r>
              <a:rPr lang="en-US" altLang="en-US" sz="1200" b="1" dirty="0" smtClean="0"/>
              <a:t>Away 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sp>
        <p:nvSpPr>
          <p:cNvPr id="3" name="TextBox 2"/>
          <p:cNvSpPr txBox="1"/>
          <p:nvPr/>
        </p:nvSpPr>
        <p:spPr>
          <a:xfrm>
            <a:off x="2590800" y="4343400"/>
            <a:ext cx="6477000" cy="1815882"/>
          </a:xfrm>
          <a:prstGeom prst="rect">
            <a:avLst/>
          </a:prstGeom>
          <a:noFill/>
          <a:ln>
            <a:solidFill>
              <a:schemeClr val="tx1"/>
            </a:solidFill>
            <a:prstDash val="lgDash"/>
          </a:ln>
        </p:spPr>
        <p:txBody>
          <a:bodyPr wrap="square" rtlCol="0">
            <a:spAutoFit/>
          </a:bodyPr>
          <a:lstStyle/>
          <a:p>
            <a:r>
              <a:rPr lang="en-US" sz="1400" b="1" u="sng" dirty="0" smtClean="0">
                <a:solidFill>
                  <a:srgbClr val="FF0000"/>
                </a:solidFill>
              </a:rPr>
              <a:t>IIThess.2:4-8</a:t>
            </a:r>
            <a:r>
              <a:rPr lang="en-US" sz="1400" dirty="0" smtClean="0"/>
              <a:t> </a:t>
            </a:r>
            <a:r>
              <a:rPr lang="en-US" sz="1400" dirty="0"/>
              <a:t>He will oppose and will exalt himself over everything that is called God or is worshiped, so that he sets himself up in God's temple, proclaiming himself to be God.5 Don't you remember that when I was with you I used to tell you these things? 6 And now you know what is </a:t>
            </a:r>
            <a:r>
              <a:rPr lang="en-US" sz="1400" b="1" dirty="0"/>
              <a:t>holding him back</a:t>
            </a:r>
            <a:r>
              <a:rPr lang="en-US" sz="1400" dirty="0"/>
              <a:t>, so that he may be revealed at the proper time. 7 For the secret power of lawlessness is already at work; but the one who now holds it back will continue to do so </a:t>
            </a:r>
            <a:r>
              <a:rPr lang="en-US" sz="1400" b="1" dirty="0"/>
              <a:t>till he is taken out of the way</a:t>
            </a:r>
            <a:r>
              <a:rPr lang="en-US" sz="1400" dirty="0"/>
              <a:t>. 8 And </a:t>
            </a:r>
            <a:r>
              <a:rPr lang="en-US" sz="1400" b="1" dirty="0"/>
              <a:t>then the lawless one will be revealed</a:t>
            </a:r>
            <a:r>
              <a:rPr lang="en-US" sz="1400" dirty="0"/>
              <a:t>, whom the Lord Jesus will overthrow with the breath of his mouth and destroy by the splendor of his coming. </a:t>
            </a:r>
          </a:p>
        </p:txBody>
      </p:sp>
      <p:sp>
        <p:nvSpPr>
          <p:cNvPr id="46" name="TextBox 45"/>
          <p:cNvSpPr txBox="1"/>
          <p:nvPr/>
        </p:nvSpPr>
        <p:spPr>
          <a:xfrm>
            <a:off x="6629400" y="990600"/>
            <a:ext cx="2438400" cy="2723823"/>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dirty="0" smtClean="0">
                <a:solidFill>
                  <a:srgbClr val="FF0000"/>
                </a:solidFill>
              </a:rPr>
              <a:t>NOTES:</a:t>
            </a:r>
          </a:p>
          <a:p>
            <a:r>
              <a:rPr lang="en-US" sz="1300" b="1" u="sng" dirty="0" smtClean="0">
                <a:solidFill>
                  <a:srgbClr val="FF0000"/>
                </a:solidFill>
              </a:rPr>
              <a:t>2 Thess 2:1-3  </a:t>
            </a:r>
            <a:r>
              <a:rPr lang="en-US" sz="1200" dirty="0" smtClean="0"/>
              <a:t>Concerning the coming of our Lord Jesus Christ and our being gathered to him, we ask you, brothers, 2 not to become easily unsettled or alarmed by some prophecy, report or letter supposed to have come from us, saying that the </a:t>
            </a:r>
            <a:r>
              <a:rPr lang="en-US" sz="1200" b="1" u="sng" dirty="0" smtClean="0">
                <a:solidFill>
                  <a:srgbClr val="FF0000"/>
                </a:solidFill>
              </a:rPr>
              <a:t>day of the Lord </a:t>
            </a:r>
            <a:r>
              <a:rPr lang="en-US" sz="1200" dirty="0" smtClean="0"/>
              <a:t>has already come. 3 </a:t>
            </a:r>
            <a:r>
              <a:rPr lang="en-US" sz="1200" dirty="0"/>
              <a:t>Don't let anyone deceive you in any way, for that day will not come until the rebellion occurs and </a:t>
            </a:r>
            <a:r>
              <a:rPr lang="en-US" sz="1200" b="1" u="sng" dirty="0"/>
              <a:t>the man of lawlessness is revealed, the man doomed to destruction</a:t>
            </a:r>
            <a:r>
              <a:rPr lang="en-US" sz="1200" dirty="0"/>
              <a:t>. </a:t>
            </a:r>
          </a:p>
        </p:txBody>
      </p:sp>
    </p:spTree>
    <p:extLst>
      <p:ext uri="{BB962C8B-B14F-4D97-AF65-F5344CB8AC3E}">
        <p14:creationId xmlns:p14="http://schemas.microsoft.com/office/powerpoint/2010/main" val="3788648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anim calcmode="lin" valueType="num">
                                      <p:cBhvr>
                                        <p:cTn id="15" dur="500" fill="hold"/>
                                        <p:tgtEl>
                                          <p:spTgt spid="46"/>
                                        </p:tgtEl>
                                        <p:attrNameLst>
                                          <p:attrName>ppt_w</p:attrName>
                                        </p:attrNameLst>
                                      </p:cBhvr>
                                      <p:tavLst>
                                        <p:tav tm="0">
                                          <p:val>
                                            <p:fltVal val="0"/>
                                          </p:val>
                                        </p:tav>
                                        <p:tav tm="100000">
                                          <p:val>
                                            <p:strVal val="#ppt_w"/>
                                          </p:val>
                                        </p:tav>
                                      </p:tavLst>
                                    </p:anim>
                                    <p:anim calcmode="lin" valueType="num">
                                      <p:cBhvr>
                                        <p:cTn id="16" dur="500" fill="hold"/>
                                        <p:tgtEl>
                                          <p:spTgt spid="46"/>
                                        </p:tgtEl>
                                        <p:attrNameLst>
                                          <p:attrName>ppt_h</p:attrName>
                                        </p:attrNameLst>
                                      </p:cBhvr>
                                      <p:tavLst>
                                        <p:tav tm="0">
                                          <p:val>
                                            <p:fltVal val="0"/>
                                          </p:val>
                                        </p:tav>
                                        <p:tav tm="100000">
                                          <p:val>
                                            <p:strVal val="#ppt_h"/>
                                          </p:val>
                                        </p:tav>
                                      </p:tavLst>
                                    </p:anim>
                                    <p:animEffect transition="in" filter="fade">
                                      <p:cBhvr>
                                        <p:cTn id="1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b="1" dirty="0" smtClean="0">
                <a:solidFill>
                  <a:srgbClr val="FF0000"/>
                </a:solidFill>
              </a:rPr>
              <a:t>Dan.9:26A</a:t>
            </a:r>
          </a:p>
          <a:p>
            <a:r>
              <a:rPr lang="en-US" sz="1200" dirty="0" smtClean="0"/>
              <a:t>After 62-7s</a:t>
            </a:r>
          </a:p>
          <a:p>
            <a:r>
              <a:rPr lang="en-US" sz="1200" b="1" dirty="0" smtClean="0"/>
              <a:t>CHRIST cut off…</a:t>
            </a:r>
            <a:endParaRPr lang="en-US" sz="1200" b="1"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smtClean="0">
                <a:solidFill>
                  <a:srgbClr val="FF0000"/>
                </a:solidFill>
              </a:rPr>
              <a:t>Resurrection,  Ascension       </a:t>
            </a:r>
            <a:r>
              <a:rPr lang="en-US" altLang="en-US" sz="1200" b="1" dirty="0" smtClean="0"/>
              <a:t>Jn.20:11-18   </a:t>
            </a:r>
            <a:r>
              <a:rPr lang="en-US" altLang="en-US" sz="1200" b="1" dirty="0" smtClean="0">
                <a:solidFill>
                  <a:srgbClr val="FF0000"/>
                </a:solidFill>
              </a:rPr>
              <a:t> </a:t>
            </a:r>
            <a:r>
              <a:rPr lang="en-US" altLang="en-US" sz="1200" b="1" dirty="0" smtClean="0"/>
              <a:t>Acts 1:1-11</a:t>
            </a:r>
            <a:endParaRPr lang="en-US" altLang="en-US" sz="1200" b="1"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HOLY SPIRIT given </a:t>
            </a:r>
            <a:r>
              <a:rPr lang="en-US" altLang="en-US" sz="1200" b="1" dirty="0">
                <a:solidFill>
                  <a:srgbClr val="FF0000"/>
                </a:solidFill>
              </a:rPr>
              <a:t>to </a:t>
            </a:r>
            <a:r>
              <a:rPr lang="en-US" altLang="en-US" sz="1200" b="1" dirty="0" smtClean="0">
                <a:solidFill>
                  <a:srgbClr val="FF0000"/>
                </a:solidFill>
              </a:rPr>
              <a:t>Church </a:t>
            </a:r>
            <a:r>
              <a:rPr lang="en-US" altLang="en-US" sz="1200" b="1" dirty="0" smtClean="0"/>
              <a:t>Acts 1:8 Eph.1:13-14</a:t>
            </a:r>
            <a:endParaRPr lang="en-US" altLang="en-US" sz="1200" b="1"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dirty="0">
                <a:solidFill>
                  <a:srgbClr val="FF0000"/>
                </a:solidFill>
              </a:rPr>
              <a:t>The Catching </a:t>
            </a:r>
            <a:r>
              <a:rPr lang="en-US" altLang="en-US" sz="1200" b="1" dirty="0" smtClean="0">
                <a:solidFill>
                  <a:srgbClr val="FF0000"/>
                </a:solidFill>
              </a:rPr>
              <a:t>Away </a:t>
            </a:r>
            <a:r>
              <a:rPr lang="en-US" altLang="en-US" sz="1200" b="1" dirty="0" smtClean="0"/>
              <a:t>I </a:t>
            </a:r>
            <a:r>
              <a:rPr lang="en-US" altLang="en-US" sz="1200" b="1" dirty="0"/>
              <a:t>Thess. </a:t>
            </a:r>
            <a:r>
              <a:rPr lang="en-US" altLang="en-US" sz="1200" b="1" dirty="0" smtClean="0"/>
              <a:t>4:15-18 John 14:1-3              I Cor.15:50-58</a:t>
            </a:r>
            <a:endParaRPr lang="en-US" altLang="en-US" sz="1200" b="1"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a:solidFill>
                  <a:srgbClr val="FF0000"/>
                </a:solidFill>
              </a:rPr>
              <a:t>The </a:t>
            </a:r>
            <a:r>
              <a:rPr lang="en-US" altLang="en-US" sz="1200" b="1" dirty="0" smtClean="0">
                <a:solidFill>
                  <a:srgbClr val="FF0000"/>
                </a:solidFill>
              </a:rPr>
              <a:t>Covenant Confirmed, last ‘seven’  </a:t>
            </a:r>
            <a:r>
              <a:rPr lang="en-US" altLang="en-US" sz="1200" b="1" dirty="0" smtClean="0"/>
              <a:t>Dan.9:27A IIThess.2:1-12</a:t>
            </a:r>
            <a:endParaRPr lang="en-US" altLang="en-US" sz="1200" b="1" dirty="0"/>
          </a:p>
        </p:txBody>
      </p:sp>
      <p:sp>
        <p:nvSpPr>
          <p:cNvPr id="46" name="TextBox 45"/>
          <p:cNvSpPr txBox="1"/>
          <p:nvPr/>
        </p:nvSpPr>
        <p:spPr>
          <a:xfrm>
            <a:off x="6629400" y="990600"/>
            <a:ext cx="2438400" cy="2185214"/>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600" b="1" dirty="0" smtClean="0">
                <a:solidFill>
                  <a:srgbClr val="FF0000"/>
                </a:solidFill>
              </a:rPr>
              <a:t>What’s Next?</a:t>
            </a:r>
          </a:p>
          <a:p>
            <a:pPr marL="228600" indent="-228600">
              <a:buAutoNum type="arabicPeriod"/>
            </a:pPr>
            <a:r>
              <a:rPr lang="en-US" sz="1200" b="1" dirty="0" smtClean="0"/>
              <a:t>Church Age has ended.</a:t>
            </a:r>
          </a:p>
          <a:p>
            <a:pPr marL="228600" indent="-228600">
              <a:buAutoNum type="arabicPeriod"/>
            </a:pPr>
            <a:r>
              <a:rPr lang="en-US" sz="1200" b="1" dirty="0" smtClean="0">
                <a:solidFill>
                  <a:srgbClr val="FF0000"/>
                </a:solidFill>
              </a:rPr>
              <a:t>God’s program now centers again on Israel.</a:t>
            </a:r>
          </a:p>
          <a:p>
            <a:pPr marL="228600" indent="-228600">
              <a:buAutoNum type="arabicPeriod"/>
            </a:pPr>
            <a:r>
              <a:rPr lang="en-US" sz="1200" b="1" i="1" u="sng" dirty="0">
                <a:solidFill>
                  <a:srgbClr val="FF0000"/>
                </a:solidFill>
                <a:effectLst>
                  <a:outerShdw blurRad="38100" dist="38100" dir="2700000" algn="tl">
                    <a:srgbClr val="000000">
                      <a:alpha val="43137"/>
                    </a:srgbClr>
                  </a:outerShdw>
                </a:effectLst>
              </a:rPr>
              <a:t>Israel has made a </a:t>
            </a:r>
            <a:r>
              <a:rPr lang="en-US" sz="1200" b="1" i="1" u="sng" dirty="0" smtClean="0">
                <a:solidFill>
                  <a:srgbClr val="FF0000"/>
                </a:solidFill>
                <a:effectLst>
                  <a:outerShdw blurRad="38100" dist="38100" dir="2700000" algn="tl">
                    <a:srgbClr val="000000">
                      <a:alpha val="43137"/>
                    </a:srgbClr>
                  </a:outerShdw>
                </a:effectLst>
              </a:rPr>
              <a:t>7 year covenant </a:t>
            </a:r>
            <a:r>
              <a:rPr lang="en-US" sz="1200" b="1" i="1" u="sng" dirty="0">
                <a:solidFill>
                  <a:srgbClr val="FF0000"/>
                </a:solidFill>
                <a:effectLst>
                  <a:outerShdw blurRad="38100" dist="38100" dir="2700000" algn="tl">
                    <a:srgbClr val="000000">
                      <a:alpha val="43137"/>
                    </a:srgbClr>
                  </a:outerShdw>
                </a:effectLst>
              </a:rPr>
              <a:t>with the Antichrist!</a:t>
            </a:r>
            <a:endParaRPr lang="en-US" sz="1200" b="1" i="1" u="sng" dirty="0" smtClean="0">
              <a:solidFill>
                <a:srgbClr val="FF0000"/>
              </a:solidFill>
              <a:effectLst>
                <a:outerShdw blurRad="38100" dist="38100" dir="2700000" algn="tl">
                  <a:srgbClr val="000000">
                    <a:alpha val="43137"/>
                  </a:srgbClr>
                </a:outerShdw>
              </a:effectLst>
            </a:endParaRPr>
          </a:p>
          <a:p>
            <a:pPr marL="228600" indent="-228600">
              <a:buAutoNum type="arabicPeriod"/>
            </a:pPr>
            <a:r>
              <a:rPr lang="en-US" sz="1200" b="1" dirty="0" smtClean="0"/>
              <a:t>What about the remainder of </a:t>
            </a:r>
            <a:r>
              <a:rPr lang="en-US" sz="1200" b="1" u="sng" dirty="0" smtClean="0">
                <a:solidFill>
                  <a:srgbClr val="FF0000"/>
                </a:solidFill>
              </a:rPr>
              <a:t>Dan.9:27</a:t>
            </a:r>
            <a:r>
              <a:rPr lang="en-US" sz="1200" b="1" dirty="0" smtClean="0"/>
              <a:t>?</a:t>
            </a:r>
          </a:p>
          <a:p>
            <a:pPr marL="228600" indent="-228600">
              <a:buAutoNum type="arabicPeriod"/>
            </a:pPr>
            <a:r>
              <a:rPr lang="en-US" sz="1800" b="1" dirty="0" smtClean="0">
                <a:solidFill>
                  <a:srgbClr val="FF0000"/>
                </a:solidFill>
              </a:rPr>
              <a:t>How does all this end???</a:t>
            </a:r>
          </a:p>
        </p:txBody>
      </p:sp>
    </p:spTree>
    <p:extLst>
      <p:ext uri="{BB962C8B-B14F-4D97-AF65-F5344CB8AC3E}">
        <p14:creationId xmlns:p14="http://schemas.microsoft.com/office/powerpoint/2010/main" val="249950372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1000" fill="hold"/>
                                        <p:tgtEl>
                                          <p:spTgt spid="46"/>
                                        </p:tgtEl>
                                        <p:attrNameLst>
                                          <p:attrName>ppt_w</p:attrName>
                                        </p:attrNameLst>
                                      </p:cBhvr>
                                      <p:tavLst>
                                        <p:tav tm="0">
                                          <p:val>
                                            <p:fltVal val="0"/>
                                          </p:val>
                                        </p:tav>
                                        <p:tav tm="100000">
                                          <p:val>
                                            <p:strVal val="#ppt_w"/>
                                          </p:val>
                                        </p:tav>
                                      </p:tavLst>
                                    </p:anim>
                                    <p:anim calcmode="lin" valueType="num">
                                      <p:cBhvr>
                                        <p:cTn id="8" dur="1000" fill="hold"/>
                                        <p:tgtEl>
                                          <p:spTgt spid="46"/>
                                        </p:tgtEl>
                                        <p:attrNameLst>
                                          <p:attrName>ppt_h</p:attrName>
                                        </p:attrNameLst>
                                      </p:cBhvr>
                                      <p:tavLst>
                                        <p:tav tm="0">
                                          <p:val>
                                            <p:fltVal val="0"/>
                                          </p:val>
                                        </p:tav>
                                        <p:tav tm="100000">
                                          <p:val>
                                            <p:strVal val="#ppt_h"/>
                                          </p:val>
                                        </p:tav>
                                      </p:tavLst>
                                    </p:anim>
                                    <p:anim calcmode="lin" valueType="num">
                                      <p:cBhvr>
                                        <p:cTn id="9" dur="1000" fill="hold"/>
                                        <p:tgtEl>
                                          <p:spTgt spid="46"/>
                                        </p:tgtEl>
                                        <p:attrNameLst>
                                          <p:attrName>style.rotation</p:attrName>
                                        </p:attrNameLst>
                                      </p:cBhvr>
                                      <p:tavLst>
                                        <p:tav tm="0">
                                          <p:val>
                                            <p:fltVal val="90"/>
                                          </p:val>
                                        </p:tav>
                                        <p:tav tm="100000">
                                          <p:val>
                                            <p:fltVal val="0"/>
                                          </p:val>
                                        </p:tav>
                                      </p:tavLst>
                                    </p:anim>
                                    <p:animEffect transition="in" filter="fade">
                                      <p:cBhvr>
                                        <p:cTn id="10"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23019</TotalTime>
  <Words>1275</Words>
  <Application>Microsoft Office PowerPoint</Application>
  <PresentationFormat>On-screen Show (4:3)</PresentationFormat>
  <Paragraphs>136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End-Times Prophecy  Overview From Daniel 9:24-27</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Archer</dc:creator>
  <cp:lastModifiedBy>Owner</cp:lastModifiedBy>
  <cp:revision>198</cp:revision>
  <cp:lastPrinted>2018-08-16T14:46:22Z</cp:lastPrinted>
  <dcterms:created xsi:type="dcterms:W3CDTF">2002-10-05T00:59:16Z</dcterms:created>
  <dcterms:modified xsi:type="dcterms:W3CDTF">2018-09-29T14:40:06Z</dcterms:modified>
</cp:coreProperties>
</file>