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sldIdLst>
    <p:sldId id="272" r:id="rId2"/>
    <p:sldId id="273" r:id="rId3"/>
    <p:sldId id="267" r:id="rId4"/>
    <p:sldId id="269" r:id="rId5"/>
    <p:sldId id="271" r:id="rId6"/>
    <p:sldId id="268" r:id="rId7"/>
    <p:sldId id="270" r:id="rId8"/>
  </p:sldIdLst>
  <p:sldSz cx="9144000" cy="6858000" type="screen4x3"/>
  <p:notesSz cx="6858000" cy="9313863"/>
  <p:defaultTextStyle>
    <a:defPPr>
      <a:defRPr lang="en-US"/>
    </a:defPPr>
    <a:lvl1pPr algn="l" rtl="0" eaLnBrk="0" fontAlgn="base" hangingPunct="0">
      <a:spcBef>
        <a:spcPct val="0"/>
      </a:spcBef>
      <a:spcAft>
        <a:spcPct val="0"/>
      </a:spcAft>
      <a:defRPr sz="2400" kern="1200">
        <a:solidFill>
          <a:schemeClr val="tx1"/>
        </a:solidFill>
        <a:latin typeface="Times New Roman"/>
        <a:ea typeface="+mn-ea"/>
        <a:cs typeface="+mn-cs"/>
      </a:defRPr>
    </a:lvl1pPr>
    <a:lvl2pPr marL="457200" algn="l" rtl="0" eaLnBrk="0" fontAlgn="base" hangingPunct="0">
      <a:spcBef>
        <a:spcPct val="0"/>
      </a:spcBef>
      <a:spcAft>
        <a:spcPct val="0"/>
      </a:spcAft>
      <a:defRPr sz="2400" kern="1200">
        <a:solidFill>
          <a:schemeClr val="tx1"/>
        </a:solidFill>
        <a:latin typeface="Times New Roman"/>
        <a:ea typeface="+mn-ea"/>
        <a:cs typeface="+mn-cs"/>
      </a:defRPr>
    </a:lvl2pPr>
    <a:lvl3pPr marL="914400" algn="l" rtl="0" eaLnBrk="0" fontAlgn="base" hangingPunct="0">
      <a:spcBef>
        <a:spcPct val="0"/>
      </a:spcBef>
      <a:spcAft>
        <a:spcPct val="0"/>
      </a:spcAft>
      <a:defRPr sz="2400" kern="1200">
        <a:solidFill>
          <a:schemeClr val="tx1"/>
        </a:solidFill>
        <a:latin typeface="Times New Roman"/>
        <a:ea typeface="+mn-ea"/>
        <a:cs typeface="+mn-cs"/>
      </a:defRPr>
    </a:lvl3pPr>
    <a:lvl4pPr marL="1371600" algn="l" rtl="0" eaLnBrk="0" fontAlgn="base" hangingPunct="0">
      <a:spcBef>
        <a:spcPct val="0"/>
      </a:spcBef>
      <a:spcAft>
        <a:spcPct val="0"/>
      </a:spcAft>
      <a:defRPr sz="2400" kern="1200">
        <a:solidFill>
          <a:schemeClr val="tx1"/>
        </a:solidFill>
        <a:latin typeface="Times New Roman"/>
        <a:ea typeface="+mn-ea"/>
        <a:cs typeface="+mn-cs"/>
      </a:defRPr>
    </a:lvl4pPr>
    <a:lvl5pPr marL="1828800" algn="l" rtl="0" eaLnBrk="0" fontAlgn="base" hangingPunct="0">
      <a:spcBef>
        <a:spcPct val="0"/>
      </a:spcBef>
      <a:spcAft>
        <a:spcPct val="0"/>
      </a:spcAft>
      <a:defRPr sz="2400" kern="1200">
        <a:solidFill>
          <a:schemeClr val="tx1"/>
        </a:solidFill>
        <a:latin typeface="Times New Roman"/>
        <a:ea typeface="+mn-ea"/>
        <a:cs typeface="+mn-cs"/>
      </a:defRPr>
    </a:lvl5pPr>
    <a:lvl6pPr marL="2286000" algn="l" defTabSz="914400" rtl="0" eaLnBrk="1" latinLnBrk="0" hangingPunct="1">
      <a:defRPr sz="2400" kern="1200">
        <a:solidFill>
          <a:schemeClr val="tx1"/>
        </a:solidFill>
        <a:latin typeface="Times New Roman"/>
        <a:ea typeface="+mn-ea"/>
        <a:cs typeface="+mn-cs"/>
      </a:defRPr>
    </a:lvl6pPr>
    <a:lvl7pPr marL="2743200" algn="l" defTabSz="914400" rtl="0" eaLnBrk="1" latinLnBrk="0" hangingPunct="1">
      <a:defRPr sz="2400" kern="1200">
        <a:solidFill>
          <a:schemeClr val="tx1"/>
        </a:solidFill>
        <a:latin typeface="Times New Roman"/>
        <a:ea typeface="+mn-ea"/>
        <a:cs typeface="+mn-cs"/>
      </a:defRPr>
    </a:lvl7pPr>
    <a:lvl8pPr marL="3200400" algn="l" defTabSz="914400" rtl="0" eaLnBrk="1" latinLnBrk="0" hangingPunct="1">
      <a:defRPr sz="2400" kern="1200">
        <a:solidFill>
          <a:schemeClr val="tx1"/>
        </a:solidFill>
        <a:latin typeface="Times New Roman"/>
        <a:ea typeface="+mn-ea"/>
        <a:cs typeface="+mn-cs"/>
      </a:defRPr>
    </a:lvl8pPr>
    <a:lvl9pPr marL="3657600" algn="l" defTabSz="914400" rtl="0" eaLnBrk="1" latinLnBrk="0" hangingPunct="1">
      <a:defRPr sz="2400" kern="1200">
        <a:solidFill>
          <a:schemeClr val="tx1"/>
        </a:solidFill>
        <a:latin typeface="Times New Roman"/>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FF99"/>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378" y="-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a:defRPr sz="1200"/>
            </a:lvl1pPr>
          </a:lstStyle>
          <a:p>
            <a:fld id="{4B5821F2-AE68-4137-B9AF-EA56E758F28F}" type="datetimeFigureOut">
              <a:rPr lang="en-US" smtClean="0"/>
              <a:t>9/27/2018</a:t>
            </a:fld>
            <a:endParaRPr lang="en-US"/>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24363"/>
            <a:ext cx="5486400" cy="41910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7138"/>
            <a:ext cx="2971800" cy="46513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47138"/>
            <a:ext cx="2971800" cy="465137"/>
          </a:xfrm>
          <a:prstGeom prst="rect">
            <a:avLst/>
          </a:prstGeom>
        </p:spPr>
        <p:txBody>
          <a:bodyPr vert="horz" lIns="91440" tIns="45720" rIns="91440" bIns="45720" rtlCol="0" anchor="b"/>
          <a:lstStyle>
            <a:lvl1pPr algn="r">
              <a:defRPr sz="1200"/>
            </a:lvl1pPr>
          </a:lstStyle>
          <a:p>
            <a:fld id="{56178993-C6FF-4337-BC09-EFEB3E527F40}" type="slidenum">
              <a:rPr lang="en-US" smtClean="0"/>
              <a:t>‹#›</a:t>
            </a:fld>
            <a:endParaRPr lang="en-US"/>
          </a:p>
        </p:txBody>
      </p:sp>
    </p:spTree>
    <p:extLst>
      <p:ext uri="{BB962C8B-B14F-4D97-AF65-F5344CB8AC3E}">
        <p14:creationId xmlns:p14="http://schemas.microsoft.com/office/powerpoint/2010/main" val="3161694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61AE13F-F2E3-488F-BBD4-9916385A0BA8}" type="slidenum">
              <a:rPr lang="en-US" altLang="en-US"/>
              <a:pPr/>
              <a:t>‹#›</a:t>
            </a:fld>
            <a:endParaRPr lang="en-US" altLang="en-US"/>
          </a:p>
        </p:txBody>
      </p:sp>
    </p:spTree>
    <p:extLst>
      <p:ext uri="{BB962C8B-B14F-4D97-AF65-F5344CB8AC3E}">
        <p14:creationId xmlns:p14="http://schemas.microsoft.com/office/powerpoint/2010/main" val="396346510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9C78FCB-6504-4CEB-A7D7-8D41656F532C}" type="slidenum">
              <a:rPr lang="en-US" altLang="en-US"/>
              <a:pPr/>
              <a:t>‹#›</a:t>
            </a:fld>
            <a:endParaRPr lang="en-US" altLang="en-US"/>
          </a:p>
        </p:txBody>
      </p:sp>
    </p:spTree>
    <p:extLst>
      <p:ext uri="{BB962C8B-B14F-4D97-AF65-F5344CB8AC3E}">
        <p14:creationId xmlns:p14="http://schemas.microsoft.com/office/powerpoint/2010/main" val="7124453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C4621BB-B5BD-4817-BB03-CD8027440297}" type="slidenum">
              <a:rPr lang="en-US" altLang="en-US"/>
              <a:pPr/>
              <a:t>‹#›</a:t>
            </a:fld>
            <a:endParaRPr lang="en-US" altLang="en-US"/>
          </a:p>
        </p:txBody>
      </p:sp>
    </p:spTree>
    <p:extLst>
      <p:ext uri="{BB962C8B-B14F-4D97-AF65-F5344CB8AC3E}">
        <p14:creationId xmlns:p14="http://schemas.microsoft.com/office/powerpoint/2010/main" val="346741604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A83C035A-0197-4838-BE93-E00EB4325B7E}" type="slidenum">
              <a:rPr lang="en-US" altLang="en-US"/>
              <a:pPr/>
              <a:t>‹#›</a:t>
            </a:fld>
            <a:endParaRPr lang="en-US" altLang="en-US"/>
          </a:p>
        </p:txBody>
      </p:sp>
    </p:spTree>
    <p:extLst>
      <p:ext uri="{BB962C8B-B14F-4D97-AF65-F5344CB8AC3E}">
        <p14:creationId xmlns:p14="http://schemas.microsoft.com/office/powerpoint/2010/main" val="182197357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50619DD9-4116-4897-B300-8BE56DC9C4BE}" type="slidenum">
              <a:rPr lang="en-US" altLang="en-US"/>
              <a:pPr/>
              <a:t>‹#›</a:t>
            </a:fld>
            <a:endParaRPr lang="en-US" altLang="en-US"/>
          </a:p>
        </p:txBody>
      </p:sp>
    </p:spTree>
    <p:extLst>
      <p:ext uri="{BB962C8B-B14F-4D97-AF65-F5344CB8AC3E}">
        <p14:creationId xmlns:p14="http://schemas.microsoft.com/office/powerpoint/2010/main" val="235280625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6AEC3227-A1A5-4DA6-B18F-7ED7A3AC4428}" type="slidenum">
              <a:rPr lang="en-US" altLang="en-US"/>
              <a:pPr/>
              <a:t>‹#›</a:t>
            </a:fld>
            <a:endParaRPr lang="en-US" altLang="en-US"/>
          </a:p>
        </p:txBody>
      </p:sp>
    </p:spTree>
    <p:extLst>
      <p:ext uri="{BB962C8B-B14F-4D97-AF65-F5344CB8AC3E}">
        <p14:creationId xmlns:p14="http://schemas.microsoft.com/office/powerpoint/2010/main" val="161304678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B06652B6-97AC-46E5-A544-EDAFB2A25B6A}" type="slidenum">
              <a:rPr lang="en-US" altLang="en-US"/>
              <a:pPr/>
              <a:t>‹#›</a:t>
            </a:fld>
            <a:endParaRPr lang="en-US" altLang="en-US"/>
          </a:p>
        </p:txBody>
      </p:sp>
    </p:spTree>
    <p:extLst>
      <p:ext uri="{BB962C8B-B14F-4D97-AF65-F5344CB8AC3E}">
        <p14:creationId xmlns:p14="http://schemas.microsoft.com/office/powerpoint/2010/main" val="356982461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A4A84F8A-45D4-4D1D-8A3B-41ADA8B4623D}" type="slidenum">
              <a:rPr lang="en-US" altLang="en-US"/>
              <a:pPr/>
              <a:t>‹#›</a:t>
            </a:fld>
            <a:endParaRPr lang="en-US" altLang="en-US"/>
          </a:p>
        </p:txBody>
      </p:sp>
    </p:spTree>
    <p:extLst>
      <p:ext uri="{BB962C8B-B14F-4D97-AF65-F5344CB8AC3E}">
        <p14:creationId xmlns:p14="http://schemas.microsoft.com/office/powerpoint/2010/main" val="129602135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FF38A763-06C0-41FA-AF3E-143EA7E99197}" type="slidenum">
              <a:rPr lang="en-US" altLang="en-US"/>
              <a:pPr/>
              <a:t>‹#›</a:t>
            </a:fld>
            <a:endParaRPr lang="en-US" altLang="en-US"/>
          </a:p>
        </p:txBody>
      </p:sp>
    </p:spTree>
    <p:extLst>
      <p:ext uri="{BB962C8B-B14F-4D97-AF65-F5344CB8AC3E}">
        <p14:creationId xmlns:p14="http://schemas.microsoft.com/office/powerpoint/2010/main" val="410750446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76B2370A-F35F-4692-B4FA-59F8BB998B7A}" type="slidenum">
              <a:rPr lang="en-US" altLang="en-US"/>
              <a:pPr/>
              <a:t>‹#›</a:t>
            </a:fld>
            <a:endParaRPr lang="en-US" altLang="en-US"/>
          </a:p>
        </p:txBody>
      </p:sp>
    </p:spTree>
    <p:extLst>
      <p:ext uri="{BB962C8B-B14F-4D97-AF65-F5344CB8AC3E}">
        <p14:creationId xmlns:p14="http://schemas.microsoft.com/office/powerpoint/2010/main" val="347491787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4350690B-145B-46A4-A9AC-5D4363C2944B}" type="slidenum">
              <a:rPr lang="en-US" altLang="en-US"/>
              <a:pPr/>
              <a:t>‹#›</a:t>
            </a:fld>
            <a:endParaRPr lang="en-US" altLang="en-US"/>
          </a:p>
        </p:txBody>
      </p:sp>
    </p:spTree>
    <p:extLst>
      <p:ext uri="{BB962C8B-B14F-4D97-AF65-F5344CB8AC3E}">
        <p14:creationId xmlns:p14="http://schemas.microsoft.com/office/powerpoint/2010/main" val="199976651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A94083CE-8150-4DE4-B989-074A2B2838EE}"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a:defRPr>
      </a:lvl2pPr>
      <a:lvl3pPr algn="ctr" rtl="0" eaLnBrk="0" fontAlgn="base" hangingPunct="0">
        <a:spcBef>
          <a:spcPct val="0"/>
        </a:spcBef>
        <a:spcAft>
          <a:spcPct val="0"/>
        </a:spcAft>
        <a:defRPr sz="4400">
          <a:solidFill>
            <a:schemeClr val="tx2"/>
          </a:solidFill>
          <a:latin typeface="Times New Roman"/>
        </a:defRPr>
      </a:lvl3pPr>
      <a:lvl4pPr algn="ctr" rtl="0" eaLnBrk="0" fontAlgn="base" hangingPunct="0">
        <a:spcBef>
          <a:spcPct val="0"/>
        </a:spcBef>
        <a:spcAft>
          <a:spcPct val="0"/>
        </a:spcAft>
        <a:defRPr sz="4400">
          <a:solidFill>
            <a:schemeClr val="tx2"/>
          </a:solidFill>
          <a:latin typeface="Times New Roman"/>
        </a:defRPr>
      </a:lvl4pPr>
      <a:lvl5pPr algn="ctr" rtl="0" eaLnBrk="0" fontAlgn="base" hangingPunct="0">
        <a:spcBef>
          <a:spcPct val="0"/>
        </a:spcBef>
        <a:spcAft>
          <a:spcPct val="0"/>
        </a:spcAft>
        <a:defRPr sz="4400">
          <a:solidFill>
            <a:schemeClr val="tx2"/>
          </a:solidFill>
          <a:latin typeface="Times New Roman"/>
        </a:defRPr>
      </a:lvl5pPr>
      <a:lvl6pPr marL="457200" algn="ctr" rtl="0" eaLnBrk="0" fontAlgn="base" hangingPunct="0">
        <a:spcBef>
          <a:spcPct val="0"/>
        </a:spcBef>
        <a:spcAft>
          <a:spcPct val="0"/>
        </a:spcAft>
        <a:defRPr sz="4400">
          <a:solidFill>
            <a:schemeClr val="tx2"/>
          </a:solidFill>
          <a:latin typeface="Times New Roman"/>
        </a:defRPr>
      </a:lvl6pPr>
      <a:lvl7pPr marL="914400" algn="ctr" rtl="0" eaLnBrk="0" fontAlgn="base" hangingPunct="0">
        <a:spcBef>
          <a:spcPct val="0"/>
        </a:spcBef>
        <a:spcAft>
          <a:spcPct val="0"/>
        </a:spcAft>
        <a:defRPr sz="4400">
          <a:solidFill>
            <a:schemeClr val="tx2"/>
          </a:solidFill>
          <a:latin typeface="Times New Roman"/>
        </a:defRPr>
      </a:lvl7pPr>
      <a:lvl8pPr marL="1371600" algn="ctr" rtl="0" eaLnBrk="0" fontAlgn="base" hangingPunct="0">
        <a:spcBef>
          <a:spcPct val="0"/>
        </a:spcBef>
        <a:spcAft>
          <a:spcPct val="0"/>
        </a:spcAft>
        <a:defRPr sz="4400">
          <a:solidFill>
            <a:schemeClr val="tx2"/>
          </a:solidFill>
          <a:latin typeface="Times New Roman"/>
        </a:defRPr>
      </a:lvl8pPr>
      <a:lvl9pPr marL="1828800" algn="ctr" rtl="0" eaLnBrk="0" fontAlgn="base" hangingPunct="0">
        <a:spcBef>
          <a:spcPct val="0"/>
        </a:spcBef>
        <a:spcAft>
          <a:spcPct val="0"/>
        </a:spcAft>
        <a:defRPr sz="4400">
          <a:solidFill>
            <a:schemeClr val="tx2"/>
          </a:solidFill>
          <a:latin typeface="Times New Roman"/>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1905000"/>
          </a:xfrm>
        </p:spPr>
        <p:txBody>
          <a:bodyPr/>
          <a:lstStyle/>
          <a:p>
            <a:r>
              <a:rPr lang="en-US" dirty="0" smtClean="0"/>
              <a:t>End-Times Prophecy </a:t>
            </a:r>
            <a:br>
              <a:rPr lang="en-US" dirty="0" smtClean="0"/>
            </a:br>
            <a:r>
              <a:rPr lang="en-US" dirty="0" smtClean="0"/>
              <a:t>Overview</a:t>
            </a:r>
            <a:br>
              <a:rPr lang="en-US" dirty="0" smtClean="0"/>
            </a:br>
            <a:r>
              <a:rPr lang="en-US" sz="2800" dirty="0" smtClean="0"/>
              <a:t>From Daniel 9:24-27</a:t>
            </a:r>
            <a:endParaRPr lang="en-US" dirty="0"/>
          </a:p>
        </p:txBody>
      </p:sp>
      <p:sp>
        <p:nvSpPr>
          <p:cNvPr id="3" name="Subtitle 2"/>
          <p:cNvSpPr>
            <a:spLocks noGrp="1"/>
          </p:cNvSpPr>
          <p:nvPr>
            <p:ph type="subTitle" idx="1"/>
          </p:nvPr>
        </p:nvSpPr>
        <p:spPr/>
        <p:txBody>
          <a:bodyPr/>
          <a:lstStyle/>
          <a:p>
            <a:r>
              <a:rPr lang="en-US" sz="2400" dirty="0" smtClean="0"/>
              <a:t>Presented by</a:t>
            </a:r>
          </a:p>
          <a:p>
            <a:r>
              <a:rPr lang="en-US" sz="2400" dirty="0" smtClean="0"/>
              <a:t>Bill Archer</a:t>
            </a:r>
          </a:p>
          <a:p>
            <a:r>
              <a:rPr lang="en-US" sz="1600" dirty="0" smtClean="0"/>
              <a:t>October 2018</a:t>
            </a:r>
            <a:endParaRPr lang="en-US" sz="1600" dirty="0"/>
          </a:p>
        </p:txBody>
      </p:sp>
      <p:sp>
        <p:nvSpPr>
          <p:cNvPr id="4" name="Footer Placeholder 3"/>
          <p:cNvSpPr>
            <a:spLocks noGrp="1"/>
          </p:cNvSpPr>
          <p:nvPr>
            <p:ph type="ftr" sz="quarter" idx="11"/>
          </p:nvPr>
        </p:nvSpPr>
        <p:spPr/>
        <p:txBody>
          <a:bodyPr/>
          <a:lstStyle/>
          <a:p>
            <a:r>
              <a:rPr lang="en-US" altLang="en-US" dirty="0" smtClean="0"/>
              <a:t>www.timelesstruthfortoday.com</a:t>
            </a:r>
            <a:endParaRPr lang="en-US" altLang="en-US" dirty="0"/>
          </a:p>
        </p:txBody>
      </p:sp>
    </p:spTree>
    <p:extLst>
      <p:ext uri="{BB962C8B-B14F-4D97-AF65-F5344CB8AC3E}">
        <p14:creationId xmlns:p14="http://schemas.microsoft.com/office/powerpoint/2010/main" val="131830095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 name="Line 20"/>
          <p:cNvSpPr>
            <a:spLocks noChangeShapeType="1"/>
          </p:cNvSpPr>
          <p:nvPr/>
        </p:nvSpPr>
        <p:spPr bwMode="auto">
          <a:xfrm>
            <a:off x="609600" y="38989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1" name="Text Box 23"/>
          <p:cNvSpPr txBox="1">
            <a:spLocks noChangeArrowheads="1"/>
          </p:cNvSpPr>
          <p:nvPr/>
        </p:nvSpPr>
        <p:spPr bwMode="auto">
          <a:xfrm>
            <a:off x="1981200" y="139700"/>
            <a:ext cx="5257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200" dirty="0" smtClean="0"/>
              <a:t>End-Times Prophecy</a:t>
            </a:r>
            <a:endParaRPr lang="en-US" altLang="en-US" dirty="0"/>
          </a:p>
        </p:txBody>
      </p:sp>
      <p:sp>
        <p:nvSpPr>
          <p:cNvPr id="2087" name="Line 39"/>
          <p:cNvSpPr>
            <a:spLocks noChangeShapeType="1"/>
          </p:cNvSpPr>
          <p:nvPr/>
        </p:nvSpPr>
        <p:spPr bwMode="auto">
          <a:xfrm flipV="1">
            <a:off x="457200" y="4009472"/>
            <a:ext cx="5266765" cy="1642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TextBox 1"/>
          <p:cNvSpPr txBox="1"/>
          <p:nvPr/>
        </p:nvSpPr>
        <p:spPr>
          <a:xfrm>
            <a:off x="304800" y="990600"/>
            <a:ext cx="1295400" cy="1200329"/>
          </a:xfrm>
          <a:prstGeom prst="rect">
            <a:avLst/>
          </a:prstGeom>
          <a:noFill/>
        </p:spPr>
        <p:txBody>
          <a:bodyPr wrap="square" rtlCol="0">
            <a:spAutoFit/>
          </a:bodyPr>
          <a:lstStyle/>
          <a:p>
            <a:r>
              <a:rPr lang="en-US" sz="1200" b="1" dirty="0" smtClean="0">
                <a:solidFill>
                  <a:srgbClr val="FF0000"/>
                </a:solidFill>
              </a:rPr>
              <a:t>Dan.9:25A</a:t>
            </a:r>
            <a:r>
              <a:rPr lang="en-US" sz="1200" dirty="0" smtClean="0"/>
              <a:t>…</a:t>
            </a:r>
          </a:p>
          <a:p>
            <a:r>
              <a:rPr lang="en-US" sz="1200" dirty="0" smtClean="0"/>
              <a:t>Decree given to </a:t>
            </a:r>
          </a:p>
          <a:p>
            <a:r>
              <a:rPr lang="en-US" sz="1200" b="1" dirty="0" smtClean="0"/>
              <a:t>restore / rebuild</a:t>
            </a:r>
            <a:r>
              <a:rPr lang="en-US" sz="1200" dirty="0" smtClean="0"/>
              <a:t> </a:t>
            </a:r>
            <a:r>
              <a:rPr lang="en-US" sz="1200" b="1" dirty="0" smtClean="0"/>
              <a:t>Jerusalem</a:t>
            </a:r>
            <a:r>
              <a:rPr lang="en-US" sz="1200" dirty="0" smtClean="0"/>
              <a:t>.</a:t>
            </a:r>
          </a:p>
          <a:p>
            <a:r>
              <a:rPr lang="en-US" sz="1200" dirty="0" smtClean="0"/>
              <a:t>Neh.2:1-</a:t>
            </a:r>
            <a:r>
              <a:rPr lang="en-US" sz="1200" b="1" u="sng" dirty="0" smtClean="0"/>
              <a:t>8</a:t>
            </a:r>
          </a:p>
          <a:p>
            <a:r>
              <a:rPr lang="en-US" sz="1200" dirty="0" smtClean="0"/>
              <a:t>  March 5, 444BC</a:t>
            </a:r>
            <a:endParaRPr lang="en-US" sz="1200" dirty="0"/>
          </a:p>
        </p:txBody>
      </p:sp>
      <p:sp>
        <p:nvSpPr>
          <p:cNvPr id="25" name="TextBox 24"/>
          <p:cNvSpPr txBox="1"/>
          <p:nvPr/>
        </p:nvSpPr>
        <p:spPr>
          <a:xfrm>
            <a:off x="5876365" y="990600"/>
            <a:ext cx="3191435" cy="2369880"/>
          </a:xfrm>
          <a:prstGeom prst="rect">
            <a:avLst/>
          </a:prstGeom>
          <a:noFill/>
          <a:ln w="6350">
            <a:solidFill>
              <a:schemeClr val="tx1"/>
            </a:solidFill>
            <a:prstDash val="dash"/>
          </a:ln>
        </p:spPr>
        <p:txBody>
          <a:bodyPr wrap="square" rtlCol="0">
            <a:spAutoFit/>
          </a:bodyPr>
          <a:lstStyle/>
          <a:p>
            <a:r>
              <a:rPr lang="en-US" sz="1800" b="1" u="sng" dirty="0">
                <a:solidFill>
                  <a:srgbClr val="FF0000"/>
                </a:solidFill>
              </a:rPr>
              <a:t>Dan </a:t>
            </a:r>
            <a:r>
              <a:rPr lang="en-US" sz="1800" b="1" u="sng" dirty="0" smtClean="0">
                <a:solidFill>
                  <a:srgbClr val="FF0000"/>
                </a:solidFill>
              </a:rPr>
              <a:t>9:24-27 </a:t>
            </a:r>
            <a:r>
              <a:rPr lang="en-US" sz="1800" dirty="0"/>
              <a:t> </a:t>
            </a:r>
            <a:r>
              <a:rPr lang="en-US" sz="1000" dirty="0" smtClean="0"/>
              <a:t> NIV</a:t>
            </a:r>
            <a:endParaRPr lang="en-US" sz="1000" dirty="0"/>
          </a:p>
          <a:p>
            <a:endParaRPr lang="en-US" sz="1000" dirty="0" smtClean="0"/>
          </a:p>
          <a:p>
            <a:r>
              <a:rPr lang="en-US" sz="1200" dirty="0" smtClean="0"/>
              <a:t>24 </a:t>
            </a:r>
            <a:r>
              <a:rPr lang="en-US" sz="1200" dirty="0"/>
              <a:t>"Seventy 'sevens' are decreed for your people and your holy city to finish transgression, to put an end to sin, to atone for wickedness, to bring in everlasting righteousness, to seal up vision and prophecy and to anoint the most holy. </a:t>
            </a:r>
          </a:p>
          <a:p>
            <a:endParaRPr lang="en-US" sz="1200" dirty="0"/>
          </a:p>
          <a:p>
            <a:r>
              <a:rPr lang="en-US" sz="1600" b="1" dirty="0"/>
              <a:t>25 "Know and understand this: From the issuing of the decree to restore and rebuild </a:t>
            </a:r>
            <a:r>
              <a:rPr lang="en-US" sz="1600" b="1" dirty="0" smtClean="0"/>
              <a:t>Jerusalem…</a:t>
            </a:r>
            <a:endParaRPr lang="en-US" sz="1600" b="1" dirty="0"/>
          </a:p>
        </p:txBody>
      </p:sp>
      <p:cxnSp>
        <p:nvCxnSpPr>
          <p:cNvPr id="27" name="Straight Connector 26"/>
          <p:cNvCxnSpPr/>
          <p:nvPr/>
        </p:nvCxnSpPr>
        <p:spPr bwMode="auto">
          <a:xfrm flipV="1">
            <a:off x="609600" y="2338847"/>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7" name="TextBox 76"/>
          <p:cNvSpPr txBox="1"/>
          <p:nvPr/>
        </p:nvSpPr>
        <p:spPr>
          <a:xfrm>
            <a:off x="5876365" y="4213789"/>
            <a:ext cx="3191435" cy="2092881"/>
          </a:xfrm>
          <a:prstGeom prst="rect">
            <a:avLst/>
          </a:prstGeom>
          <a:solidFill>
            <a:schemeClr val="accent5">
              <a:lumMod val="40000"/>
              <a:lumOff val="60000"/>
            </a:schemeClr>
          </a:solidFill>
          <a:ln w="6350">
            <a:solidFill>
              <a:schemeClr val="tx1"/>
            </a:solidFill>
            <a:prstDash val="dash"/>
          </a:ln>
        </p:spPr>
        <p:txBody>
          <a:bodyPr wrap="square" rtlCol="0">
            <a:spAutoFit/>
          </a:bodyPr>
          <a:lstStyle/>
          <a:p>
            <a:r>
              <a:rPr lang="en-US" sz="1200" b="1" u="sng" dirty="0" smtClean="0">
                <a:solidFill>
                  <a:srgbClr val="FF0000"/>
                </a:solidFill>
              </a:rPr>
              <a:t>NOTES:</a:t>
            </a:r>
            <a:endParaRPr lang="en-US" sz="1000" dirty="0"/>
          </a:p>
          <a:p>
            <a:endParaRPr lang="en-US" sz="1000" dirty="0" smtClean="0"/>
          </a:p>
          <a:p>
            <a:r>
              <a:rPr lang="en-US" sz="1200" dirty="0" smtClean="0"/>
              <a:t>1. </a:t>
            </a:r>
            <a:r>
              <a:rPr lang="en-US" sz="1200" b="1" dirty="0" smtClean="0"/>
              <a:t>70 ‘sevens’ are decreed upon </a:t>
            </a:r>
            <a:r>
              <a:rPr lang="en-US" sz="1200" b="1" u="sng" dirty="0" smtClean="0"/>
              <a:t>Jews and Jerusalem</a:t>
            </a:r>
            <a:r>
              <a:rPr lang="en-US" sz="1200" b="1" dirty="0" smtClean="0"/>
              <a:t>. NOT CHURCH.</a:t>
            </a:r>
          </a:p>
          <a:p>
            <a:r>
              <a:rPr lang="en-US" sz="1200" dirty="0" smtClean="0"/>
              <a:t>2. Clock starts w/ decree, ends w/ Christ anointed as most Holy, King of Kings.</a:t>
            </a:r>
          </a:p>
          <a:p>
            <a:r>
              <a:rPr lang="en-US" sz="1200" dirty="0" smtClean="0"/>
              <a:t>3. Dates are historical.</a:t>
            </a:r>
          </a:p>
          <a:p>
            <a:r>
              <a:rPr lang="en-US" sz="1200" dirty="0" smtClean="0"/>
              <a:t>4. </a:t>
            </a:r>
            <a:r>
              <a:rPr lang="en-US" sz="1200" u="sng" dirty="0" smtClean="0"/>
              <a:t>‘sevens’ = ‘group of seven</a:t>
            </a:r>
            <a:r>
              <a:rPr lang="en-US" sz="1200" dirty="0" smtClean="0"/>
              <a:t>’. Could be anything.</a:t>
            </a:r>
            <a:r>
              <a:rPr lang="en-US" sz="1200" dirty="0"/>
              <a:t> Early translations used ‘week’.</a:t>
            </a:r>
          </a:p>
          <a:p>
            <a:r>
              <a:rPr lang="en-US" sz="1200" dirty="0" smtClean="0"/>
              <a:t>Later Scripture will prove it to be a </a:t>
            </a:r>
            <a:r>
              <a:rPr lang="en-US" sz="1200" u="sng" dirty="0" smtClean="0"/>
              <a:t>‘group of 7 years’. </a:t>
            </a:r>
            <a:endParaRPr lang="en-US" sz="1200" u="sng" dirty="0"/>
          </a:p>
        </p:txBody>
      </p:sp>
      <p:sp>
        <p:nvSpPr>
          <p:cNvPr id="3" name="TextBox 2"/>
          <p:cNvSpPr txBox="1"/>
          <p:nvPr/>
        </p:nvSpPr>
        <p:spPr>
          <a:xfrm>
            <a:off x="609600" y="4218872"/>
            <a:ext cx="3733800" cy="1938992"/>
          </a:xfrm>
          <a:prstGeom prst="rect">
            <a:avLst/>
          </a:prstGeom>
          <a:noFill/>
          <a:ln>
            <a:solidFill>
              <a:schemeClr val="tx1"/>
            </a:solidFill>
            <a:prstDash val="lgDashDot"/>
          </a:ln>
        </p:spPr>
        <p:txBody>
          <a:bodyPr wrap="square" rtlCol="0">
            <a:spAutoFit/>
          </a:bodyPr>
          <a:lstStyle/>
          <a:p>
            <a:r>
              <a:rPr lang="en-US" sz="1200" b="1" dirty="0" err="1"/>
              <a:t>Neh</a:t>
            </a:r>
            <a:r>
              <a:rPr lang="en-US" sz="1200" b="1" dirty="0"/>
              <a:t> </a:t>
            </a:r>
            <a:r>
              <a:rPr lang="en-US" sz="1200" b="1" dirty="0" smtClean="0"/>
              <a:t>2:7-8</a:t>
            </a:r>
            <a:endParaRPr lang="en-US" sz="1200" b="1" dirty="0"/>
          </a:p>
          <a:p>
            <a:r>
              <a:rPr lang="en-US" sz="1200" dirty="0" smtClean="0"/>
              <a:t>7 </a:t>
            </a:r>
            <a:r>
              <a:rPr lang="en-US" sz="1200" dirty="0"/>
              <a:t>I also said to him, "If it pleases the king, may I have letters to the governors of Trans-Euphrates, so that they will provide me safe-conduct until I arrive in Judah? 8 And may I have a letter to Asaph, keeper of the king's forest, so he will give me timber to make beams for the gates of the citadel by the temple and for the city wall and for the residence I will occupy?" And because the gracious hand of my God was upon me, the king granted my requests</a:t>
            </a:r>
            <a:r>
              <a:rPr lang="en-US" sz="1200" dirty="0" smtClean="0"/>
              <a:t>.</a:t>
            </a:r>
            <a:endParaRPr lang="en-US" sz="1200" dirty="0"/>
          </a:p>
        </p:txBody>
      </p:sp>
    </p:spTree>
    <p:extLst>
      <p:ext uri="{BB962C8B-B14F-4D97-AF65-F5344CB8AC3E}">
        <p14:creationId xmlns:p14="http://schemas.microsoft.com/office/powerpoint/2010/main" val="271783835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77"/>
                                        </p:tgtEl>
                                        <p:attrNameLst>
                                          <p:attrName>style.visibility</p:attrName>
                                        </p:attrNameLst>
                                      </p:cBhvr>
                                      <p:to>
                                        <p:strVal val="visible"/>
                                      </p:to>
                                    </p:set>
                                    <p:anim calcmode="lin" valueType="num">
                                      <p:cBhvr>
                                        <p:cTn id="15" dur="1000" fill="hold"/>
                                        <p:tgtEl>
                                          <p:spTgt spid="77"/>
                                        </p:tgtEl>
                                        <p:attrNameLst>
                                          <p:attrName>ppt_w</p:attrName>
                                        </p:attrNameLst>
                                      </p:cBhvr>
                                      <p:tavLst>
                                        <p:tav tm="0">
                                          <p:val>
                                            <p:fltVal val="0"/>
                                          </p:val>
                                        </p:tav>
                                        <p:tav tm="100000">
                                          <p:val>
                                            <p:strVal val="#ppt_w"/>
                                          </p:val>
                                        </p:tav>
                                      </p:tavLst>
                                    </p:anim>
                                    <p:anim calcmode="lin" valueType="num">
                                      <p:cBhvr>
                                        <p:cTn id="16" dur="1000" fill="hold"/>
                                        <p:tgtEl>
                                          <p:spTgt spid="77"/>
                                        </p:tgtEl>
                                        <p:attrNameLst>
                                          <p:attrName>ppt_h</p:attrName>
                                        </p:attrNameLst>
                                      </p:cBhvr>
                                      <p:tavLst>
                                        <p:tav tm="0">
                                          <p:val>
                                            <p:fltVal val="0"/>
                                          </p:val>
                                        </p:tav>
                                        <p:tav tm="100000">
                                          <p:val>
                                            <p:strVal val="#ppt_h"/>
                                          </p:val>
                                        </p:tav>
                                      </p:tavLst>
                                    </p:anim>
                                    <p:anim calcmode="lin" valueType="num">
                                      <p:cBhvr>
                                        <p:cTn id="17" dur="1000" fill="hold"/>
                                        <p:tgtEl>
                                          <p:spTgt spid="77"/>
                                        </p:tgtEl>
                                        <p:attrNameLst>
                                          <p:attrName>style.rotation</p:attrName>
                                        </p:attrNameLst>
                                      </p:cBhvr>
                                      <p:tavLst>
                                        <p:tav tm="0">
                                          <p:val>
                                            <p:fltVal val="90"/>
                                          </p:val>
                                        </p:tav>
                                        <p:tav tm="100000">
                                          <p:val>
                                            <p:fltVal val="0"/>
                                          </p:val>
                                        </p:tav>
                                      </p:tavLst>
                                    </p:anim>
                                    <p:animEffect transition="in" filter="fade">
                                      <p:cBhvr>
                                        <p:cTn id="18" dur="1000"/>
                                        <p:tgtEl>
                                          <p:spTgt spid="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animBg="1"/>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 name="Line 20"/>
          <p:cNvSpPr>
            <a:spLocks noChangeShapeType="1"/>
          </p:cNvSpPr>
          <p:nvPr/>
        </p:nvSpPr>
        <p:spPr bwMode="auto">
          <a:xfrm>
            <a:off x="609600" y="38989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1" name="Text Box 23"/>
          <p:cNvSpPr txBox="1">
            <a:spLocks noChangeArrowheads="1"/>
          </p:cNvSpPr>
          <p:nvPr/>
        </p:nvSpPr>
        <p:spPr bwMode="auto">
          <a:xfrm>
            <a:off x="1981200" y="139700"/>
            <a:ext cx="5257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200" dirty="0" smtClean="0"/>
              <a:t>End-Times Prophecy</a:t>
            </a:r>
            <a:endParaRPr lang="en-US" altLang="en-US" dirty="0"/>
          </a:p>
        </p:txBody>
      </p:sp>
      <p:sp>
        <p:nvSpPr>
          <p:cNvPr id="2073" name="Line 25"/>
          <p:cNvSpPr>
            <a:spLocks noChangeShapeType="1"/>
          </p:cNvSpPr>
          <p:nvPr/>
        </p:nvSpPr>
        <p:spPr bwMode="auto">
          <a:xfrm>
            <a:off x="12954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87" name="Line 39"/>
          <p:cNvSpPr>
            <a:spLocks noChangeShapeType="1"/>
          </p:cNvSpPr>
          <p:nvPr/>
        </p:nvSpPr>
        <p:spPr bwMode="auto">
          <a:xfrm flipV="1">
            <a:off x="457200" y="4009472"/>
            <a:ext cx="5266765" cy="1642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 name="Line 26"/>
          <p:cNvSpPr>
            <a:spLocks noChangeShapeType="1"/>
          </p:cNvSpPr>
          <p:nvPr/>
        </p:nvSpPr>
        <p:spPr bwMode="auto">
          <a:xfrm>
            <a:off x="2971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TextBox 1"/>
          <p:cNvSpPr txBox="1"/>
          <p:nvPr/>
        </p:nvSpPr>
        <p:spPr>
          <a:xfrm>
            <a:off x="304800" y="990600"/>
            <a:ext cx="1295400" cy="1200329"/>
          </a:xfrm>
          <a:prstGeom prst="rect">
            <a:avLst/>
          </a:prstGeom>
          <a:noFill/>
        </p:spPr>
        <p:txBody>
          <a:bodyPr wrap="square" rtlCol="0">
            <a:spAutoFit/>
          </a:bodyPr>
          <a:lstStyle/>
          <a:p>
            <a:r>
              <a:rPr lang="en-US" sz="1200" b="1" dirty="0" smtClean="0"/>
              <a:t>Dan.9:25A</a:t>
            </a:r>
            <a:r>
              <a:rPr lang="en-US" sz="1200" dirty="0" smtClean="0"/>
              <a:t>…</a:t>
            </a:r>
          </a:p>
          <a:p>
            <a:r>
              <a:rPr lang="en-US" sz="1200" dirty="0" smtClean="0"/>
              <a:t>Decree given to </a:t>
            </a:r>
          </a:p>
          <a:p>
            <a:r>
              <a:rPr lang="en-US" sz="1200" b="1" dirty="0" smtClean="0"/>
              <a:t>restore / rebuild</a:t>
            </a:r>
            <a:r>
              <a:rPr lang="en-US" sz="1200" dirty="0" smtClean="0"/>
              <a:t> </a:t>
            </a:r>
            <a:r>
              <a:rPr lang="en-US" sz="1200" b="1" dirty="0" smtClean="0"/>
              <a:t>Jerusalem</a:t>
            </a:r>
            <a:r>
              <a:rPr lang="en-US" sz="1200" dirty="0" smtClean="0"/>
              <a:t>.</a:t>
            </a:r>
          </a:p>
          <a:p>
            <a:r>
              <a:rPr lang="en-US" sz="1200" dirty="0" smtClean="0"/>
              <a:t>Neh.2:1-</a:t>
            </a:r>
            <a:r>
              <a:rPr lang="en-US" sz="1200" b="1" u="sng" dirty="0" smtClean="0"/>
              <a:t>8</a:t>
            </a:r>
          </a:p>
          <a:p>
            <a:r>
              <a:rPr lang="en-US" sz="1200" dirty="0" smtClean="0"/>
              <a:t>  March 5, 444BC</a:t>
            </a:r>
            <a:endParaRPr lang="en-US" sz="1200" dirty="0"/>
          </a:p>
        </p:txBody>
      </p:sp>
      <p:sp>
        <p:nvSpPr>
          <p:cNvPr id="46" name="TextBox 45"/>
          <p:cNvSpPr txBox="1"/>
          <p:nvPr/>
        </p:nvSpPr>
        <p:spPr>
          <a:xfrm>
            <a:off x="1981200" y="990600"/>
            <a:ext cx="1313702" cy="1200329"/>
          </a:xfrm>
          <a:prstGeom prst="rect">
            <a:avLst/>
          </a:prstGeom>
          <a:noFill/>
        </p:spPr>
        <p:txBody>
          <a:bodyPr wrap="square" rtlCol="0">
            <a:spAutoFit/>
          </a:bodyPr>
          <a:lstStyle/>
          <a:p>
            <a:r>
              <a:rPr lang="en-US" sz="1200" b="1" dirty="0" smtClean="0">
                <a:solidFill>
                  <a:srgbClr val="FF0000"/>
                </a:solidFill>
              </a:rPr>
              <a:t>Dan.9:25B</a:t>
            </a:r>
            <a:r>
              <a:rPr lang="en-US" sz="1200" dirty="0" smtClean="0"/>
              <a:t>…</a:t>
            </a:r>
          </a:p>
          <a:p>
            <a:r>
              <a:rPr lang="en-US" sz="1200" u="sng" dirty="0" smtClean="0"/>
              <a:t>Anointed One</a:t>
            </a:r>
            <a:r>
              <a:rPr lang="en-US" sz="1200" dirty="0" smtClean="0"/>
              <a:t>, CHRIST comes.</a:t>
            </a:r>
          </a:p>
          <a:p>
            <a:r>
              <a:rPr lang="en-US" sz="1200" b="1" dirty="0" smtClean="0"/>
              <a:t>Triumphal Entry</a:t>
            </a:r>
          </a:p>
          <a:p>
            <a:r>
              <a:rPr lang="en-US" sz="1200" dirty="0" smtClean="0"/>
              <a:t>Mt.21:1-9</a:t>
            </a:r>
          </a:p>
          <a:p>
            <a:r>
              <a:rPr lang="en-US" sz="1200" dirty="0" smtClean="0"/>
              <a:t>  March 30, 33AD</a:t>
            </a:r>
            <a:endParaRPr lang="en-US" sz="1200" dirty="0"/>
          </a:p>
        </p:txBody>
      </p:sp>
      <p:sp>
        <p:nvSpPr>
          <p:cNvPr id="19" name="TextBox 18"/>
          <p:cNvSpPr txBox="1"/>
          <p:nvPr/>
        </p:nvSpPr>
        <p:spPr>
          <a:xfrm>
            <a:off x="645460" y="3787605"/>
            <a:ext cx="608480" cy="276999"/>
          </a:xfrm>
          <a:prstGeom prst="rect">
            <a:avLst/>
          </a:prstGeom>
          <a:noFill/>
        </p:spPr>
        <p:txBody>
          <a:bodyPr wrap="square" rtlCol="0">
            <a:spAutoFit/>
          </a:bodyPr>
          <a:lstStyle/>
          <a:p>
            <a:pPr algn="ctr"/>
            <a:r>
              <a:rPr lang="en-US" sz="1200" b="1" dirty="0" smtClean="0">
                <a:solidFill>
                  <a:srgbClr val="FF0000"/>
                </a:solidFill>
              </a:rPr>
              <a:t>7-7s</a:t>
            </a:r>
          </a:p>
        </p:txBody>
      </p:sp>
      <p:sp>
        <p:nvSpPr>
          <p:cNvPr id="52" name="TextBox 51"/>
          <p:cNvSpPr txBox="1"/>
          <p:nvPr/>
        </p:nvSpPr>
        <p:spPr>
          <a:xfrm>
            <a:off x="1832849" y="3778640"/>
            <a:ext cx="605551" cy="276999"/>
          </a:xfrm>
          <a:prstGeom prst="rect">
            <a:avLst/>
          </a:prstGeom>
          <a:noFill/>
        </p:spPr>
        <p:txBody>
          <a:bodyPr wrap="square" rtlCol="0">
            <a:spAutoFit/>
          </a:bodyPr>
          <a:lstStyle/>
          <a:p>
            <a:pPr algn="ctr"/>
            <a:r>
              <a:rPr lang="en-US" sz="1200" b="1" dirty="0" smtClean="0">
                <a:solidFill>
                  <a:srgbClr val="FF0000"/>
                </a:solidFill>
              </a:rPr>
              <a:t>62</a:t>
            </a:r>
            <a:r>
              <a:rPr lang="en-US" sz="1200" dirty="0" smtClean="0">
                <a:solidFill>
                  <a:srgbClr val="FF0000"/>
                </a:solidFill>
              </a:rPr>
              <a:t>-7s</a:t>
            </a:r>
          </a:p>
        </p:txBody>
      </p:sp>
      <p:cxnSp>
        <p:nvCxnSpPr>
          <p:cNvPr id="53" name="Straight Arrow Connector 52"/>
          <p:cNvCxnSpPr/>
          <p:nvPr/>
        </p:nvCxnSpPr>
        <p:spPr bwMode="auto">
          <a:xfrm>
            <a:off x="609600" y="2895600"/>
            <a:ext cx="2362200" cy="0"/>
          </a:xfrm>
          <a:prstGeom prst="straightConnector1">
            <a:avLst/>
          </a:prstGeom>
          <a:solidFill>
            <a:schemeClr val="accent1"/>
          </a:solidFill>
          <a:ln w="9525"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TextBox 54"/>
          <p:cNvSpPr txBox="1"/>
          <p:nvPr/>
        </p:nvSpPr>
        <p:spPr>
          <a:xfrm>
            <a:off x="1240492" y="2667000"/>
            <a:ext cx="1121707" cy="461665"/>
          </a:xfrm>
          <a:prstGeom prst="rect">
            <a:avLst/>
          </a:prstGeom>
          <a:noFill/>
        </p:spPr>
        <p:txBody>
          <a:bodyPr wrap="square" rtlCol="0">
            <a:spAutoFit/>
          </a:bodyPr>
          <a:lstStyle/>
          <a:p>
            <a:pPr algn="ctr"/>
            <a:r>
              <a:rPr lang="en-US" sz="1200" b="1" dirty="0" smtClean="0">
                <a:solidFill>
                  <a:srgbClr val="FF0000"/>
                </a:solidFill>
              </a:rPr>
              <a:t>69-7s</a:t>
            </a:r>
            <a:r>
              <a:rPr lang="en-US" sz="1200" dirty="0" smtClean="0"/>
              <a:t>; 483 </a:t>
            </a:r>
            <a:r>
              <a:rPr lang="en-US" sz="1200" dirty="0" err="1" smtClean="0"/>
              <a:t>yr</a:t>
            </a:r>
            <a:endParaRPr lang="en-US" sz="1200" dirty="0" smtClean="0"/>
          </a:p>
          <a:p>
            <a:pPr algn="ctr"/>
            <a:r>
              <a:rPr lang="en-US" sz="1200" dirty="0" smtClean="0"/>
              <a:t>173,880 Days</a:t>
            </a:r>
            <a:endParaRPr lang="en-US" sz="1200" dirty="0"/>
          </a:p>
        </p:txBody>
      </p:sp>
      <p:sp>
        <p:nvSpPr>
          <p:cNvPr id="25" name="TextBox 24"/>
          <p:cNvSpPr txBox="1"/>
          <p:nvPr/>
        </p:nvSpPr>
        <p:spPr>
          <a:xfrm>
            <a:off x="5876365" y="990600"/>
            <a:ext cx="3191435" cy="2893100"/>
          </a:xfrm>
          <a:prstGeom prst="rect">
            <a:avLst/>
          </a:prstGeom>
          <a:noFill/>
          <a:ln w="6350">
            <a:solidFill>
              <a:schemeClr val="tx1"/>
            </a:solidFill>
            <a:prstDash val="dash"/>
          </a:ln>
        </p:spPr>
        <p:txBody>
          <a:bodyPr wrap="square" rtlCol="0">
            <a:spAutoFit/>
          </a:bodyPr>
          <a:lstStyle/>
          <a:p>
            <a:r>
              <a:rPr lang="en-US" sz="1200" b="1" u="sng" dirty="0">
                <a:solidFill>
                  <a:srgbClr val="FF0000"/>
                </a:solidFill>
              </a:rPr>
              <a:t>Dan </a:t>
            </a:r>
            <a:r>
              <a:rPr lang="en-US" sz="1200" b="1" u="sng" dirty="0" smtClean="0">
                <a:solidFill>
                  <a:srgbClr val="FF0000"/>
                </a:solidFill>
              </a:rPr>
              <a:t>9:24-27 </a:t>
            </a:r>
            <a:r>
              <a:rPr lang="en-US" sz="1000" dirty="0"/>
              <a:t> </a:t>
            </a:r>
            <a:r>
              <a:rPr lang="en-US" sz="1000" dirty="0" smtClean="0"/>
              <a:t> NIV</a:t>
            </a:r>
            <a:endParaRPr lang="en-US" sz="1000" dirty="0"/>
          </a:p>
          <a:p>
            <a:endParaRPr lang="en-US" sz="1000" dirty="0" smtClean="0"/>
          </a:p>
          <a:p>
            <a:r>
              <a:rPr lang="en-US" sz="1200" dirty="0" smtClean="0"/>
              <a:t>24 </a:t>
            </a:r>
            <a:r>
              <a:rPr lang="en-US" sz="1200" dirty="0"/>
              <a:t>"Seventy 'sevens' are decreed for your people and your holy city to finish transgression, to put an end to sin, to atone for wickedness, to bring in everlasting righteousness, to seal up vision and prophecy and to anoint the most holy. </a:t>
            </a:r>
          </a:p>
          <a:p>
            <a:endParaRPr lang="en-US" sz="1200" dirty="0"/>
          </a:p>
          <a:p>
            <a:r>
              <a:rPr lang="en-US" sz="1200" b="1" dirty="0"/>
              <a:t>25 "Know and understand this: From the issuing of the decree to restore and rebuild Jerusalem </a:t>
            </a:r>
            <a:r>
              <a:rPr lang="en-US" sz="1600" b="1" dirty="0"/>
              <a:t>until the </a:t>
            </a:r>
            <a:r>
              <a:rPr lang="en-US" sz="1600" b="1" u="sng" dirty="0">
                <a:solidFill>
                  <a:srgbClr val="FF0000"/>
                </a:solidFill>
              </a:rPr>
              <a:t>Anointed One</a:t>
            </a:r>
            <a:r>
              <a:rPr lang="en-US" sz="1600" b="1" dirty="0"/>
              <a:t>, the ruler, comes, there will be seven 'sevens,' and sixty-two 'sevens</a:t>
            </a:r>
            <a:r>
              <a:rPr lang="en-US" sz="1600" b="1" dirty="0" smtClean="0"/>
              <a:t>.'</a:t>
            </a:r>
            <a:endParaRPr lang="en-US" sz="1600" b="1" dirty="0"/>
          </a:p>
        </p:txBody>
      </p:sp>
      <p:cxnSp>
        <p:nvCxnSpPr>
          <p:cNvPr id="27" name="Straight Connector 26"/>
          <p:cNvCxnSpPr/>
          <p:nvPr/>
        </p:nvCxnSpPr>
        <p:spPr bwMode="auto">
          <a:xfrm flipV="1">
            <a:off x="609600" y="2338847"/>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Straight Connector 64"/>
          <p:cNvCxnSpPr/>
          <p:nvPr/>
        </p:nvCxnSpPr>
        <p:spPr bwMode="auto">
          <a:xfrm flipV="1">
            <a:off x="2971800" y="2353235"/>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TextBox 29"/>
          <p:cNvSpPr txBox="1"/>
          <p:nvPr/>
        </p:nvSpPr>
        <p:spPr>
          <a:xfrm>
            <a:off x="569260" y="3200400"/>
            <a:ext cx="954740" cy="553998"/>
          </a:xfrm>
          <a:prstGeom prst="rect">
            <a:avLst/>
          </a:prstGeom>
          <a:noFill/>
        </p:spPr>
        <p:txBody>
          <a:bodyPr wrap="square" rtlCol="0">
            <a:spAutoFit/>
          </a:bodyPr>
          <a:lstStyle/>
          <a:p>
            <a:r>
              <a:rPr lang="en-US" sz="1000" b="1" dirty="0" smtClean="0">
                <a:solidFill>
                  <a:srgbClr val="FF0000"/>
                </a:solidFill>
              </a:rPr>
              <a:t>Dan.9:25C</a:t>
            </a:r>
            <a:r>
              <a:rPr lang="en-US" sz="1000" dirty="0" smtClean="0">
                <a:solidFill>
                  <a:srgbClr val="FF0000"/>
                </a:solidFill>
              </a:rPr>
              <a:t> </a:t>
            </a:r>
            <a:r>
              <a:rPr lang="en-US" sz="1000" dirty="0" smtClean="0"/>
              <a:t>Rebuild…</a:t>
            </a:r>
          </a:p>
          <a:p>
            <a:r>
              <a:rPr lang="en-US" sz="1000" dirty="0" smtClean="0"/>
              <a:t>Neh.4:16-18</a:t>
            </a:r>
            <a:endParaRPr lang="en-US" sz="1000" dirty="0"/>
          </a:p>
        </p:txBody>
      </p:sp>
      <p:sp>
        <p:nvSpPr>
          <p:cNvPr id="28" name="TextBox 27"/>
          <p:cNvSpPr txBox="1"/>
          <p:nvPr/>
        </p:nvSpPr>
        <p:spPr>
          <a:xfrm>
            <a:off x="5876365" y="4296251"/>
            <a:ext cx="3191435" cy="1723549"/>
          </a:xfrm>
          <a:prstGeom prst="rect">
            <a:avLst/>
          </a:prstGeom>
          <a:solidFill>
            <a:schemeClr val="accent5">
              <a:lumMod val="40000"/>
              <a:lumOff val="60000"/>
            </a:schemeClr>
          </a:solidFill>
          <a:ln w="6350">
            <a:solidFill>
              <a:schemeClr val="tx1"/>
            </a:solidFill>
            <a:prstDash val="dash"/>
          </a:ln>
        </p:spPr>
        <p:txBody>
          <a:bodyPr wrap="square" rtlCol="0">
            <a:spAutoFit/>
          </a:bodyPr>
          <a:lstStyle/>
          <a:p>
            <a:r>
              <a:rPr lang="en-US" sz="1200" b="1" u="sng" dirty="0" smtClean="0">
                <a:solidFill>
                  <a:srgbClr val="FF0000"/>
                </a:solidFill>
              </a:rPr>
              <a:t>NOTES:</a:t>
            </a:r>
            <a:endParaRPr lang="en-US" sz="1000" dirty="0"/>
          </a:p>
          <a:p>
            <a:endParaRPr lang="en-US" sz="1000" dirty="0" smtClean="0"/>
          </a:p>
          <a:p>
            <a:pPr marL="228600" indent="-228600">
              <a:buAutoNum type="arabicPeriod"/>
            </a:pPr>
            <a:r>
              <a:rPr lang="en-US" sz="1200" dirty="0" smtClean="0"/>
              <a:t>Anointed One = Messiah = Christ</a:t>
            </a:r>
          </a:p>
          <a:p>
            <a:pPr marL="228600" indent="-228600">
              <a:buAutoNum type="arabicPeriod"/>
            </a:pPr>
            <a:r>
              <a:rPr lang="en-US" sz="1200" dirty="0" smtClean="0"/>
              <a:t>Triumphal Entry = Official offer to Jews</a:t>
            </a:r>
          </a:p>
          <a:p>
            <a:pPr marL="228600" indent="-228600">
              <a:buAutoNum type="arabicPeriod"/>
            </a:pPr>
            <a:r>
              <a:rPr lang="en-US" sz="1200" dirty="0" smtClean="0"/>
              <a:t>First 7 ‘sevens’ = 49 years; restore/rebuild</a:t>
            </a:r>
          </a:p>
          <a:p>
            <a:pPr marL="228600" indent="-228600">
              <a:buAutoNum type="arabicPeriod"/>
            </a:pPr>
            <a:r>
              <a:rPr lang="en-US" sz="1200" dirty="0" smtClean="0"/>
              <a:t>Next 62 ‘sevens’ = 62 years, consecutive.</a:t>
            </a:r>
          </a:p>
          <a:p>
            <a:pPr marL="228600" indent="-228600">
              <a:buAutoNum type="arabicPeriod"/>
            </a:pPr>
            <a:r>
              <a:rPr lang="en-US" sz="1200" dirty="0" smtClean="0"/>
              <a:t>69 ‘sevens’ = 483 years = 173,880 days</a:t>
            </a:r>
          </a:p>
          <a:p>
            <a:pPr marL="228600" indent="-228600">
              <a:buAutoNum type="arabicPeriod"/>
            </a:pPr>
            <a:r>
              <a:rPr lang="en-US" sz="1200" dirty="0" smtClean="0"/>
              <a:t>Dates fulfill Jewish and Gentile calendars</a:t>
            </a:r>
          </a:p>
          <a:p>
            <a:pPr marL="228600" indent="-228600">
              <a:buAutoNum type="arabicPeriod"/>
            </a:pPr>
            <a:r>
              <a:rPr lang="en-US" sz="1200" dirty="0" smtClean="0"/>
              <a:t>See </a:t>
            </a:r>
            <a:r>
              <a:rPr lang="en-US" sz="1200" b="1" dirty="0" smtClean="0">
                <a:solidFill>
                  <a:srgbClr val="FF0000"/>
                </a:solidFill>
              </a:rPr>
              <a:t>Zech.9:9; Mt.21:1-9</a:t>
            </a:r>
          </a:p>
        </p:txBody>
      </p:sp>
      <p:sp>
        <p:nvSpPr>
          <p:cNvPr id="3" name="TextBox 2"/>
          <p:cNvSpPr txBox="1"/>
          <p:nvPr/>
        </p:nvSpPr>
        <p:spPr>
          <a:xfrm>
            <a:off x="609600" y="4288810"/>
            <a:ext cx="3657600" cy="2308324"/>
          </a:xfrm>
          <a:prstGeom prst="rect">
            <a:avLst/>
          </a:prstGeom>
          <a:noFill/>
          <a:ln>
            <a:solidFill>
              <a:schemeClr val="tx1"/>
            </a:solidFill>
            <a:prstDash val="lgDashDot"/>
          </a:ln>
        </p:spPr>
        <p:txBody>
          <a:bodyPr wrap="square" rtlCol="0">
            <a:spAutoFit/>
          </a:bodyPr>
          <a:lstStyle/>
          <a:p>
            <a:r>
              <a:rPr lang="en-US" sz="1200" b="1" dirty="0"/>
              <a:t>Matt </a:t>
            </a:r>
            <a:r>
              <a:rPr lang="en-US" sz="1200" b="1" dirty="0" smtClean="0"/>
              <a:t>21:4-8</a:t>
            </a:r>
            <a:endParaRPr lang="en-US" sz="1200" b="1" dirty="0"/>
          </a:p>
          <a:p>
            <a:r>
              <a:rPr lang="en-US" sz="1200" dirty="0" smtClean="0"/>
              <a:t>4 </a:t>
            </a:r>
            <a:r>
              <a:rPr lang="en-US" sz="1200" dirty="0"/>
              <a:t>This took place to fulfill what was spoken through the prophet: </a:t>
            </a:r>
            <a:r>
              <a:rPr lang="en-US" sz="1200" i="1" dirty="0" smtClean="0"/>
              <a:t>(Note: </a:t>
            </a:r>
            <a:r>
              <a:rPr lang="en-US" sz="1200" b="1" i="1" dirty="0" smtClean="0"/>
              <a:t>Zech.9:9</a:t>
            </a:r>
            <a:r>
              <a:rPr lang="en-US" sz="1200" i="1" dirty="0" smtClean="0"/>
              <a:t>)</a:t>
            </a:r>
            <a:endParaRPr lang="en-US" sz="1200" i="1" dirty="0"/>
          </a:p>
          <a:p>
            <a:r>
              <a:rPr lang="en-US" sz="1200" dirty="0" smtClean="0"/>
              <a:t>   5 </a:t>
            </a:r>
            <a:r>
              <a:rPr lang="en-US" sz="1200" dirty="0"/>
              <a:t>"Say to the Daughter of Zion</a:t>
            </a:r>
            <a:r>
              <a:rPr lang="en-US" sz="1200" dirty="0" smtClean="0"/>
              <a:t>, </a:t>
            </a:r>
          </a:p>
          <a:p>
            <a:r>
              <a:rPr lang="en-US" sz="1200" dirty="0" smtClean="0"/>
              <a:t>   'See</a:t>
            </a:r>
            <a:r>
              <a:rPr lang="en-US" sz="1200" dirty="0"/>
              <a:t>, your king comes to you</a:t>
            </a:r>
            <a:r>
              <a:rPr lang="en-US" sz="1200" dirty="0" smtClean="0"/>
              <a:t>, </a:t>
            </a:r>
          </a:p>
          <a:p>
            <a:r>
              <a:rPr lang="en-US" sz="1200" dirty="0" smtClean="0"/>
              <a:t>   gentle </a:t>
            </a:r>
            <a:r>
              <a:rPr lang="en-US" sz="1200" dirty="0"/>
              <a:t>and riding on a donkey,</a:t>
            </a:r>
          </a:p>
          <a:p>
            <a:r>
              <a:rPr lang="en-US" sz="1200" dirty="0" smtClean="0"/>
              <a:t>   on </a:t>
            </a:r>
            <a:r>
              <a:rPr lang="en-US" sz="1200" dirty="0"/>
              <a:t>a colt, the foal of a donkey.'" </a:t>
            </a:r>
          </a:p>
          <a:p>
            <a:r>
              <a:rPr lang="en-US" sz="1200" dirty="0" smtClean="0"/>
              <a:t>6 </a:t>
            </a:r>
            <a:r>
              <a:rPr lang="en-US" sz="1200" dirty="0"/>
              <a:t>The disciples went and did as Jesus had instructed them. 7 They brought the donkey and the colt, placed their cloaks on them, and Jesus sat on them. 8 A very large crowd spread their cloaks on the road, while others cut branches from the trees and spread them on the road. </a:t>
            </a:r>
          </a:p>
        </p:txBody>
      </p:sp>
    </p:spTree>
    <p:extLst>
      <p:ext uri="{BB962C8B-B14F-4D97-AF65-F5344CB8AC3E}">
        <p14:creationId xmlns:p14="http://schemas.microsoft.com/office/powerpoint/2010/main" val="10279359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fade">
                                      <p:cBhvr>
                                        <p:cTn id="7" dur="1000"/>
                                        <p:tgtEl>
                                          <p:spTgt spid="55"/>
                                        </p:tgtEl>
                                      </p:cBhvr>
                                    </p:animEffect>
                                    <p:anim calcmode="lin" valueType="num">
                                      <p:cBhvr>
                                        <p:cTn id="8" dur="1000" fill="hold"/>
                                        <p:tgtEl>
                                          <p:spTgt spid="55"/>
                                        </p:tgtEl>
                                        <p:attrNameLst>
                                          <p:attrName>ppt_x</p:attrName>
                                        </p:attrNameLst>
                                      </p:cBhvr>
                                      <p:tavLst>
                                        <p:tav tm="0">
                                          <p:val>
                                            <p:strVal val="#ppt_x"/>
                                          </p:val>
                                        </p:tav>
                                        <p:tav tm="100000">
                                          <p:val>
                                            <p:strVal val="#ppt_x"/>
                                          </p:val>
                                        </p:tav>
                                      </p:tavLst>
                                    </p:anim>
                                    <p:anim calcmode="lin" valueType="num">
                                      <p:cBhvr>
                                        <p:cTn id="9" dur="1000" fill="hold"/>
                                        <p:tgtEl>
                                          <p:spTgt spid="55"/>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3"/>
                                        </p:tgtEl>
                                        <p:attrNameLst>
                                          <p:attrName>style.visibility</p:attrName>
                                        </p:attrNameLst>
                                      </p:cBhvr>
                                      <p:to>
                                        <p:strVal val="visible"/>
                                      </p:to>
                                    </p:set>
                                    <p:animEffect transition="in" filter="fade">
                                      <p:cBhvr>
                                        <p:cTn id="12" dur="1000"/>
                                        <p:tgtEl>
                                          <p:spTgt spid="53"/>
                                        </p:tgtEl>
                                      </p:cBhvr>
                                    </p:animEffect>
                                    <p:anim calcmode="lin" valueType="num">
                                      <p:cBhvr>
                                        <p:cTn id="13" dur="1000" fill="hold"/>
                                        <p:tgtEl>
                                          <p:spTgt spid="53"/>
                                        </p:tgtEl>
                                        <p:attrNameLst>
                                          <p:attrName>ppt_x</p:attrName>
                                        </p:attrNameLst>
                                      </p:cBhvr>
                                      <p:tavLst>
                                        <p:tav tm="0">
                                          <p:val>
                                            <p:strVal val="#ppt_x"/>
                                          </p:val>
                                        </p:tav>
                                        <p:tav tm="100000">
                                          <p:val>
                                            <p:strVal val="#ppt_x"/>
                                          </p:val>
                                        </p:tav>
                                      </p:tavLst>
                                    </p:anim>
                                    <p:anim calcmode="lin" valueType="num">
                                      <p:cBhvr>
                                        <p:cTn id="14" dur="1000" fill="hold"/>
                                        <p:tgtEl>
                                          <p:spTgt spid="53"/>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65"/>
                                        </p:tgtEl>
                                        <p:attrNameLst>
                                          <p:attrName>style.visibility</p:attrName>
                                        </p:attrNameLst>
                                      </p:cBhvr>
                                      <p:to>
                                        <p:strVal val="visible"/>
                                      </p:to>
                                    </p:set>
                                    <p:animEffect transition="in" filter="fade">
                                      <p:cBhvr>
                                        <p:cTn id="17" dur="1000"/>
                                        <p:tgtEl>
                                          <p:spTgt spid="65"/>
                                        </p:tgtEl>
                                      </p:cBhvr>
                                    </p:animEffect>
                                    <p:anim calcmode="lin" valueType="num">
                                      <p:cBhvr>
                                        <p:cTn id="18" dur="1000" fill="hold"/>
                                        <p:tgtEl>
                                          <p:spTgt spid="65"/>
                                        </p:tgtEl>
                                        <p:attrNameLst>
                                          <p:attrName>ppt_x</p:attrName>
                                        </p:attrNameLst>
                                      </p:cBhvr>
                                      <p:tavLst>
                                        <p:tav tm="0">
                                          <p:val>
                                            <p:strVal val="#ppt_x"/>
                                          </p:val>
                                        </p:tav>
                                        <p:tav tm="100000">
                                          <p:val>
                                            <p:strVal val="#ppt_x"/>
                                          </p:val>
                                        </p:tav>
                                      </p:tavLst>
                                    </p:anim>
                                    <p:anim calcmode="lin" valueType="num">
                                      <p:cBhvr>
                                        <p:cTn id="19" dur="1000" fill="hold"/>
                                        <p:tgtEl>
                                          <p:spTgt spid="65"/>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1" presetClass="entr" presetSubtype="0" fill="hold" grpId="0" nodeType="clickEffect">
                                  <p:stCondLst>
                                    <p:cond delay="0"/>
                                  </p:stCondLst>
                                  <p:childTnLst>
                                    <p:set>
                                      <p:cBhvr>
                                        <p:cTn id="23" dur="1" fill="hold">
                                          <p:stCondLst>
                                            <p:cond delay="0"/>
                                          </p:stCondLst>
                                        </p:cTn>
                                        <p:tgtEl>
                                          <p:spTgt spid="3"/>
                                        </p:tgtEl>
                                        <p:attrNameLst>
                                          <p:attrName>style.visibility</p:attrName>
                                        </p:attrNameLst>
                                      </p:cBhvr>
                                      <p:to>
                                        <p:strVal val="visible"/>
                                      </p:to>
                                    </p:set>
                                    <p:anim calcmode="lin" valueType="num">
                                      <p:cBhvr>
                                        <p:cTn id="24" dur="1000" fill="hold"/>
                                        <p:tgtEl>
                                          <p:spTgt spid="3"/>
                                        </p:tgtEl>
                                        <p:attrNameLst>
                                          <p:attrName>ppt_w</p:attrName>
                                        </p:attrNameLst>
                                      </p:cBhvr>
                                      <p:tavLst>
                                        <p:tav tm="0">
                                          <p:val>
                                            <p:fltVal val="0"/>
                                          </p:val>
                                        </p:tav>
                                        <p:tav tm="100000">
                                          <p:val>
                                            <p:strVal val="#ppt_w"/>
                                          </p:val>
                                        </p:tav>
                                      </p:tavLst>
                                    </p:anim>
                                    <p:anim calcmode="lin" valueType="num">
                                      <p:cBhvr>
                                        <p:cTn id="25" dur="1000" fill="hold"/>
                                        <p:tgtEl>
                                          <p:spTgt spid="3"/>
                                        </p:tgtEl>
                                        <p:attrNameLst>
                                          <p:attrName>ppt_h</p:attrName>
                                        </p:attrNameLst>
                                      </p:cBhvr>
                                      <p:tavLst>
                                        <p:tav tm="0">
                                          <p:val>
                                            <p:fltVal val="0"/>
                                          </p:val>
                                        </p:tav>
                                        <p:tav tm="100000">
                                          <p:val>
                                            <p:strVal val="#ppt_h"/>
                                          </p:val>
                                        </p:tav>
                                      </p:tavLst>
                                    </p:anim>
                                    <p:anim calcmode="lin" valueType="num">
                                      <p:cBhvr>
                                        <p:cTn id="26" dur="1000" fill="hold"/>
                                        <p:tgtEl>
                                          <p:spTgt spid="3"/>
                                        </p:tgtEl>
                                        <p:attrNameLst>
                                          <p:attrName>style.rotation</p:attrName>
                                        </p:attrNameLst>
                                      </p:cBhvr>
                                      <p:tavLst>
                                        <p:tav tm="0">
                                          <p:val>
                                            <p:fltVal val="90"/>
                                          </p:val>
                                        </p:tav>
                                        <p:tav tm="100000">
                                          <p:val>
                                            <p:fltVal val="0"/>
                                          </p:val>
                                        </p:tav>
                                      </p:tavLst>
                                    </p:anim>
                                    <p:animEffect transition="in" filter="fade">
                                      <p:cBhvr>
                                        <p:cTn id="27" dur="1000"/>
                                        <p:tgtEl>
                                          <p:spTgt spid="3"/>
                                        </p:tgtEl>
                                      </p:cBhvr>
                                    </p:animEffect>
                                  </p:childTnLst>
                                </p:cTn>
                              </p:par>
                              <p:par>
                                <p:cTn id="28" presetID="42" presetClass="entr" presetSubtype="0" fill="hold" grpId="0" nodeType="withEffect">
                                  <p:stCondLst>
                                    <p:cond delay="0"/>
                                  </p:stCondLst>
                                  <p:childTnLst>
                                    <p:set>
                                      <p:cBhvr>
                                        <p:cTn id="29" dur="1" fill="hold">
                                          <p:stCondLst>
                                            <p:cond delay="0"/>
                                          </p:stCondLst>
                                        </p:cTn>
                                        <p:tgtEl>
                                          <p:spTgt spid="46"/>
                                        </p:tgtEl>
                                        <p:attrNameLst>
                                          <p:attrName>style.visibility</p:attrName>
                                        </p:attrNameLst>
                                      </p:cBhvr>
                                      <p:to>
                                        <p:strVal val="visible"/>
                                      </p:to>
                                    </p:set>
                                    <p:animEffect transition="in" filter="fade">
                                      <p:cBhvr>
                                        <p:cTn id="30" dur="1000"/>
                                        <p:tgtEl>
                                          <p:spTgt spid="46"/>
                                        </p:tgtEl>
                                      </p:cBhvr>
                                    </p:animEffect>
                                    <p:anim calcmode="lin" valueType="num">
                                      <p:cBhvr>
                                        <p:cTn id="31" dur="1000" fill="hold"/>
                                        <p:tgtEl>
                                          <p:spTgt spid="46"/>
                                        </p:tgtEl>
                                        <p:attrNameLst>
                                          <p:attrName>ppt_x</p:attrName>
                                        </p:attrNameLst>
                                      </p:cBhvr>
                                      <p:tavLst>
                                        <p:tav tm="0">
                                          <p:val>
                                            <p:strVal val="#ppt_x"/>
                                          </p:val>
                                        </p:tav>
                                        <p:tav tm="100000">
                                          <p:val>
                                            <p:strVal val="#ppt_x"/>
                                          </p:val>
                                        </p:tav>
                                      </p:tavLst>
                                    </p:anim>
                                    <p:anim calcmode="lin" valueType="num">
                                      <p:cBhvr>
                                        <p:cTn id="32"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grpId="0" nodeType="clickEffect">
                                  <p:stCondLst>
                                    <p:cond delay="0"/>
                                  </p:stCondLst>
                                  <p:childTnLst>
                                    <p:set>
                                      <p:cBhvr>
                                        <p:cTn id="36" dur="1" fill="hold">
                                          <p:stCondLst>
                                            <p:cond delay="0"/>
                                          </p:stCondLst>
                                        </p:cTn>
                                        <p:tgtEl>
                                          <p:spTgt spid="28"/>
                                        </p:tgtEl>
                                        <p:attrNameLst>
                                          <p:attrName>style.visibility</p:attrName>
                                        </p:attrNameLst>
                                      </p:cBhvr>
                                      <p:to>
                                        <p:strVal val="visible"/>
                                      </p:to>
                                    </p:set>
                                    <p:anim calcmode="lin" valueType="num">
                                      <p:cBhvr>
                                        <p:cTn id="37" dur="1000" fill="hold"/>
                                        <p:tgtEl>
                                          <p:spTgt spid="28"/>
                                        </p:tgtEl>
                                        <p:attrNameLst>
                                          <p:attrName>ppt_w</p:attrName>
                                        </p:attrNameLst>
                                      </p:cBhvr>
                                      <p:tavLst>
                                        <p:tav tm="0">
                                          <p:val>
                                            <p:fltVal val="0"/>
                                          </p:val>
                                        </p:tav>
                                        <p:tav tm="100000">
                                          <p:val>
                                            <p:strVal val="#ppt_w"/>
                                          </p:val>
                                        </p:tav>
                                      </p:tavLst>
                                    </p:anim>
                                    <p:anim calcmode="lin" valueType="num">
                                      <p:cBhvr>
                                        <p:cTn id="38" dur="1000" fill="hold"/>
                                        <p:tgtEl>
                                          <p:spTgt spid="28"/>
                                        </p:tgtEl>
                                        <p:attrNameLst>
                                          <p:attrName>ppt_h</p:attrName>
                                        </p:attrNameLst>
                                      </p:cBhvr>
                                      <p:tavLst>
                                        <p:tav tm="0">
                                          <p:val>
                                            <p:fltVal val="0"/>
                                          </p:val>
                                        </p:tav>
                                        <p:tav tm="100000">
                                          <p:val>
                                            <p:strVal val="#ppt_h"/>
                                          </p:val>
                                        </p:tav>
                                      </p:tavLst>
                                    </p:anim>
                                    <p:anim calcmode="lin" valueType="num">
                                      <p:cBhvr>
                                        <p:cTn id="39" dur="1000" fill="hold"/>
                                        <p:tgtEl>
                                          <p:spTgt spid="28"/>
                                        </p:tgtEl>
                                        <p:attrNameLst>
                                          <p:attrName>style.rotation</p:attrName>
                                        </p:attrNameLst>
                                      </p:cBhvr>
                                      <p:tavLst>
                                        <p:tav tm="0">
                                          <p:val>
                                            <p:fltVal val="90"/>
                                          </p:val>
                                        </p:tav>
                                        <p:tav tm="100000">
                                          <p:val>
                                            <p:fltVal val="0"/>
                                          </p:val>
                                        </p:tav>
                                      </p:tavLst>
                                    </p:anim>
                                    <p:animEffect transition="in" filter="fade">
                                      <p:cBhvr>
                                        <p:cTn id="40" dur="1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55" grpId="0"/>
      <p:bldP spid="28" grpId="0" animBg="1"/>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3581400" y="2819400"/>
            <a:ext cx="609600" cy="1198268"/>
            <a:chOff x="1143000" y="2977029"/>
            <a:chExt cx="609600" cy="1066800"/>
          </a:xfrm>
        </p:grpSpPr>
        <p:sp>
          <p:nvSpPr>
            <p:cNvPr id="2052" name="Line 4"/>
            <p:cNvSpPr>
              <a:spLocks noChangeShapeType="1"/>
            </p:cNvSpPr>
            <p:nvPr/>
          </p:nvSpPr>
          <p:spPr bwMode="auto">
            <a:xfrm>
              <a:off x="1447800" y="2977029"/>
              <a:ext cx="0" cy="106680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3" name="Line 5"/>
            <p:cNvSpPr>
              <a:spLocks noChangeShapeType="1"/>
            </p:cNvSpPr>
            <p:nvPr/>
          </p:nvSpPr>
          <p:spPr bwMode="auto">
            <a:xfrm flipV="1">
              <a:off x="1143000" y="3110379"/>
              <a:ext cx="609600" cy="1460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068" name="Line 20"/>
          <p:cNvSpPr>
            <a:spLocks noChangeShapeType="1"/>
          </p:cNvSpPr>
          <p:nvPr/>
        </p:nvSpPr>
        <p:spPr bwMode="auto">
          <a:xfrm>
            <a:off x="609600" y="38989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1" name="Text Box 23"/>
          <p:cNvSpPr txBox="1">
            <a:spLocks noChangeArrowheads="1"/>
          </p:cNvSpPr>
          <p:nvPr/>
        </p:nvSpPr>
        <p:spPr bwMode="auto">
          <a:xfrm>
            <a:off x="1981200" y="139700"/>
            <a:ext cx="5257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200" dirty="0" smtClean="0"/>
              <a:t>End-Times Prophecy</a:t>
            </a:r>
            <a:endParaRPr lang="en-US" altLang="en-US" dirty="0"/>
          </a:p>
        </p:txBody>
      </p:sp>
      <p:sp>
        <p:nvSpPr>
          <p:cNvPr id="2073" name="Line 25"/>
          <p:cNvSpPr>
            <a:spLocks noChangeShapeType="1"/>
          </p:cNvSpPr>
          <p:nvPr/>
        </p:nvSpPr>
        <p:spPr bwMode="auto">
          <a:xfrm>
            <a:off x="12954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87" name="Line 39"/>
          <p:cNvSpPr>
            <a:spLocks noChangeShapeType="1"/>
          </p:cNvSpPr>
          <p:nvPr/>
        </p:nvSpPr>
        <p:spPr bwMode="auto">
          <a:xfrm flipV="1">
            <a:off x="457200" y="4009472"/>
            <a:ext cx="5266765" cy="1642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 name="Line 26"/>
          <p:cNvSpPr>
            <a:spLocks noChangeShapeType="1"/>
          </p:cNvSpPr>
          <p:nvPr/>
        </p:nvSpPr>
        <p:spPr bwMode="auto">
          <a:xfrm>
            <a:off x="2971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TextBox 1"/>
          <p:cNvSpPr txBox="1"/>
          <p:nvPr/>
        </p:nvSpPr>
        <p:spPr>
          <a:xfrm>
            <a:off x="304800" y="990600"/>
            <a:ext cx="1295400" cy="1200329"/>
          </a:xfrm>
          <a:prstGeom prst="rect">
            <a:avLst/>
          </a:prstGeom>
          <a:noFill/>
        </p:spPr>
        <p:txBody>
          <a:bodyPr wrap="square" rtlCol="0">
            <a:spAutoFit/>
          </a:bodyPr>
          <a:lstStyle/>
          <a:p>
            <a:r>
              <a:rPr lang="en-US" sz="1200" b="1" dirty="0" smtClean="0"/>
              <a:t>Dan.9:25A</a:t>
            </a:r>
            <a:r>
              <a:rPr lang="en-US" sz="1200" dirty="0" smtClean="0"/>
              <a:t>…</a:t>
            </a:r>
          </a:p>
          <a:p>
            <a:r>
              <a:rPr lang="en-US" sz="1200" dirty="0" smtClean="0"/>
              <a:t>Decree given to </a:t>
            </a:r>
          </a:p>
          <a:p>
            <a:r>
              <a:rPr lang="en-US" sz="1200" b="1" dirty="0" smtClean="0"/>
              <a:t>restore / rebuild</a:t>
            </a:r>
            <a:r>
              <a:rPr lang="en-US" sz="1200" dirty="0" smtClean="0"/>
              <a:t> </a:t>
            </a:r>
            <a:r>
              <a:rPr lang="en-US" sz="1200" b="1" dirty="0" smtClean="0"/>
              <a:t>Jerusalem</a:t>
            </a:r>
            <a:r>
              <a:rPr lang="en-US" sz="1200" dirty="0" smtClean="0"/>
              <a:t>.</a:t>
            </a:r>
          </a:p>
          <a:p>
            <a:r>
              <a:rPr lang="en-US" sz="1200" dirty="0" smtClean="0"/>
              <a:t>Neh.2:1-</a:t>
            </a:r>
            <a:r>
              <a:rPr lang="en-US" sz="1200" b="1" u="sng" dirty="0" smtClean="0"/>
              <a:t>8</a:t>
            </a:r>
          </a:p>
          <a:p>
            <a:r>
              <a:rPr lang="en-US" sz="1200" dirty="0" smtClean="0"/>
              <a:t>  March 5, 444BC</a:t>
            </a:r>
            <a:endParaRPr lang="en-US" sz="1200" dirty="0"/>
          </a:p>
        </p:txBody>
      </p:sp>
      <p:sp>
        <p:nvSpPr>
          <p:cNvPr id="46" name="TextBox 45"/>
          <p:cNvSpPr txBox="1"/>
          <p:nvPr/>
        </p:nvSpPr>
        <p:spPr>
          <a:xfrm>
            <a:off x="1981200" y="990600"/>
            <a:ext cx="1313702" cy="1200329"/>
          </a:xfrm>
          <a:prstGeom prst="rect">
            <a:avLst/>
          </a:prstGeom>
          <a:noFill/>
        </p:spPr>
        <p:txBody>
          <a:bodyPr wrap="square" rtlCol="0">
            <a:spAutoFit/>
          </a:bodyPr>
          <a:lstStyle/>
          <a:p>
            <a:r>
              <a:rPr lang="en-US" sz="1200" b="1" dirty="0" smtClean="0"/>
              <a:t>Dan.9:25B</a:t>
            </a:r>
            <a:r>
              <a:rPr lang="en-US" sz="1200" dirty="0" smtClean="0"/>
              <a:t>…</a:t>
            </a:r>
          </a:p>
          <a:p>
            <a:r>
              <a:rPr lang="en-US" sz="1200" u="sng" dirty="0" smtClean="0"/>
              <a:t>Anointed One</a:t>
            </a:r>
            <a:r>
              <a:rPr lang="en-US" sz="1200" dirty="0" smtClean="0"/>
              <a:t>, CHRIST comes.</a:t>
            </a:r>
          </a:p>
          <a:p>
            <a:r>
              <a:rPr lang="en-US" sz="1200" b="1" dirty="0" smtClean="0"/>
              <a:t>Triumphal Entry</a:t>
            </a:r>
          </a:p>
          <a:p>
            <a:r>
              <a:rPr lang="en-US" sz="1200" dirty="0" smtClean="0"/>
              <a:t>Mt.21:1-9</a:t>
            </a:r>
          </a:p>
          <a:p>
            <a:r>
              <a:rPr lang="en-US" sz="1200" dirty="0" smtClean="0"/>
              <a:t>  March 30, 33AD</a:t>
            </a:r>
            <a:endParaRPr lang="en-US" sz="1200" dirty="0"/>
          </a:p>
        </p:txBody>
      </p:sp>
      <p:sp>
        <p:nvSpPr>
          <p:cNvPr id="19" name="TextBox 18"/>
          <p:cNvSpPr txBox="1"/>
          <p:nvPr/>
        </p:nvSpPr>
        <p:spPr>
          <a:xfrm>
            <a:off x="645460" y="3787605"/>
            <a:ext cx="608480" cy="461665"/>
          </a:xfrm>
          <a:prstGeom prst="rect">
            <a:avLst/>
          </a:prstGeom>
          <a:noFill/>
        </p:spPr>
        <p:txBody>
          <a:bodyPr wrap="square" rtlCol="0">
            <a:spAutoFit/>
          </a:bodyPr>
          <a:lstStyle/>
          <a:p>
            <a:pPr algn="ctr"/>
            <a:r>
              <a:rPr lang="en-US" sz="1200" b="1" dirty="0" smtClean="0"/>
              <a:t>7-7s</a:t>
            </a:r>
          </a:p>
          <a:p>
            <a:pPr algn="ctr"/>
            <a:r>
              <a:rPr lang="en-US" sz="1200" dirty="0" smtClean="0"/>
              <a:t>49 </a:t>
            </a:r>
            <a:r>
              <a:rPr lang="en-US" sz="1200" dirty="0" err="1" smtClean="0"/>
              <a:t>yr</a:t>
            </a:r>
            <a:endParaRPr lang="en-US" sz="1200" dirty="0"/>
          </a:p>
        </p:txBody>
      </p:sp>
      <p:sp>
        <p:nvSpPr>
          <p:cNvPr id="52" name="TextBox 51"/>
          <p:cNvSpPr txBox="1"/>
          <p:nvPr/>
        </p:nvSpPr>
        <p:spPr>
          <a:xfrm>
            <a:off x="1832849" y="3778640"/>
            <a:ext cx="605551" cy="461665"/>
          </a:xfrm>
          <a:prstGeom prst="rect">
            <a:avLst/>
          </a:prstGeom>
          <a:noFill/>
        </p:spPr>
        <p:txBody>
          <a:bodyPr wrap="square" rtlCol="0">
            <a:spAutoFit/>
          </a:bodyPr>
          <a:lstStyle/>
          <a:p>
            <a:pPr algn="ctr"/>
            <a:r>
              <a:rPr lang="en-US" sz="1200" b="1" dirty="0" smtClean="0"/>
              <a:t>62</a:t>
            </a:r>
            <a:r>
              <a:rPr lang="en-US" sz="1200" dirty="0" smtClean="0"/>
              <a:t>-7s</a:t>
            </a:r>
          </a:p>
          <a:p>
            <a:pPr algn="ctr"/>
            <a:r>
              <a:rPr lang="en-US" sz="1200" dirty="0" smtClean="0"/>
              <a:t>434 </a:t>
            </a:r>
            <a:r>
              <a:rPr lang="en-US" sz="1200" dirty="0" err="1" smtClean="0"/>
              <a:t>yr</a:t>
            </a:r>
            <a:endParaRPr lang="en-US" sz="1200" dirty="0"/>
          </a:p>
        </p:txBody>
      </p:sp>
      <p:cxnSp>
        <p:nvCxnSpPr>
          <p:cNvPr id="53" name="Straight Arrow Connector 52"/>
          <p:cNvCxnSpPr/>
          <p:nvPr/>
        </p:nvCxnSpPr>
        <p:spPr bwMode="auto">
          <a:xfrm>
            <a:off x="609600" y="2895600"/>
            <a:ext cx="2362200" cy="0"/>
          </a:xfrm>
          <a:prstGeom prst="straightConnector1">
            <a:avLst/>
          </a:prstGeom>
          <a:solidFill>
            <a:schemeClr val="accent1"/>
          </a:solidFill>
          <a:ln w="9525"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TextBox 54"/>
          <p:cNvSpPr txBox="1"/>
          <p:nvPr/>
        </p:nvSpPr>
        <p:spPr>
          <a:xfrm>
            <a:off x="1240492" y="2667000"/>
            <a:ext cx="1121707" cy="461665"/>
          </a:xfrm>
          <a:prstGeom prst="rect">
            <a:avLst/>
          </a:prstGeom>
          <a:noFill/>
        </p:spPr>
        <p:txBody>
          <a:bodyPr wrap="square" rtlCol="0">
            <a:spAutoFit/>
          </a:bodyPr>
          <a:lstStyle/>
          <a:p>
            <a:pPr algn="ctr"/>
            <a:r>
              <a:rPr lang="en-US" sz="1200" b="1" dirty="0" smtClean="0"/>
              <a:t>69-7s</a:t>
            </a:r>
            <a:r>
              <a:rPr lang="en-US" sz="1200" dirty="0" smtClean="0"/>
              <a:t>; 483 </a:t>
            </a:r>
            <a:r>
              <a:rPr lang="en-US" sz="1200" dirty="0" err="1" smtClean="0"/>
              <a:t>yr</a:t>
            </a:r>
            <a:endParaRPr lang="en-US" sz="1200" dirty="0" smtClean="0"/>
          </a:p>
          <a:p>
            <a:pPr algn="ctr"/>
            <a:r>
              <a:rPr lang="en-US" sz="1200" dirty="0" smtClean="0"/>
              <a:t>173,880 Days</a:t>
            </a:r>
            <a:endParaRPr lang="en-US" sz="1200" dirty="0"/>
          </a:p>
        </p:txBody>
      </p:sp>
      <p:sp>
        <p:nvSpPr>
          <p:cNvPr id="22" name="TextBox 21"/>
          <p:cNvSpPr txBox="1"/>
          <p:nvPr/>
        </p:nvSpPr>
        <p:spPr>
          <a:xfrm>
            <a:off x="3411070" y="990600"/>
            <a:ext cx="932330" cy="830997"/>
          </a:xfrm>
          <a:prstGeom prst="rect">
            <a:avLst/>
          </a:prstGeom>
          <a:noFill/>
        </p:spPr>
        <p:txBody>
          <a:bodyPr wrap="square" rtlCol="0">
            <a:spAutoFit/>
          </a:bodyPr>
          <a:lstStyle/>
          <a:p>
            <a:r>
              <a:rPr lang="en-US" sz="1200" b="1" dirty="0" smtClean="0">
                <a:solidFill>
                  <a:srgbClr val="FF0000"/>
                </a:solidFill>
              </a:rPr>
              <a:t>Dan.9:26A</a:t>
            </a:r>
          </a:p>
          <a:p>
            <a:r>
              <a:rPr lang="en-US" sz="1200" dirty="0" smtClean="0"/>
              <a:t>After 62-7s</a:t>
            </a:r>
          </a:p>
          <a:p>
            <a:r>
              <a:rPr lang="en-US" sz="1200" b="1" dirty="0" smtClean="0"/>
              <a:t>CHRIST cut off…</a:t>
            </a:r>
            <a:endParaRPr lang="en-US" sz="1200" b="1" dirty="0"/>
          </a:p>
        </p:txBody>
      </p:sp>
      <p:sp>
        <p:nvSpPr>
          <p:cNvPr id="25" name="TextBox 24"/>
          <p:cNvSpPr txBox="1"/>
          <p:nvPr/>
        </p:nvSpPr>
        <p:spPr>
          <a:xfrm>
            <a:off x="5876365" y="990600"/>
            <a:ext cx="3191435" cy="3200876"/>
          </a:xfrm>
          <a:prstGeom prst="rect">
            <a:avLst/>
          </a:prstGeom>
          <a:noFill/>
          <a:ln w="6350">
            <a:solidFill>
              <a:schemeClr val="tx1"/>
            </a:solidFill>
            <a:prstDash val="dash"/>
          </a:ln>
        </p:spPr>
        <p:txBody>
          <a:bodyPr wrap="square" rtlCol="0">
            <a:spAutoFit/>
          </a:bodyPr>
          <a:lstStyle/>
          <a:p>
            <a:r>
              <a:rPr lang="en-US" sz="1200" b="1" u="sng" dirty="0">
                <a:solidFill>
                  <a:srgbClr val="FF0000"/>
                </a:solidFill>
              </a:rPr>
              <a:t>Dan </a:t>
            </a:r>
            <a:r>
              <a:rPr lang="en-US" sz="1200" b="1" u="sng" dirty="0" smtClean="0">
                <a:solidFill>
                  <a:srgbClr val="FF0000"/>
                </a:solidFill>
              </a:rPr>
              <a:t>9:24-27 </a:t>
            </a:r>
            <a:r>
              <a:rPr lang="en-US" sz="1000" dirty="0"/>
              <a:t> </a:t>
            </a:r>
            <a:r>
              <a:rPr lang="en-US" sz="1000" dirty="0" smtClean="0"/>
              <a:t> NIV</a:t>
            </a:r>
            <a:endParaRPr lang="en-US" sz="1000" dirty="0"/>
          </a:p>
          <a:p>
            <a:endParaRPr lang="en-US" sz="1000" dirty="0" smtClean="0"/>
          </a:p>
          <a:p>
            <a:r>
              <a:rPr lang="en-US" sz="1200" dirty="0" smtClean="0"/>
              <a:t>24 </a:t>
            </a:r>
            <a:r>
              <a:rPr lang="en-US" sz="1200" dirty="0"/>
              <a:t>"Seventy 'sevens' are decreed for your people and your holy city to finish transgression, to put an end to sin, to atone for wickedness, to bring in everlasting righteousness, to seal up vision and prophecy and to anoint the most holy. </a:t>
            </a:r>
          </a:p>
          <a:p>
            <a:endParaRPr lang="en-US" sz="1200" dirty="0"/>
          </a:p>
          <a:p>
            <a:r>
              <a:rPr lang="en-US" sz="1200" dirty="0"/>
              <a:t>25 "Know and understand this: From the issuing of the decree to restore and rebuild Jerusalem until the Anointed One, the ruler, comes, there will be seven 'sevens,' and sixty-two 'sevens.' It will be rebuilt with streets and a trench, but in times of trouble. </a:t>
            </a:r>
            <a:r>
              <a:rPr lang="en-US" sz="1600" b="1" dirty="0"/>
              <a:t>26 After the sixty-two 'sevens,' the </a:t>
            </a:r>
            <a:r>
              <a:rPr lang="en-US" sz="1600" b="1" u="sng" dirty="0">
                <a:solidFill>
                  <a:srgbClr val="FF0000"/>
                </a:solidFill>
              </a:rPr>
              <a:t>Anointed One </a:t>
            </a:r>
            <a:r>
              <a:rPr lang="en-US" sz="1600" b="1" dirty="0"/>
              <a:t>will be cut off and will have nothing. </a:t>
            </a:r>
          </a:p>
        </p:txBody>
      </p:sp>
      <p:cxnSp>
        <p:nvCxnSpPr>
          <p:cNvPr id="27" name="Straight Connector 26"/>
          <p:cNvCxnSpPr/>
          <p:nvPr/>
        </p:nvCxnSpPr>
        <p:spPr bwMode="auto">
          <a:xfrm flipV="1">
            <a:off x="609600" y="2338847"/>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Straight Connector 64"/>
          <p:cNvCxnSpPr/>
          <p:nvPr/>
        </p:nvCxnSpPr>
        <p:spPr bwMode="auto">
          <a:xfrm flipV="1">
            <a:off x="2971800" y="2353235"/>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TextBox 29"/>
          <p:cNvSpPr txBox="1"/>
          <p:nvPr/>
        </p:nvSpPr>
        <p:spPr>
          <a:xfrm>
            <a:off x="569260" y="3200400"/>
            <a:ext cx="954740" cy="553998"/>
          </a:xfrm>
          <a:prstGeom prst="rect">
            <a:avLst/>
          </a:prstGeom>
          <a:noFill/>
        </p:spPr>
        <p:txBody>
          <a:bodyPr wrap="square" rtlCol="0">
            <a:spAutoFit/>
          </a:bodyPr>
          <a:lstStyle/>
          <a:p>
            <a:r>
              <a:rPr lang="en-US" sz="1000" b="1" dirty="0" smtClean="0"/>
              <a:t>Dan.9:25C</a:t>
            </a:r>
            <a:r>
              <a:rPr lang="en-US" sz="1000" dirty="0" smtClean="0"/>
              <a:t> Rebuild…</a:t>
            </a:r>
          </a:p>
          <a:p>
            <a:r>
              <a:rPr lang="en-US" sz="1000" dirty="0" smtClean="0"/>
              <a:t>Neh.4:16-18</a:t>
            </a:r>
            <a:endParaRPr lang="en-US" sz="1000" dirty="0"/>
          </a:p>
        </p:txBody>
      </p:sp>
      <p:cxnSp>
        <p:nvCxnSpPr>
          <p:cNvPr id="68" name="Straight Connector 67"/>
          <p:cNvCxnSpPr/>
          <p:nvPr/>
        </p:nvCxnSpPr>
        <p:spPr bwMode="auto">
          <a:xfrm flipV="1">
            <a:off x="3886200" y="2320918"/>
            <a:ext cx="0" cy="422282"/>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TextBox 27"/>
          <p:cNvSpPr txBox="1"/>
          <p:nvPr/>
        </p:nvSpPr>
        <p:spPr>
          <a:xfrm>
            <a:off x="5876365" y="4372451"/>
            <a:ext cx="3191435" cy="1538883"/>
          </a:xfrm>
          <a:prstGeom prst="rect">
            <a:avLst/>
          </a:prstGeom>
          <a:solidFill>
            <a:schemeClr val="accent5">
              <a:lumMod val="40000"/>
              <a:lumOff val="60000"/>
            </a:schemeClr>
          </a:solidFill>
          <a:ln w="6350">
            <a:solidFill>
              <a:schemeClr val="tx1"/>
            </a:solidFill>
            <a:prstDash val="dash"/>
          </a:ln>
        </p:spPr>
        <p:txBody>
          <a:bodyPr wrap="square" rtlCol="0">
            <a:spAutoFit/>
          </a:bodyPr>
          <a:lstStyle/>
          <a:p>
            <a:r>
              <a:rPr lang="en-US" sz="1200" b="1" u="sng" dirty="0" smtClean="0">
                <a:solidFill>
                  <a:srgbClr val="FF0000"/>
                </a:solidFill>
              </a:rPr>
              <a:t>NOTES:</a:t>
            </a:r>
            <a:endParaRPr lang="en-US" sz="1000" dirty="0"/>
          </a:p>
          <a:p>
            <a:endParaRPr lang="en-US" sz="1000" dirty="0" smtClean="0"/>
          </a:p>
          <a:p>
            <a:pPr marL="228600" indent="-228600">
              <a:buAutoNum type="arabicPeriod"/>
            </a:pPr>
            <a:r>
              <a:rPr lang="en-US" sz="1200" u="sng" dirty="0" smtClean="0"/>
              <a:t>After </a:t>
            </a:r>
            <a:r>
              <a:rPr lang="en-US" sz="1200" i="1" u="sng" dirty="0" smtClean="0"/>
              <a:t>the</a:t>
            </a:r>
            <a:r>
              <a:rPr lang="en-US" sz="1200" dirty="0" smtClean="0"/>
              <a:t> </a:t>
            </a:r>
            <a:r>
              <a:rPr lang="en-US" sz="1200" u="sng" dirty="0" smtClean="0"/>
              <a:t>62 ‘sevens</a:t>
            </a:r>
            <a:r>
              <a:rPr lang="en-US" sz="1200" dirty="0" smtClean="0"/>
              <a:t>’ i.e. 69 ‘sevens’ total.</a:t>
            </a:r>
          </a:p>
          <a:p>
            <a:pPr marL="228600" indent="-228600">
              <a:buAutoNum type="arabicPeriod"/>
            </a:pPr>
            <a:r>
              <a:rPr lang="en-US" sz="1200" dirty="0" smtClean="0"/>
              <a:t>Anointed One = Messiah = Christ</a:t>
            </a:r>
          </a:p>
          <a:p>
            <a:pPr marL="228600" indent="-228600">
              <a:buAutoNum type="arabicPeriod"/>
            </a:pPr>
            <a:r>
              <a:rPr lang="en-US" sz="1200" dirty="0" smtClean="0"/>
              <a:t>‘cut off’ = criminal execution!</a:t>
            </a:r>
          </a:p>
          <a:p>
            <a:pPr marL="228600" indent="-228600">
              <a:buAutoNum type="arabicPeriod"/>
            </a:pPr>
            <a:r>
              <a:rPr lang="en-US" sz="1200" dirty="0" smtClean="0"/>
              <a:t>‘will have nothing’ =  Jews did not receive Him; </a:t>
            </a:r>
            <a:r>
              <a:rPr lang="en-US" sz="1200" b="1" dirty="0" smtClean="0"/>
              <a:t>Jn.1:11</a:t>
            </a:r>
          </a:p>
          <a:p>
            <a:pPr marL="228600" indent="-228600">
              <a:buAutoNum type="arabicPeriod"/>
            </a:pPr>
            <a:r>
              <a:rPr lang="en-US" sz="1200" b="1" dirty="0" smtClean="0"/>
              <a:t>They reject their Messiah! Lu.23:13-25</a:t>
            </a:r>
          </a:p>
        </p:txBody>
      </p:sp>
      <p:sp>
        <p:nvSpPr>
          <p:cNvPr id="23" name="TextBox 22"/>
          <p:cNvSpPr txBox="1"/>
          <p:nvPr/>
        </p:nvSpPr>
        <p:spPr>
          <a:xfrm>
            <a:off x="609600" y="4379260"/>
            <a:ext cx="3429000" cy="1569660"/>
          </a:xfrm>
          <a:prstGeom prst="rect">
            <a:avLst/>
          </a:prstGeom>
          <a:noFill/>
          <a:ln>
            <a:solidFill>
              <a:schemeClr val="tx1"/>
            </a:solidFill>
            <a:prstDash val="lgDashDot"/>
          </a:ln>
        </p:spPr>
        <p:txBody>
          <a:bodyPr wrap="square" rtlCol="0">
            <a:spAutoFit/>
          </a:bodyPr>
          <a:lstStyle/>
          <a:p>
            <a:r>
              <a:rPr lang="en-US" sz="1200" b="1" dirty="0"/>
              <a:t>Luke 23:18-21</a:t>
            </a:r>
          </a:p>
          <a:p>
            <a:r>
              <a:rPr lang="en-US" sz="1200" dirty="0" smtClean="0"/>
              <a:t>18 </a:t>
            </a:r>
            <a:r>
              <a:rPr lang="en-US" sz="1200" dirty="0"/>
              <a:t>With one voice they cried out, "Away with this man! Release Barabbas to us!" 19 (Barabbas had been thrown into prison for an insurrection in the city, and for murder.) </a:t>
            </a:r>
          </a:p>
          <a:p>
            <a:r>
              <a:rPr lang="en-US" sz="1200" dirty="0" smtClean="0"/>
              <a:t>20 </a:t>
            </a:r>
            <a:r>
              <a:rPr lang="en-US" sz="1200" dirty="0"/>
              <a:t>Wanting to release Jesus, Pilate appealed to them again. 21 But they kept shouting, </a:t>
            </a:r>
            <a:r>
              <a:rPr lang="en-US" sz="1200" b="1" i="1" dirty="0"/>
              <a:t>"Crucify him! Crucify him!" </a:t>
            </a:r>
          </a:p>
        </p:txBody>
      </p:sp>
    </p:spTree>
    <p:extLst>
      <p:ext uri="{BB962C8B-B14F-4D97-AF65-F5344CB8AC3E}">
        <p14:creationId xmlns:p14="http://schemas.microsoft.com/office/powerpoint/2010/main" val="289896833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500" fill="hold"/>
                                        <p:tgtEl>
                                          <p:spTgt spid="22"/>
                                        </p:tgtEl>
                                        <p:attrNameLst>
                                          <p:attrName>ppt_w</p:attrName>
                                        </p:attrNameLst>
                                      </p:cBhvr>
                                      <p:tavLst>
                                        <p:tav tm="0">
                                          <p:val>
                                            <p:fltVal val="0"/>
                                          </p:val>
                                        </p:tav>
                                        <p:tav tm="100000">
                                          <p:val>
                                            <p:strVal val="#ppt_w"/>
                                          </p:val>
                                        </p:tav>
                                      </p:tavLst>
                                    </p:anim>
                                    <p:anim calcmode="lin" valueType="num">
                                      <p:cBhvr>
                                        <p:cTn id="8" dur="500" fill="hold"/>
                                        <p:tgtEl>
                                          <p:spTgt spid="22"/>
                                        </p:tgtEl>
                                        <p:attrNameLst>
                                          <p:attrName>ppt_h</p:attrName>
                                        </p:attrNameLst>
                                      </p:cBhvr>
                                      <p:tavLst>
                                        <p:tav tm="0">
                                          <p:val>
                                            <p:fltVal val="0"/>
                                          </p:val>
                                        </p:tav>
                                        <p:tav tm="100000">
                                          <p:val>
                                            <p:strVal val="#ppt_h"/>
                                          </p:val>
                                        </p:tav>
                                      </p:tavLst>
                                    </p:anim>
                                    <p:animEffect transition="in" filter="fade">
                                      <p:cBhvr>
                                        <p:cTn id="9" dur="500"/>
                                        <p:tgtEl>
                                          <p:spTgt spid="22"/>
                                        </p:tgtEl>
                                      </p:cBhvr>
                                    </p:animEffect>
                                  </p:childTnLst>
                                </p:cTn>
                              </p:par>
                              <p:par>
                                <p:cTn id="10" presetID="53" presetClass="entr" presetSubtype="16" fill="hold" nodeType="withEffect">
                                  <p:stCondLst>
                                    <p:cond delay="0"/>
                                  </p:stCondLst>
                                  <p:childTnLst>
                                    <p:set>
                                      <p:cBhvr>
                                        <p:cTn id="11" dur="1" fill="hold">
                                          <p:stCondLst>
                                            <p:cond delay="0"/>
                                          </p:stCondLst>
                                        </p:cTn>
                                        <p:tgtEl>
                                          <p:spTgt spid="68"/>
                                        </p:tgtEl>
                                        <p:attrNameLst>
                                          <p:attrName>style.visibility</p:attrName>
                                        </p:attrNameLst>
                                      </p:cBhvr>
                                      <p:to>
                                        <p:strVal val="visible"/>
                                      </p:to>
                                    </p:set>
                                    <p:anim calcmode="lin" valueType="num">
                                      <p:cBhvr>
                                        <p:cTn id="12" dur="500" fill="hold"/>
                                        <p:tgtEl>
                                          <p:spTgt spid="68"/>
                                        </p:tgtEl>
                                        <p:attrNameLst>
                                          <p:attrName>ppt_w</p:attrName>
                                        </p:attrNameLst>
                                      </p:cBhvr>
                                      <p:tavLst>
                                        <p:tav tm="0">
                                          <p:val>
                                            <p:fltVal val="0"/>
                                          </p:val>
                                        </p:tav>
                                        <p:tav tm="100000">
                                          <p:val>
                                            <p:strVal val="#ppt_w"/>
                                          </p:val>
                                        </p:tav>
                                      </p:tavLst>
                                    </p:anim>
                                    <p:anim calcmode="lin" valueType="num">
                                      <p:cBhvr>
                                        <p:cTn id="13" dur="500" fill="hold"/>
                                        <p:tgtEl>
                                          <p:spTgt spid="68"/>
                                        </p:tgtEl>
                                        <p:attrNameLst>
                                          <p:attrName>ppt_h</p:attrName>
                                        </p:attrNameLst>
                                      </p:cBhvr>
                                      <p:tavLst>
                                        <p:tav tm="0">
                                          <p:val>
                                            <p:fltVal val="0"/>
                                          </p:val>
                                        </p:tav>
                                        <p:tav tm="100000">
                                          <p:val>
                                            <p:strVal val="#ppt_h"/>
                                          </p:val>
                                        </p:tav>
                                      </p:tavLst>
                                    </p:anim>
                                    <p:animEffect transition="in" filter="fade">
                                      <p:cBhvr>
                                        <p:cTn id="14" dur="500"/>
                                        <p:tgtEl>
                                          <p:spTgt spid="68"/>
                                        </p:tgtEl>
                                      </p:cBhvr>
                                    </p:animEffect>
                                  </p:childTnLst>
                                </p:cTn>
                              </p:par>
                              <p:par>
                                <p:cTn id="15" presetID="53" presetClass="entr" presetSubtype="16" fill="hold" nodeType="with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fltVal val="0"/>
                                          </p:val>
                                        </p:tav>
                                        <p:tav tm="100000">
                                          <p:val>
                                            <p:strVal val="#ppt_w"/>
                                          </p:val>
                                        </p:tav>
                                      </p:tavLst>
                                    </p:anim>
                                    <p:anim calcmode="lin" valueType="num">
                                      <p:cBhvr>
                                        <p:cTn id="18" dur="500" fill="hold"/>
                                        <p:tgtEl>
                                          <p:spTgt spid="7"/>
                                        </p:tgtEl>
                                        <p:attrNameLst>
                                          <p:attrName>ppt_h</p:attrName>
                                        </p:attrNameLst>
                                      </p:cBhvr>
                                      <p:tavLst>
                                        <p:tav tm="0">
                                          <p:val>
                                            <p:fltVal val="0"/>
                                          </p:val>
                                        </p:tav>
                                        <p:tav tm="100000">
                                          <p:val>
                                            <p:strVal val="#ppt_h"/>
                                          </p:val>
                                        </p:tav>
                                      </p:tavLst>
                                    </p:anim>
                                    <p:animEffect transition="in" filter="fade">
                                      <p:cBhvr>
                                        <p:cTn id="19" dur="500"/>
                                        <p:tgtEl>
                                          <p:spTgt spid="7"/>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23"/>
                                        </p:tgtEl>
                                        <p:attrNameLst>
                                          <p:attrName>style.visibility</p:attrName>
                                        </p:attrNameLst>
                                      </p:cBhvr>
                                      <p:to>
                                        <p:strVal val="visible"/>
                                      </p:to>
                                    </p:set>
                                    <p:anim calcmode="lin" valueType="num">
                                      <p:cBhvr>
                                        <p:cTn id="22" dur="500" fill="hold"/>
                                        <p:tgtEl>
                                          <p:spTgt spid="23"/>
                                        </p:tgtEl>
                                        <p:attrNameLst>
                                          <p:attrName>ppt_w</p:attrName>
                                        </p:attrNameLst>
                                      </p:cBhvr>
                                      <p:tavLst>
                                        <p:tav tm="0">
                                          <p:val>
                                            <p:fltVal val="0"/>
                                          </p:val>
                                        </p:tav>
                                        <p:tav tm="100000">
                                          <p:val>
                                            <p:strVal val="#ppt_w"/>
                                          </p:val>
                                        </p:tav>
                                      </p:tavLst>
                                    </p:anim>
                                    <p:anim calcmode="lin" valueType="num">
                                      <p:cBhvr>
                                        <p:cTn id="23" dur="500" fill="hold"/>
                                        <p:tgtEl>
                                          <p:spTgt spid="23"/>
                                        </p:tgtEl>
                                        <p:attrNameLst>
                                          <p:attrName>ppt_h</p:attrName>
                                        </p:attrNameLst>
                                      </p:cBhvr>
                                      <p:tavLst>
                                        <p:tav tm="0">
                                          <p:val>
                                            <p:fltVal val="0"/>
                                          </p:val>
                                        </p:tav>
                                        <p:tav tm="100000">
                                          <p:val>
                                            <p:strVal val="#ppt_h"/>
                                          </p:val>
                                        </p:tav>
                                      </p:tavLst>
                                    </p:anim>
                                    <p:animEffect transition="in" filter="fade">
                                      <p:cBhvr>
                                        <p:cTn id="24"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3581400" y="2819400"/>
            <a:ext cx="609600" cy="1198268"/>
            <a:chOff x="1143000" y="2977029"/>
            <a:chExt cx="609600" cy="1066800"/>
          </a:xfrm>
        </p:grpSpPr>
        <p:sp>
          <p:nvSpPr>
            <p:cNvPr id="2052" name="Line 4"/>
            <p:cNvSpPr>
              <a:spLocks noChangeShapeType="1"/>
            </p:cNvSpPr>
            <p:nvPr/>
          </p:nvSpPr>
          <p:spPr bwMode="auto">
            <a:xfrm>
              <a:off x="1447800" y="2977029"/>
              <a:ext cx="0" cy="106680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3" name="Line 5"/>
            <p:cNvSpPr>
              <a:spLocks noChangeShapeType="1"/>
            </p:cNvSpPr>
            <p:nvPr/>
          </p:nvSpPr>
          <p:spPr bwMode="auto">
            <a:xfrm flipV="1">
              <a:off x="1143000" y="3110379"/>
              <a:ext cx="609600" cy="1460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068" name="Line 20"/>
          <p:cNvSpPr>
            <a:spLocks noChangeShapeType="1"/>
          </p:cNvSpPr>
          <p:nvPr/>
        </p:nvSpPr>
        <p:spPr bwMode="auto">
          <a:xfrm>
            <a:off x="609600" y="38989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1" name="Text Box 23"/>
          <p:cNvSpPr txBox="1">
            <a:spLocks noChangeArrowheads="1"/>
          </p:cNvSpPr>
          <p:nvPr/>
        </p:nvSpPr>
        <p:spPr bwMode="auto">
          <a:xfrm>
            <a:off x="1981200" y="139700"/>
            <a:ext cx="5257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200" dirty="0" smtClean="0"/>
              <a:t>End-Times Prophecy</a:t>
            </a:r>
            <a:endParaRPr lang="en-US" altLang="en-US" dirty="0"/>
          </a:p>
        </p:txBody>
      </p:sp>
      <p:sp>
        <p:nvSpPr>
          <p:cNvPr id="2073" name="Line 25"/>
          <p:cNvSpPr>
            <a:spLocks noChangeShapeType="1"/>
          </p:cNvSpPr>
          <p:nvPr/>
        </p:nvSpPr>
        <p:spPr bwMode="auto">
          <a:xfrm>
            <a:off x="12954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87" name="Line 39"/>
          <p:cNvSpPr>
            <a:spLocks noChangeShapeType="1"/>
          </p:cNvSpPr>
          <p:nvPr/>
        </p:nvSpPr>
        <p:spPr bwMode="auto">
          <a:xfrm flipV="1">
            <a:off x="457200" y="4009472"/>
            <a:ext cx="5266765" cy="1642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 name="Line 26"/>
          <p:cNvSpPr>
            <a:spLocks noChangeShapeType="1"/>
          </p:cNvSpPr>
          <p:nvPr/>
        </p:nvSpPr>
        <p:spPr bwMode="auto">
          <a:xfrm>
            <a:off x="2971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8" name="Line 30"/>
          <p:cNvSpPr>
            <a:spLocks noChangeShapeType="1"/>
          </p:cNvSpPr>
          <p:nvPr/>
        </p:nvSpPr>
        <p:spPr bwMode="auto">
          <a:xfrm>
            <a:off x="4876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TextBox 1"/>
          <p:cNvSpPr txBox="1"/>
          <p:nvPr/>
        </p:nvSpPr>
        <p:spPr>
          <a:xfrm>
            <a:off x="304800" y="990600"/>
            <a:ext cx="1295400" cy="1200329"/>
          </a:xfrm>
          <a:prstGeom prst="rect">
            <a:avLst/>
          </a:prstGeom>
          <a:noFill/>
        </p:spPr>
        <p:txBody>
          <a:bodyPr wrap="square" rtlCol="0">
            <a:spAutoFit/>
          </a:bodyPr>
          <a:lstStyle/>
          <a:p>
            <a:r>
              <a:rPr lang="en-US" sz="1200" b="1" dirty="0" smtClean="0"/>
              <a:t>Dan.9:25A</a:t>
            </a:r>
            <a:r>
              <a:rPr lang="en-US" sz="1200" dirty="0" smtClean="0"/>
              <a:t>…</a:t>
            </a:r>
          </a:p>
          <a:p>
            <a:r>
              <a:rPr lang="en-US" sz="1200" dirty="0" smtClean="0"/>
              <a:t>Decree given to </a:t>
            </a:r>
          </a:p>
          <a:p>
            <a:r>
              <a:rPr lang="en-US" sz="1200" b="1" dirty="0" smtClean="0"/>
              <a:t>restore / rebuild</a:t>
            </a:r>
            <a:r>
              <a:rPr lang="en-US" sz="1200" dirty="0" smtClean="0"/>
              <a:t> </a:t>
            </a:r>
            <a:r>
              <a:rPr lang="en-US" sz="1200" b="1" dirty="0" smtClean="0"/>
              <a:t>Jerusalem</a:t>
            </a:r>
            <a:r>
              <a:rPr lang="en-US" sz="1200" dirty="0" smtClean="0"/>
              <a:t>.</a:t>
            </a:r>
          </a:p>
          <a:p>
            <a:r>
              <a:rPr lang="en-US" sz="1200" dirty="0" smtClean="0"/>
              <a:t>Neh.2:1-</a:t>
            </a:r>
            <a:r>
              <a:rPr lang="en-US" sz="1200" b="1" u="sng" dirty="0" smtClean="0"/>
              <a:t>8</a:t>
            </a:r>
          </a:p>
          <a:p>
            <a:r>
              <a:rPr lang="en-US" sz="1200" dirty="0" smtClean="0"/>
              <a:t>  March 5, 444BC</a:t>
            </a:r>
            <a:endParaRPr lang="en-US" sz="1200" dirty="0"/>
          </a:p>
        </p:txBody>
      </p:sp>
      <p:sp>
        <p:nvSpPr>
          <p:cNvPr id="46" name="TextBox 45"/>
          <p:cNvSpPr txBox="1"/>
          <p:nvPr/>
        </p:nvSpPr>
        <p:spPr>
          <a:xfrm>
            <a:off x="1981200" y="990600"/>
            <a:ext cx="1313702" cy="1200329"/>
          </a:xfrm>
          <a:prstGeom prst="rect">
            <a:avLst/>
          </a:prstGeom>
          <a:noFill/>
        </p:spPr>
        <p:txBody>
          <a:bodyPr wrap="square" rtlCol="0">
            <a:spAutoFit/>
          </a:bodyPr>
          <a:lstStyle/>
          <a:p>
            <a:r>
              <a:rPr lang="en-US" sz="1200" b="1" dirty="0" smtClean="0"/>
              <a:t>Dan.9:25B</a:t>
            </a:r>
            <a:r>
              <a:rPr lang="en-US" sz="1200" dirty="0" smtClean="0"/>
              <a:t>…</a:t>
            </a:r>
          </a:p>
          <a:p>
            <a:r>
              <a:rPr lang="en-US" sz="1200" u="sng" dirty="0" smtClean="0"/>
              <a:t>Anointed One</a:t>
            </a:r>
            <a:r>
              <a:rPr lang="en-US" sz="1200" dirty="0" smtClean="0"/>
              <a:t>, CHRIST comes.</a:t>
            </a:r>
          </a:p>
          <a:p>
            <a:r>
              <a:rPr lang="en-US" sz="1200" b="1" dirty="0" smtClean="0"/>
              <a:t>Triumphal Entry</a:t>
            </a:r>
          </a:p>
          <a:p>
            <a:r>
              <a:rPr lang="en-US" sz="1200" dirty="0" smtClean="0"/>
              <a:t>Lu.19:28-44</a:t>
            </a:r>
          </a:p>
          <a:p>
            <a:r>
              <a:rPr lang="en-US" sz="1200" dirty="0" smtClean="0"/>
              <a:t>  March 30, 33AD</a:t>
            </a:r>
            <a:endParaRPr lang="en-US" sz="1200" dirty="0"/>
          </a:p>
        </p:txBody>
      </p:sp>
      <p:sp>
        <p:nvSpPr>
          <p:cNvPr id="19" name="TextBox 18"/>
          <p:cNvSpPr txBox="1"/>
          <p:nvPr/>
        </p:nvSpPr>
        <p:spPr>
          <a:xfrm>
            <a:off x="645460" y="3787605"/>
            <a:ext cx="608480" cy="461665"/>
          </a:xfrm>
          <a:prstGeom prst="rect">
            <a:avLst/>
          </a:prstGeom>
          <a:noFill/>
        </p:spPr>
        <p:txBody>
          <a:bodyPr wrap="square" rtlCol="0">
            <a:spAutoFit/>
          </a:bodyPr>
          <a:lstStyle/>
          <a:p>
            <a:pPr algn="ctr"/>
            <a:r>
              <a:rPr lang="en-US" sz="1200" b="1" dirty="0" smtClean="0"/>
              <a:t>7-7s</a:t>
            </a:r>
          </a:p>
          <a:p>
            <a:pPr algn="ctr"/>
            <a:r>
              <a:rPr lang="en-US" sz="1200" dirty="0" smtClean="0"/>
              <a:t>49 </a:t>
            </a:r>
            <a:r>
              <a:rPr lang="en-US" sz="1200" dirty="0" err="1" smtClean="0"/>
              <a:t>yr</a:t>
            </a:r>
            <a:endParaRPr lang="en-US" sz="1200" dirty="0"/>
          </a:p>
        </p:txBody>
      </p:sp>
      <p:sp>
        <p:nvSpPr>
          <p:cNvPr id="52" name="TextBox 51"/>
          <p:cNvSpPr txBox="1"/>
          <p:nvPr/>
        </p:nvSpPr>
        <p:spPr>
          <a:xfrm>
            <a:off x="1832849" y="3778640"/>
            <a:ext cx="605551" cy="461665"/>
          </a:xfrm>
          <a:prstGeom prst="rect">
            <a:avLst/>
          </a:prstGeom>
          <a:noFill/>
        </p:spPr>
        <p:txBody>
          <a:bodyPr wrap="square" rtlCol="0">
            <a:spAutoFit/>
          </a:bodyPr>
          <a:lstStyle/>
          <a:p>
            <a:pPr algn="ctr"/>
            <a:r>
              <a:rPr lang="en-US" sz="1200" b="1" dirty="0" smtClean="0"/>
              <a:t>62</a:t>
            </a:r>
            <a:r>
              <a:rPr lang="en-US" sz="1200" dirty="0" smtClean="0"/>
              <a:t>-7s</a:t>
            </a:r>
          </a:p>
          <a:p>
            <a:pPr algn="ctr"/>
            <a:r>
              <a:rPr lang="en-US" sz="1200" dirty="0" smtClean="0"/>
              <a:t>434 </a:t>
            </a:r>
            <a:r>
              <a:rPr lang="en-US" sz="1200" dirty="0" err="1" smtClean="0"/>
              <a:t>yr</a:t>
            </a:r>
            <a:endParaRPr lang="en-US" sz="1200" dirty="0"/>
          </a:p>
        </p:txBody>
      </p:sp>
      <p:cxnSp>
        <p:nvCxnSpPr>
          <p:cNvPr id="53" name="Straight Arrow Connector 52"/>
          <p:cNvCxnSpPr/>
          <p:nvPr/>
        </p:nvCxnSpPr>
        <p:spPr bwMode="auto">
          <a:xfrm>
            <a:off x="609600" y="2895600"/>
            <a:ext cx="2362200" cy="0"/>
          </a:xfrm>
          <a:prstGeom prst="straightConnector1">
            <a:avLst/>
          </a:prstGeom>
          <a:solidFill>
            <a:schemeClr val="accent1"/>
          </a:solidFill>
          <a:ln w="9525"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TextBox 54"/>
          <p:cNvSpPr txBox="1"/>
          <p:nvPr/>
        </p:nvSpPr>
        <p:spPr>
          <a:xfrm>
            <a:off x="1240492" y="2667000"/>
            <a:ext cx="1121707" cy="461665"/>
          </a:xfrm>
          <a:prstGeom prst="rect">
            <a:avLst/>
          </a:prstGeom>
          <a:noFill/>
        </p:spPr>
        <p:txBody>
          <a:bodyPr wrap="square" rtlCol="0">
            <a:spAutoFit/>
          </a:bodyPr>
          <a:lstStyle/>
          <a:p>
            <a:pPr algn="ctr"/>
            <a:r>
              <a:rPr lang="en-US" sz="1200" b="1" dirty="0" smtClean="0"/>
              <a:t>69-7s</a:t>
            </a:r>
            <a:r>
              <a:rPr lang="en-US" sz="1200" dirty="0" smtClean="0"/>
              <a:t>; 483 </a:t>
            </a:r>
            <a:r>
              <a:rPr lang="en-US" sz="1200" dirty="0" err="1" smtClean="0"/>
              <a:t>yr</a:t>
            </a:r>
            <a:endParaRPr lang="en-US" sz="1200" dirty="0" smtClean="0"/>
          </a:p>
          <a:p>
            <a:pPr algn="ctr"/>
            <a:r>
              <a:rPr lang="en-US" sz="1200" dirty="0" smtClean="0"/>
              <a:t>173,880 Days</a:t>
            </a:r>
            <a:endParaRPr lang="en-US" sz="1200" dirty="0"/>
          </a:p>
        </p:txBody>
      </p:sp>
      <p:sp>
        <p:nvSpPr>
          <p:cNvPr id="22" name="TextBox 21"/>
          <p:cNvSpPr txBox="1"/>
          <p:nvPr/>
        </p:nvSpPr>
        <p:spPr>
          <a:xfrm>
            <a:off x="3411070" y="990600"/>
            <a:ext cx="932330" cy="830997"/>
          </a:xfrm>
          <a:prstGeom prst="rect">
            <a:avLst/>
          </a:prstGeom>
          <a:noFill/>
        </p:spPr>
        <p:txBody>
          <a:bodyPr wrap="square" rtlCol="0">
            <a:spAutoFit/>
          </a:bodyPr>
          <a:lstStyle/>
          <a:p>
            <a:r>
              <a:rPr lang="en-US" sz="1200" b="1" dirty="0" smtClean="0"/>
              <a:t>Dan.9:26A</a:t>
            </a:r>
          </a:p>
          <a:p>
            <a:r>
              <a:rPr lang="en-US" sz="1200" dirty="0" smtClean="0"/>
              <a:t>After 62-7s</a:t>
            </a:r>
          </a:p>
          <a:p>
            <a:r>
              <a:rPr lang="en-US" sz="1200" b="1" dirty="0" smtClean="0"/>
              <a:t>CHRIST cut off…</a:t>
            </a:r>
            <a:endParaRPr lang="en-US" sz="1200" b="1" dirty="0"/>
          </a:p>
        </p:txBody>
      </p:sp>
      <p:sp>
        <p:nvSpPr>
          <p:cNvPr id="25" name="TextBox 24"/>
          <p:cNvSpPr txBox="1"/>
          <p:nvPr/>
        </p:nvSpPr>
        <p:spPr>
          <a:xfrm>
            <a:off x="5876365" y="990600"/>
            <a:ext cx="3191435" cy="3816429"/>
          </a:xfrm>
          <a:prstGeom prst="rect">
            <a:avLst/>
          </a:prstGeom>
          <a:noFill/>
          <a:ln w="6350">
            <a:solidFill>
              <a:schemeClr val="tx1"/>
            </a:solidFill>
            <a:prstDash val="dash"/>
          </a:ln>
        </p:spPr>
        <p:txBody>
          <a:bodyPr wrap="square" rtlCol="0">
            <a:spAutoFit/>
          </a:bodyPr>
          <a:lstStyle/>
          <a:p>
            <a:r>
              <a:rPr lang="en-US" sz="1200" b="1" u="sng" dirty="0">
                <a:solidFill>
                  <a:srgbClr val="FF0000"/>
                </a:solidFill>
              </a:rPr>
              <a:t>Dan </a:t>
            </a:r>
            <a:r>
              <a:rPr lang="en-US" sz="1200" b="1" u="sng" dirty="0" smtClean="0">
                <a:solidFill>
                  <a:srgbClr val="FF0000"/>
                </a:solidFill>
              </a:rPr>
              <a:t>9:24-27 </a:t>
            </a:r>
            <a:r>
              <a:rPr lang="en-US" sz="1000" dirty="0"/>
              <a:t> </a:t>
            </a:r>
            <a:r>
              <a:rPr lang="en-US" sz="1000" dirty="0" smtClean="0"/>
              <a:t> NIV</a:t>
            </a:r>
            <a:endParaRPr lang="en-US" sz="1000" dirty="0"/>
          </a:p>
          <a:p>
            <a:endParaRPr lang="en-US" sz="1000" dirty="0" smtClean="0"/>
          </a:p>
          <a:p>
            <a:r>
              <a:rPr lang="en-US" sz="1200" dirty="0" smtClean="0"/>
              <a:t>24 </a:t>
            </a:r>
            <a:r>
              <a:rPr lang="en-US" sz="1200" dirty="0"/>
              <a:t>"Seventy 'sevens' are decreed for your people and your holy city to finish transgression, to put an end to sin, to atone for wickedness, to bring in everlasting righteousness, to seal up vision and prophecy and to anoint the most holy. </a:t>
            </a:r>
          </a:p>
          <a:p>
            <a:endParaRPr lang="en-US" sz="1200" dirty="0"/>
          </a:p>
          <a:p>
            <a:r>
              <a:rPr lang="en-US" sz="1200" dirty="0"/>
              <a:t>25 "Know and understand this: From the issuing of the decree to restore and rebuild Jerusalem until the Anointed One, the ruler, comes, there will be seven 'sevens,' and sixty-two 'sevens.' It will be rebuilt with streets and a trench, but in times of trouble. 26 After the sixty-two 'sevens,' the Anointed One will be cut off and will have nothing. </a:t>
            </a:r>
            <a:r>
              <a:rPr lang="en-US" sz="1600" b="1" dirty="0"/>
              <a:t>The people of the ruler who will come will destroy the city and the sanctuary. The end will come like a flood</a:t>
            </a:r>
            <a:r>
              <a:rPr lang="en-US" sz="1200" dirty="0" smtClean="0"/>
              <a:t>:</a:t>
            </a:r>
            <a:endParaRPr lang="en-US" sz="1200" dirty="0"/>
          </a:p>
        </p:txBody>
      </p:sp>
      <p:cxnSp>
        <p:nvCxnSpPr>
          <p:cNvPr id="27" name="Straight Connector 26"/>
          <p:cNvCxnSpPr/>
          <p:nvPr/>
        </p:nvCxnSpPr>
        <p:spPr bwMode="auto">
          <a:xfrm flipV="1">
            <a:off x="609600" y="2338847"/>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Straight Connector 64"/>
          <p:cNvCxnSpPr/>
          <p:nvPr/>
        </p:nvCxnSpPr>
        <p:spPr bwMode="auto">
          <a:xfrm flipV="1">
            <a:off x="2971800" y="2353235"/>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TextBox 29"/>
          <p:cNvSpPr txBox="1"/>
          <p:nvPr/>
        </p:nvSpPr>
        <p:spPr>
          <a:xfrm>
            <a:off x="569260" y="3200400"/>
            <a:ext cx="954740" cy="553998"/>
          </a:xfrm>
          <a:prstGeom prst="rect">
            <a:avLst/>
          </a:prstGeom>
          <a:noFill/>
        </p:spPr>
        <p:txBody>
          <a:bodyPr wrap="square" rtlCol="0">
            <a:spAutoFit/>
          </a:bodyPr>
          <a:lstStyle/>
          <a:p>
            <a:r>
              <a:rPr lang="en-US" sz="1000" b="1" dirty="0" smtClean="0"/>
              <a:t>Dan.9:25C</a:t>
            </a:r>
            <a:r>
              <a:rPr lang="en-US" sz="1000" dirty="0" smtClean="0"/>
              <a:t> Rebuild…</a:t>
            </a:r>
          </a:p>
          <a:p>
            <a:r>
              <a:rPr lang="en-US" sz="1000" dirty="0" smtClean="0"/>
              <a:t>Neh.4:16-18</a:t>
            </a:r>
            <a:endParaRPr lang="en-US" sz="1000" dirty="0"/>
          </a:p>
        </p:txBody>
      </p:sp>
      <p:cxnSp>
        <p:nvCxnSpPr>
          <p:cNvPr id="68" name="Straight Connector 67"/>
          <p:cNvCxnSpPr/>
          <p:nvPr/>
        </p:nvCxnSpPr>
        <p:spPr bwMode="auto">
          <a:xfrm flipV="1">
            <a:off x="3886200" y="2320918"/>
            <a:ext cx="0" cy="422282"/>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TextBox 27"/>
          <p:cNvSpPr txBox="1"/>
          <p:nvPr/>
        </p:nvSpPr>
        <p:spPr>
          <a:xfrm>
            <a:off x="5876365" y="5029200"/>
            <a:ext cx="3191435" cy="1538883"/>
          </a:xfrm>
          <a:prstGeom prst="rect">
            <a:avLst/>
          </a:prstGeom>
          <a:solidFill>
            <a:schemeClr val="accent5">
              <a:lumMod val="40000"/>
              <a:lumOff val="60000"/>
            </a:schemeClr>
          </a:solidFill>
          <a:ln w="6350">
            <a:solidFill>
              <a:schemeClr val="tx1"/>
            </a:solidFill>
            <a:prstDash val="dash"/>
          </a:ln>
        </p:spPr>
        <p:txBody>
          <a:bodyPr wrap="square" rtlCol="0">
            <a:spAutoFit/>
          </a:bodyPr>
          <a:lstStyle/>
          <a:p>
            <a:r>
              <a:rPr lang="en-US" sz="1200" b="1" u="sng" dirty="0" smtClean="0">
                <a:solidFill>
                  <a:srgbClr val="FF0000"/>
                </a:solidFill>
              </a:rPr>
              <a:t>NOTES:</a:t>
            </a:r>
            <a:endParaRPr lang="en-US" sz="1000" dirty="0"/>
          </a:p>
          <a:p>
            <a:endParaRPr lang="en-US" sz="1000" dirty="0" smtClean="0"/>
          </a:p>
          <a:p>
            <a:pPr marL="228600" indent="-228600">
              <a:buAutoNum type="arabicPeriod"/>
            </a:pPr>
            <a:r>
              <a:rPr lang="en-US" sz="1200" i="1" dirty="0" smtClean="0"/>
              <a:t>The ruler who will come </a:t>
            </a:r>
            <a:r>
              <a:rPr lang="en-US" sz="1200" dirty="0" smtClean="0"/>
              <a:t>is </a:t>
            </a:r>
            <a:r>
              <a:rPr lang="en-US" sz="1200" u="sng" dirty="0" smtClean="0"/>
              <a:t>not</a:t>
            </a:r>
            <a:r>
              <a:rPr lang="en-US" sz="1200" dirty="0" smtClean="0"/>
              <a:t> Anointed One</a:t>
            </a:r>
          </a:p>
          <a:p>
            <a:pPr marL="228600" indent="-228600">
              <a:buAutoNum type="arabicPeriod"/>
            </a:pPr>
            <a:r>
              <a:rPr lang="en-US" sz="1200" dirty="0" smtClean="0"/>
              <a:t>This ruler is later known as the Antichrist.</a:t>
            </a:r>
          </a:p>
          <a:p>
            <a:pPr marL="228600" indent="-228600">
              <a:buAutoNum type="arabicPeriod"/>
            </a:pPr>
            <a:r>
              <a:rPr lang="en-US" sz="1200" dirty="0" smtClean="0"/>
              <a:t>He </a:t>
            </a:r>
            <a:r>
              <a:rPr lang="en-US" sz="1200" i="1" dirty="0" smtClean="0"/>
              <a:t>will come </a:t>
            </a:r>
            <a:r>
              <a:rPr lang="en-US" sz="1200" dirty="0" smtClean="0"/>
              <a:t>during the Tribulation.</a:t>
            </a:r>
          </a:p>
          <a:p>
            <a:pPr marL="228600" indent="-228600">
              <a:buAutoNum type="arabicPeriod"/>
            </a:pPr>
            <a:r>
              <a:rPr lang="en-US" sz="1200" i="1" dirty="0" smtClean="0"/>
              <a:t>The people of him </a:t>
            </a:r>
            <a:r>
              <a:rPr lang="en-US" sz="1200" dirty="0" smtClean="0"/>
              <a:t>destroy Jerusalem/temple</a:t>
            </a:r>
          </a:p>
          <a:p>
            <a:pPr marL="228600" indent="-228600">
              <a:buAutoNum type="arabicPeriod"/>
            </a:pPr>
            <a:r>
              <a:rPr lang="en-US" sz="1200" dirty="0" smtClean="0"/>
              <a:t>This happened in 70 AD by Titus, a Roman</a:t>
            </a:r>
          </a:p>
          <a:p>
            <a:pPr marL="228600" indent="-228600">
              <a:buAutoNum type="arabicPeriod"/>
            </a:pPr>
            <a:r>
              <a:rPr lang="en-US" sz="1200" dirty="0" smtClean="0"/>
              <a:t>Foretold by Jesus, </a:t>
            </a:r>
            <a:r>
              <a:rPr lang="en-US" sz="1200" b="1" dirty="0" smtClean="0"/>
              <a:t>Mt.24</a:t>
            </a:r>
          </a:p>
        </p:txBody>
      </p:sp>
      <p:sp>
        <p:nvSpPr>
          <p:cNvPr id="69" name="TextBox 68"/>
          <p:cNvSpPr txBox="1"/>
          <p:nvPr/>
        </p:nvSpPr>
        <p:spPr>
          <a:xfrm>
            <a:off x="4343401" y="990600"/>
            <a:ext cx="1380564" cy="1200329"/>
          </a:xfrm>
          <a:prstGeom prst="rect">
            <a:avLst/>
          </a:prstGeom>
          <a:noFill/>
        </p:spPr>
        <p:txBody>
          <a:bodyPr wrap="square" rtlCol="0">
            <a:spAutoFit/>
          </a:bodyPr>
          <a:lstStyle/>
          <a:p>
            <a:r>
              <a:rPr lang="en-US" sz="1200" b="1" dirty="0" smtClean="0">
                <a:solidFill>
                  <a:srgbClr val="FF0000"/>
                </a:solidFill>
              </a:rPr>
              <a:t>Dan.9:26B</a:t>
            </a:r>
          </a:p>
          <a:p>
            <a:r>
              <a:rPr lang="en-US" sz="1200" b="1" dirty="0" smtClean="0"/>
              <a:t>Jerusalem and Temple destroyed</a:t>
            </a:r>
          </a:p>
          <a:p>
            <a:r>
              <a:rPr lang="en-US" sz="1200" dirty="0" smtClean="0"/>
              <a:t>By a coming ruler’s people.</a:t>
            </a:r>
          </a:p>
          <a:p>
            <a:r>
              <a:rPr lang="en-US" sz="1200" dirty="0" smtClean="0"/>
              <a:t>  70AD</a:t>
            </a:r>
            <a:endParaRPr lang="en-US" sz="1200" dirty="0"/>
          </a:p>
        </p:txBody>
      </p:sp>
      <p:cxnSp>
        <p:nvCxnSpPr>
          <p:cNvPr id="70" name="Straight Connector 69"/>
          <p:cNvCxnSpPr/>
          <p:nvPr/>
        </p:nvCxnSpPr>
        <p:spPr bwMode="auto">
          <a:xfrm flipV="1">
            <a:off x="4876800" y="2311952"/>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TextBox 25"/>
          <p:cNvSpPr txBox="1"/>
          <p:nvPr/>
        </p:nvSpPr>
        <p:spPr>
          <a:xfrm>
            <a:off x="609600" y="4419600"/>
            <a:ext cx="2819400" cy="1569660"/>
          </a:xfrm>
          <a:prstGeom prst="rect">
            <a:avLst/>
          </a:prstGeom>
          <a:noFill/>
          <a:ln>
            <a:solidFill>
              <a:schemeClr val="tx1"/>
            </a:solidFill>
            <a:prstDash val="lgDashDot"/>
          </a:ln>
        </p:spPr>
        <p:txBody>
          <a:bodyPr wrap="square" rtlCol="0">
            <a:spAutoFit/>
          </a:bodyPr>
          <a:lstStyle/>
          <a:p>
            <a:r>
              <a:rPr lang="en-US" sz="1200" b="1" dirty="0"/>
              <a:t>Matt 24:1-2</a:t>
            </a:r>
          </a:p>
          <a:p>
            <a:r>
              <a:rPr lang="en-US" sz="1200" dirty="0" smtClean="0"/>
              <a:t>24 </a:t>
            </a:r>
            <a:r>
              <a:rPr lang="en-US" sz="1200" dirty="0"/>
              <a:t>Jesus left the temple and was walking away when his disciples came up to him to call his attention to its buildings. 2 "Do you see all these things?" he asked. "I tell you the truth, not one stone here will be left on another; every one will be thrown down." </a:t>
            </a:r>
          </a:p>
        </p:txBody>
      </p:sp>
    </p:spTree>
    <p:extLst>
      <p:ext uri="{BB962C8B-B14F-4D97-AF65-F5344CB8AC3E}">
        <p14:creationId xmlns:p14="http://schemas.microsoft.com/office/powerpoint/2010/main" val="370468662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fade">
                                      <p:cBhvr>
                                        <p:cTn id="7" dur="1000"/>
                                        <p:tgtEl>
                                          <p:spTgt spid="69"/>
                                        </p:tgtEl>
                                      </p:cBhvr>
                                    </p:animEffect>
                                    <p:anim calcmode="lin" valueType="num">
                                      <p:cBhvr>
                                        <p:cTn id="8" dur="1000" fill="hold"/>
                                        <p:tgtEl>
                                          <p:spTgt spid="69"/>
                                        </p:tgtEl>
                                        <p:attrNameLst>
                                          <p:attrName>ppt_x</p:attrName>
                                        </p:attrNameLst>
                                      </p:cBhvr>
                                      <p:tavLst>
                                        <p:tav tm="0">
                                          <p:val>
                                            <p:strVal val="#ppt_x"/>
                                          </p:val>
                                        </p:tav>
                                        <p:tav tm="100000">
                                          <p:val>
                                            <p:strVal val="#ppt_x"/>
                                          </p:val>
                                        </p:tav>
                                      </p:tavLst>
                                    </p:anim>
                                    <p:anim calcmode="lin" valueType="num">
                                      <p:cBhvr>
                                        <p:cTn id="9" dur="1000" fill="hold"/>
                                        <p:tgtEl>
                                          <p:spTgt spid="69"/>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70"/>
                                        </p:tgtEl>
                                        <p:attrNameLst>
                                          <p:attrName>style.visibility</p:attrName>
                                        </p:attrNameLst>
                                      </p:cBhvr>
                                      <p:to>
                                        <p:strVal val="visible"/>
                                      </p:to>
                                    </p:set>
                                    <p:animEffect transition="in" filter="fade">
                                      <p:cBhvr>
                                        <p:cTn id="12" dur="1000"/>
                                        <p:tgtEl>
                                          <p:spTgt spid="70"/>
                                        </p:tgtEl>
                                      </p:cBhvr>
                                    </p:animEffect>
                                    <p:anim calcmode="lin" valueType="num">
                                      <p:cBhvr>
                                        <p:cTn id="13" dur="1000" fill="hold"/>
                                        <p:tgtEl>
                                          <p:spTgt spid="70"/>
                                        </p:tgtEl>
                                        <p:attrNameLst>
                                          <p:attrName>ppt_x</p:attrName>
                                        </p:attrNameLst>
                                      </p:cBhvr>
                                      <p:tavLst>
                                        <p:tav tm="0">
                                          <p:val>
                                            <p:strVal val="#ppt_x"/>
                                          </p:val>
                                        </p:tav>
                                        <p:tav tm="100000">
                                          <p:val>
                                            <p:strVal val="#ppt_x"/>
                                          </p:val>
                                        </p:tav>
                                      </p:tavLst>
                                    </p:anim>
                                    <p:anim calcmode="lin" valueType="num">
                                      <p:cBhvr>
                                        <p:cTn id="14" dur="1000" fill="hold"/>
                                        <p:tgtEl>
                                          <p:spTgt spid="70"/>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fade">
                                      <p:cBhvr>
                                        <p:cTn id="17" dur="1000"/>
                                        <p:tgtEl>
                                          <p:spTgt spid="26"/>
                                        </p:tgtEl>
                                      </p:cBhvr>
                                    </p:animEffect>
                                    <p:anim calcmode="lin" valueType="num">
                                      <p:cBhvr>
                                        <p:cTn id="18" dur="1000" fill="hold"/>
                                        <p:tgtEl>
                                          <p:spTgt spid="26"/>
                                        </p:tgtEl>
                                        <p:attrNameLst>
                                          <p:attrName>ppt_x</p:attrName>
                                        </p:attrNameLst>
                                      </p:cBhvr>
                                      <p:tavLst>
                                        <p:tav tm="0">
                                          <p:val>
                                            <p:strVal val="#ppt_x"/>
                                          </p:val>
                                        </p:tav>
                                        <p:tav tm="100000">
                                          <p:val>
                                            <p:strVal val="#ppt_x"/>
                                          </p:val>
                                        </p:tav>
                                      </p:tavLst>
                                    </p:anim>
                                    <p:anim calcmode="lin" valueType="num">
                                      <p:cBhvr>
                                        <p:cTn id="19"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P spid="2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3581400" y="2819400"/>
            <a:ext cx="609600" cy="1198268"/>
            <a:chOff x="1143000" y="2977029"/>
            <a:chExt cx="609600" cy="1066800"/>
          </a:xfrm>
        </p:grpSpPr>
        <p:sp>
          <p:nvSpPr>
            <p:cNvPr id="2052" name="Line 4"/>
            <p:cNvSpPr>
              <a:spLocks noChangeShapeType="1"/>
            </p:cNvSpPr>
            <p:nvPr/>
          </p:nvSpPr>
          <p:spPr bwMode="auto">
            <a:xfrm>
              <a:off x="1447800" y="2977029"/>
              <a:ext cx="0" cy="106680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3" name="Line 5"/>
            <p:cNvSpPr>
              <a:spLocks noChangeShapeType="1"/>
            </p:cNvSpPr>
            <p:nvPr/>
          </p:nvSpPr>
          <p:spPr bwMode="auto">
            <a:xfrm flipV="1">
              <a:off x="1143000" y="3110379"/>
              <a:ext cx="609600" cy="1460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068" name="Line 20"/>
          <p:cNvSpPr>
            <a:spLocks noChangeShapeType="1"/>
          </p:cNvSpPr>
          <p:nvPr/>
        </p:nvSpPr>
        <p:spPr bwMode="auto">
          <a:xfrm>
            <a:off x="609600" y="38989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1" name="Text Box 23"/>
          <p:cNvSpPr txBox="1">
            <a:spLocks noChangeArrowheads="1"/>
          </p:cNvSpPr>
          <p:nvPr/>
        </p:nvSpPr>
        <p:spPr bwMode="auto">
          <a:xfrm>
            <a:off x="1981200" y="139700"/>
            <a:ext cx="5257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200" dirty="0" smtClean="0"/>
              <a:t>End-Times Prophecy</a:t>
            </a:r>
            <a:endParaRPr lang="en-US" altLang="en-US" dirty="0"/>
          </a:p>
        </p:txBody>
      </p:sp>
      <p:sp>
        <p:nvSpPr>
          <p:cNvPr id="2073" name="Line 25"/>
          <p:cNvSpPr>
            <a:spLocks noChangeShapeType="1"/>
          </p:cNvSpPr>
          <p:nvPr/>
        </p:nvSpPr>
        <p:spPr bwMode="auto">
          <a:xfrm>
            <a:off x="12954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87" name="Line 39"/>
          <p:cNvSpPr>
            <a:spLocks noChangeShapeType="1"/>
          </p:cNvSpPr>
          <p:nvPr/>
        </p:nvSpPr>
        <p:spPr bwMode="auto">
          <a:xfrm flipV="1">
            <a:off x="457200" y="4009472"/>
            <a:ext cx="5266765" cy="1642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 name="Line 26"/>
          <p:cNvSpPr>
            <a:spLocks noChangeShapeType="1"/>
          </p:cNvSpPr>
          <p:nvPr/>
        </p:nvSpPr>
        <p:spPr bwMode="auto">
          <a:xfrm>
            <a:off x="2971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8" name="Line 30"/>
          <p:cNvSpPr>
            <a:spLocks noChangeShapeType="1"/>
          </p:cNvSpPr>
          <p:nvPr/>
        </p:nvSpPr>
        <p:spPr bwMode="auto">
          <a:xfrm>
            <a:off x="4876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TextBox 1"/>
          <p:cNvSpPr txBox="1"/>
          <p:nvPr/>
        </p:nvSpPr>
        <p:spPr>
          <a:xfrm>
            <a:off x="304800" y="990600"/>
            <a:ext cx="1295400" cy="1200329"/>
          </a:xfrm>
          <a:prstGeom prst="rect">
            <a:avLst/>
          </a:prstGeom>
          <a:noFill/>
        </p:spPr>
        <p:txBody>
          <a:bodyPr wrap="square" rtlCol="0">
            <a:spAutoFit/>
          </a:bodyPr>
          <a:lstStyle/>
          <a:p>
            <a:r>
              <a:rPr lang="en-US" sz="1200" b="1" dirty="0" smtClean="0"/>
              <a:t>Dan.9:25A</a:t>
            </a:r>
            <a:r>
              <a:rPr lang="en-US" sz="1200" dirty="0" smtClean="0"/>
              <a:t>…</a:t>
            </a:r>
          </a:p>
          <a:p>
            <a:r>
              <a:rPr lang="en-US" sz="1200" dirty="0" smtClean="0"/>
              <a:t>Decree given to </a:t>
            </a:r>
          </a:p>
          <a:p>
            <a:r>
              <a:rPr lang="en-US" sz="1200" b="1" dirty="0" smtClean="0"/>
              <a:t>restore / rebuild</a:t>
            </a:r>
            <a:r>
              <a:rPr lang="en-US" sz="1200" dirty="0" smtClean="0"/>
              <a:t> </a:t>
            </a:r>
            <a:r>
              <a:rPr lang="en-US" sz="1200" b="1" dirty="0" smtClean="0"/>
              <a:t>Jerusalem</a:t>
            </a:r>
            <a:r>
              <a:rPr lang="en-US" sz="1200" dirty="0" smtClean="0"/>
              <a:t>.</a:t>
            </a:r>
          </a:p>
          <a:p>
            <a:r>
              <a:rPr lang="en-US" sz="1200" dirty="0" smtClean="0"/>
              <a:t>Neh.2:1-</a:t>
            </a:r>
            <a:r>
              <a:rPr lang="en-US" sz="1200" b="1" u="sng" dirty="0" smtClean="0"/>
              <a:t>8</a:t>
            </a:r>
          </a:p>
          <a:p>
            <a:r>
              <a:rPr lang="en-US" sz="1200" dirty="0" smtClean="0"/>
              <a:t>  March 5, 444BC</a:t>
            </a:r>
            <a:endParaRPr lang="en-US" sz="1200" dirty="0"/>
          </a:p>
        </p:txBody>
      </p:sp>
      <p:sp>
        <p:nvSpPr>
          <p:cNvPr id="46" name="TextBox 45"/>
          <p:cNvSpPr txBox="1"/>
          <p:nvPr/>
        </p:nvSpPr>
        <p:spPr>
          <a:xfrm>
            <a:off x="1981200" y="990600"/>
            <a:ext cx="1313702" cy="1200329"/>
          </a:xfrm>
          <a:prstGeom prst="rect">
            <a:avLst/>
          </a:prstGeom>
          <a:noFill/>
        </p:spPr>
        <p:txBody>
          <a:bodyPr wrap="square" rtlCol="0">
            <a:spAutoFit/>
          </a:bodyPr>
          <a:lstStyle/>
          <a:p>
            <a:r>
              <a:rPr lang="en-US" sz="1200" b="1" dirty="0" smtClean="0"/>
              <a:t>Dan.9:25B</a:t>
            </a:r>
            <a:r>
              <a:rPr lang="en-US" sz="1200" dirty="0" smtClean="0"/>
              <a:t>…</a:t>
            </a:r>
          </a:p>
          <a:p>
            <a:r>
              <a:rPr lang="en-US" sz="1200" u="sng" dirty="0" smtClean="0"/>
              <a:t>Anointed One</a:t>
            </a:r>
            <a:r>
              <a:rPr lang="en-US" sz="1200" dirty="0" smtClean="0"/>
              <a:t>, CHRIST comes.</a:t>
            </a:r>
          </a:p>
          <a:p>
            <a:r>
              <a:rPr lang="en-US" sz="1200" b="1" dirty="0" smtClean="0"/>
              <a:t>Triumphal Entry</a:t>
            </a:r>
          </a:p>
          <a:p>
            <a:r>
              <a:rPr lang="en-US" sz="1200" dirty="0" smtClean="0"/>
              <a:t>Lu.19:28-44</a:t>
            </a:r>
          </a:p>
          <a:p>
            <a:r>
              <a:rPr lang="en-US" sz="1200" dirty="0" smtClean="0"/>
              <a:t>  March 30, 33AD</a:t>
            </a:r>
            <a:endParaRPr lang="en-US" sz="1200" dirty="0"/>
          </a:p>
        </p:txBody>
      </p:sp>
      <p:sp>
        <p:nvSpPr>
          <p:cNvPr id="19" name="TextBox 18"/>
          <p:cNvSpPr txBox="1"/>
          <p:nvPr/>
        </p:nvSpPr>
        <p:spPr>
          <a:xfrm>
            <a:off x="645460" y="3787605"/>
            <a:ext cx="608480" cy="461665"/>
          </a:xfrm>
          <a:prstGeom prst="rect">
            <a:avLst/>
          </a:prstGeom>
          <a:noFill/>
        </p:spPr>
        <p:txBody>
          <a:bodyPr wrap="square" rtlCol="0">
            <a:spAutoFit/>
          </a:bodyPr>
          <a:lstStyle/>
          <a:p>
            <a:pPr algn="ctr"/>
            <a:r>
              <a:rPr lang="en-US" sz="1200" b="1" dirty="0" smtClean="0"/>
              <a:t>7-7s</a:t>
            </a:r>
          </a:p>
          <a:p>
            <a:pPr algn="ctr"/>
            <a:r>
              <a:rPr lang="en-US" sz="1200" dirty="0" smtClean="0"/>
              <a:t>49 </a:t>
            </a:r>
            <a:r>
              <a:rPr lang="en-US" sz="1200" dirty="0" err="1" smtClean="0"/>
              <a:t>yr</a:t>
            </a:r>
            <a:endParaRPr lang="en-US" sz="1200" dirty="0"/>
          </a:p>
        </p:txBody>
      </p:sp>
      <p:sp>
        <p:nvSpPr>
          <p:cNvPr id="52" name="TextBox 51"/>
          <p:cNvSpPr txBox="1"/>
          <p:nvPr/>
        </p:nvSpPr>
        <p:spPr>
          <a:xfrm>
            <a:off x="1832849" y="3778640"/>
            <a:ext cx="605551" cy="461665"/>
          </a:xfrm>
          <a:prstGeom prst="rect">
            <a:avLst/>
          </a:prstGeom>
          <a:noFill/>
        </p:spPr>
        <p:txBody>
          <a:bodyPr wrap="square" rtlCol="0">
            <a:spAutoFit/>
          </a:bodyPr>
          <a:lstStyle/>
          <a:p>
            <a:pPr algn="ctr"/>
            <a:r>
              <a:rPr lang="en-US" sz="1200" b="1" dirty="0" smtClean="0"/>
              <a:t>62</a:t>
            </a:r>
            <a:r>
              <a:rPr lang="en-US" sz="1200" dirty="0" smtClean="0"/>
              <a:t>-7s</a:t>
            </a:r>
          </a:p>
          <a:p>
            <a:pPr algn="ctr"/>
            <a:r>
              <a:rPr lang="en-US" sz="1200" dirty="0" smtClean="0"/>
              <a:t>434 </a:t>
            </a:r>
            <a:r>
              <a:rPr lang="en-US" sz="1200" dirty="0" err="1" smtClean="0"/>
              <a:t>yr</a:t>
            </a:r>
            <a:endParaRPr lang="en-US" sz="1200" dirty="0"/>
          </a:p>
        </p:txBody>
      </p:sp>
      <p:cxnSp>
        <p:nvCxnSpPr>
          <p:cNvPr id="53" name="Straight Arrow Connector 52"/>
          <p:cNvCxnSpPr/>
          <p:nvPr/>
        </p:nvCxnSpPr>
        <p:spPr bwMode="auto">
          <a:xfrm>
            <a:off x="609600" y="2895600"/>
            <a:ext cx="2362200" cy="0"/>
          </a:xfrm>
          <a:prstGeom prst="straightConnector1">
            <a:avLst/>
          </a:prstGeom>
          <a:solidFill>
            <a:schemeClr val="accent1"/>
          </a:solidFill>
          <a:ln w="9525"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TextBox 54"/>
          <p:cNvSpPr txBox="1"/>
          <p:nvPr/>
        </p:nvSpPr>
        <p:spPr>
          <a:xfrm>
            <a:off x="1240492" y="2667000"/>
            <a:ext cx="1121707" cy="461665"/>
          </a:xfrm>
          <a:prstGeom prst="rect">
            <a:avLst/>
          </a:prstGeom>
          <a:noFill/>
        </p:spPr>
        <p:txBody>
          <a:bodyPr wrap="square" rtlCol="0">
            <a:spAutoFit/>
          </a:bodyPr>
          <a:lstStyle/>
          <a:p>
            <a:pPr algn="ctr"/>
            <a:r>
              <a:rPr lang="en-US" sz="1200" b="1" dirty="0" smtClean="0"/>
              <a:t>69-7s</a:t>
            </a:r>
            <a:r>
              <a:rPr lang="en-US" sz="1200" dirty="0" smtClean="0"/>
              <a:t>; 483 </a:t>
            </a:r>
            <a:r>
              <a:rPr lang="en-US" sz="1200" dirty="0" err="1" smtClean="0"/>
              <a:t>yr</a:t>
            </a:r>
            <a:endParaRPr lang="en-US" sz="1200" dirty="0" smtClean="0"/>
          </a:p>
          <a:p>
            <a:pPr algn="ctr"/>
            <a:r>
              <a:rPr lang="en-US" sz="1200" dirty="0" smtClean="0"/>
              <a:t>173,880 Days</a:t>
            </a:r>
            <a:endParaRPr lang="en-US" sz="1200" dirty="0"/>
          </a:p>
        </p:txBody>
      </p:sp>
      <p:sp>
        <p:nvSpPr>
          <p:cNvPr id="22" name="TextBox 21"/>
          <p:cNvSpPr txBox="1"/>
          <p:nvPr/>
        </p:nvSpPr>
        <p:spPr>
          <a:xfrm>
            <a:off x="3411070" y="990600"/>
            <a:ext cx="932330" cy="830997"/>
          </a:xfrm>
          <a:prstGeom prst="rect">
            <a:avLst/>
          </a:prstGeom>
          <a:noFill/>
        </p:spPr>
        <p:txBody>
          <a:bodyPr wrap="square" rtlCol="0">
            <a:spAutoFit/>
          </a:bodyPr>
          <a:lstStyle/>
          <a:p>
            <a:r>
              <a:rPr lang="en-US" sz="1200" b="1" dirty="0" smtClean="0"/>
              <a:t>Dan.9:26A</a:t>
            </a:r>
          </a:p>
          <a:p>
            <a:r>
              <a:rPr lang="en-US" sz="1200" dirty="0" smtClean="0"/>
              <a:t>After 62-7s</a:t>
            </a:r>
          </a:p>
          <a:p>
            <a:r>
              <a:rPr lang="en-US" sz="1200" b="1" dirty="0" smtClean="0"/>
              <a:t>CHRIST cut off…</a:t>
            </a:r>
            <a:endParaRPr lang="en-US" sz="1200" b="1" dirty="0"/>
          </a:p>
        </p:txBody>
      </p:sp>
      <p:sp>
        <p:nvSpPr>
          <p:cNvPr id="25" name="TextBox 24"/>
          <p:cNvSpPr txBox="1"/>
          <p:nvPr/>
        </p:nvSpPr>
        <p:spPr>
          <a:xfrm>
            <a:off x="5876365" y="990600"/>
            <a:ext cx="3191435" cy="3939540"/>
          </a:xfrm>
          <a:prstGeom prst="rect">
            <a:avLst/>
          </a:prstGeom>
          <a:noFill/>
          <a:ln w="6350">
            <a:solidFill>
              <a:schemeClr val="tx1"/>
            </a:solidFill>
            <a:prstDash val="dash"/>
          </a:ln>
        </p:spPr>
        <p:txBody>
          <a:bodyPr wrap="square" rtlCol="0">
            <a:spAutoFit/>
          </a:bodyPr>
          <a:lstStyle/>
          <a:p>
            <a:r>
              <a:rPr lang="en-US" sz="1200" b="1" u="sng" dirty="0">
                <a:solidFill>
                  <a:srgbClr val="FF0000"/>
                </a:solidFill>
              </a:rPr>
              <a:t>Dan </a:t>
            </a:r>
            <a:r>
              <a:rPr lang="en-US" sz="1200" b="1" u="sng" dirty="0" smtClean="0">
                <a:solidFill>
                  <a:srgbClr val="FF0000"/>
                </a:solidFill>
              </a:rPr>
              <a:t>9:24-27 </a:t>
            </a:r>
            <a:r>
              <a:rPr lang="en-US" sz="1000" dirty="0"/>
              <a:t> </a:t>
            </a:r>
            <a:r>
              <a:rPr lang="en-US" sz="1000" dirty="0" smtClean="0"/>
              <a:t> NIV</a:t>
            </a:r>
            <a:endParaRPr lang="en-US" sz="1000" dirty="0"/>
          </a:p>
          <a:p>
            <a:endParaRPr lang="en-US" sz="1000" dirty="0" smtClean="0"/>
          </a:p>
          <a:p>
            <a:r>
              <a:rPr lang="en-US" sz="1200" dirty="0" smtClean="0"/>
              <a:t>24 </a:t>
            </a:r>
            <a:r>
              <a:rPr lang="en-US" sz="1200" dirty="0"/>
              <a:t>"Seventy 'sevens' are decreed for your people and your holy city to finish transgression, to put an end to sin, to atone for wickedness, to bring in everlasting righteousness, to seal up vision and prophecy and to anoint the most holy. </a:t>
            </a:r>
          </a:p>
          <a:p>
            <a:endParaRPr lang="en-US" sz="1200" dirty="0"/>
          </a:p>
          <a:p>
            <a:r>
              <a:rPr lang="en-US" sz="1200" dirty="0"/>
              <a:t>25 "Know and understand this: From the issuing of the decree to restore and rebuild Jerusalem until the Anointed One, the ruler, comes, there will be seven 'sevens,' and sixty-two 'sevens.' It will be rebuilt with streets and a trench, but in times of trouble. 26 After the sixty-two 'sevens,' the Anointed One will be cut off and will have nothing. The people of the ruler who will come will destroy the city and the sanctuary. The end will come like a flood: </a:t>
            </a:r>
            <a:r>
              <a:rPr lang="en-US" sz="1600" b="1" dirty="0"/>
              <a:t>War will continue until the end, and desolations have been </a:t>
            </a:r>
            <a:r>
              <a:rPr lang="en-US" sz="1600" b="1" dirty="0" smtClean="0"/>
              <a:t>decreed…</a:t>
            </a:r>
            <a:endParaRPr lang="en-US" sz="1600" b="1" dirty="0"/>
          </a:p>
        </p:txBody>
      </p:sp>
      <p:cxnSp>
        <p:nvCxnSpPr>
          <p:cNvPr id="27" name="Straight Connector 26"/>
          <p:cNvCxnSpPr/>
          <p:nvPr/>
        </p:nvCxnSpPr>
        <p:spPr bwMode="auto">
          <a:xfrm flipV="1">
            <a:off x="609600" y="2338847"/>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Straight Connector 64"/>
          <p:cNvCxnSpPr/>
          <p:nvPr/>
        </p:nvCxnSpPr>
        <p:spPr bwMode="auto">
          <a:xfrm flipV="1">
            <a:off x="2971800" y="2353235"/>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TextBox 29"/>
          <p:cNvSpPr txBox="1"/>
          <p:nvPr/>
        </p:nvSpPr>
        <p:spPr>
          <a:xfrm>
            <a:off x="569260" y="3200400"/>
            <a:ext cx="954740" cy="553998"/>
          </a:xfrm>
          <a:prstGeom prst="rect">
            <a:avLst/>
          </a:prstGeom>
          <a:noFill/>
        </p:spPr>
        <p:txBody>
          <a:bodyPr wrap="square" rtlCol="0">
            <a:spAutoFit/>
          </a:bodyPr>
          <a:lstStyle/>
          <a:p>
            <a:r>
              <a:rPr lang="en-US" sz="1000" b="1" dirty="0" smtClean="0"/>
              <a:t>Dan.9:25C</a:t>
            </a:r>
            <a:r>
              <a:rPr lang="en-US" sz="1000" dirty="0" smtClean="0"/>
              <a:t> Rebuild…</a:t>
            </a:r>
          </a:p>
          <a:p>
            <a:r>
              <a:rPr lang="en-US" sz="1000" dirty="0" smtClean="0"/>
              <a:t>Neh.4:16-18</a:t>
            </a:r>
            <a:endParaRPr lang="en-US" sz="1000" dirty="0"/>
          </a:p>
        </p:txBody>
      </p:sp>
      <p:cxnSp>
        <p:nvCxnSpPr>
          <p:cNvPr id="68" name="Straight Connector 67"/>
          <p:cNvCxnSpPr/>
          <p:nvPr/>
        </p:nvCxnSpPr>
        <p:spPr bwMode="auto">
          <a:xfrm flipV="1">
            <a:off x="3886200" y="2320918"/>
            <a:ext cx="0" cy="422282"/>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9" name="TextBox 68"/>
          <p:cNvSpPr txBox="1"/>
          <p:nvPr/>
        </p:nvSpPr>
        <p:spPr>
          <a:xfrm>
            <a:off x="4343401" y="990600"/>
            <a:ext cx="1380564" cy="1200329"/>
          </a:xfrm>
          <a:prstGeom prst="rect">
            <a:avLst/>
          </a:prstGeom>
          <a:noFill/>
        </p:spPr>
        <p:txBody>
          <a:bodyPr wrap="square" rtlCol="0">
            <a:spAutoFit/>
          </a:bodyPr>
          <a:lstStyle/>
          <a:p>
            <a:r>
              <a:rPr lang="en-US" sz="1200" b="1" dirty="0" smtClean="0"/>
              <a:t>Dan.9:26B</a:t>
            </a:r>
          </a:p>
          <a:p>
            <a:r>
              <a:rPr lang="en-US" sz="1200" b="1" dirty="0" smtClean="0"/>
              <a:t>Jerusalem and Temple destroyed</a:t>
            </a:r>
          </a:p>
          <a:p>
            <a:r>
              <a:rPr lang="en-US" sz="1200" dirty="0" smtClean="0"/>
              <a:t>By a coming ruler’s people.</a:t>
            </a:r>
          </a:p>
          <a:p>
            <a:r>
              <a:rPr lang="en-US" sz="1200" dirty="0" smtClean="0"/>
              <a:t>  70AD</a:t>
            </a:r>
            <a:endParaRPr lang="en-US" sz="1200" dirty="0"/>
          </a:p>
        </p:txBody>
      </p:sp>
      <p:cxnSp>
        <p:nvCxnSpPr>
          <p:cNvPr id="70" name="Straight Connector 69"/>
          <p:cNvCxnSpPr/>
          <p:nvPr/>
        </p:nvCxnSpPr>
        <p:spPr bwMode="auto">
          <a:xfrm flipV="1">
            <a:off x="4876800" y="2311952"/>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TextBox 27"/>
          <p:cNvSpPr txBox="1"/>
          <p:nvPr/>
        </p:nvSpPr>
        <p:spPr>
          <a:xfrm>
            <a:off x="5876365" y="5046583"/>
            <a:ext cx="3191435" cy="1169551"/>
          </a:xfrm>
          <a:prstGeom prst="rect">
            <a:avLst/>
          </a:prstGeom>
          <a:solidFill>
            <a:schemeClr val="accent5">
              <a:lumMod val="40000"/>
              <a:lumOff val="60000"/>
            </a:schemeClr>
          </a:solidFill>
          <a:ln w="6350">
            <a:solidFill>
              <a:schemeClr val="tx1"/>
            </a:solidFill>
            <a:prstDash val="dash"/>
          </a:ln>
        </p:spPr>
        <p:txBody>
          <a:bodyPr wrap="square" rtlCol="0">
            <a:spAutoFit/>
          </a:bodyPr>
          <a:lstStyle/>
          <a:p>
            <a:r>
              <a:rPr lang="en-US" sz="1200" b="1" u="sng" dirty="0" smtClean="0">
                <a:solidFill>
                  <a:srgbClr val="FF0000"/>
                </a:solidFill>
              </a:rPr>
              <a:t>NOTES:</a:t>
            </a:r>
            <a:endParaRPr lang="en-US" sz="1000" dirty="0"/>
          </a:p>
          <a:p>
            <a:endParaRPr lang="en-US" sz="1000" dirty="0" smtClean="0"/>
          </a:p>
          <a:p>
            <a:pPr marL="228600" indent="-228600">
              <a:buAutoNum type="arabicPeriod"/>
            </a:pPr>
            <a:r>
              <a:rPr lang="en-US" sz="1200" dirty="0" smtClean="0"/>
              <a:t>For Israel, </a:t>
            </a:r>
            <a:r>
              <a:rPr lang="en-US" sz="1200" b="1" u="sng" dirty="0" smtClean="0"/>
              <a:t>war</a:t>
            </a:r>
            <a:r>
              <a:rPr lang="en-US" sz="1200" dirty="0" smtClean="0"/>
              <a:t> will continue </a:t>
            </a:r>
            <a:r>
              <a:rPr lang="en-US" sz="1200" u="sng" dirty="0" smtClean="0"/>
              <a:t>until the end</a:t>
            </a:r>
            <a:r>
              <a:rPr lang="en-US" sz="1200" dirty="0" smtClean="0"/>
              <a:t>!</a:t>
            </a:r>
          </a:p>
          <a:p>
            <a:r>
              <a:rPr lang="en-US" sz="1200" dirty="0" smtClean="0"/>
              <a:t>2.   Desolations = lay waste, make desolate.</a:t>
            </a:r>
          </a:p>
          <a:p>
            <a:pPr marL="228600" indent="-228600">
              <a:buAutoNum type="arabicPeriod" startAt="4"/>
            </a:pPr>
            <a:r>
              <a:rPr lang="en-US" sz="1200" dirty="0" smtClean="0"/>
              <a:t>History </a:t>
            </a:r>
            <a:r>
              <a:rPr lang="en-US" sz="1200" dirty="0"/>
              <a:t>records, to this day, it’s true</a:t>
            </a:r>
            <a:r>
              <a:rPr lang="en-US" sz="1200" dirty="0" smtClean="0"/>
              <a:t>!</a:t>
            </a:r>
          </a:p>
          <a:p>
            <a:pPr marL="228600" indent="-228600">
              <a:buAutoNum type="arabicPeriod" startAt="4"/>
            </a:pPr>
            <a:r>
              <a:rPr lang="en-US" sz="1200" dirty="0" smtClean="0"/>
              <a:t>Jesus foretold, </a:t>
            </a:r>
            <a:r>
              <a:rPr lang="en-US" sz="1200" b="1" dirty="0" smtClean="0"/>
              <a:t>Mt.24:6-8</a:t>
            </a:r>
          </a:p>
        </p:txBody>
      </p:sp>
      <p:sp>
        <p:nvSpPr>
          <p:cNvPr id="3" name="Right Arrow 2"/>
          <p:cNvSpPr/>
          <p:nvPr/>
        </p:nvSpPr>
        <p:spPr bwMode="auto">
          <a:xfrm>
            <a:off x="4953000" y="3477399"/>
            <a:ext cx="770965" cy="509443"/>
          </a:xfrm>
          <a:prstGeom prst="rightArrow">
            <a:avLst/>
          </a:prstGeom>
          <a:solidFill>
            <a:schemeClr val="bg1">
              <a:lumMod val="8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00" dirty="0" smtClean="0"/>
              <a:t>WARS</a:t>
            </a:r>
            <a:endParaRPr kumimoji="0" lang="en-US" sz="1000" b="0" i="0" u="none" strike="noStrike" cap="none" normalizeH="0" baseline="0" dirty="0" smtClean="0">
              <a:ln>
                <a:noFill/>
              </a:ln>
              <a:solidFill>
                <a:schemeClr val="tx1"/>
              </a:solidFill>
              <a:effectLst/>
              <a:latin typeface="Times New Roman"/>
            </a:endParaRPr>
          </a:p>
        </p:txBody>
      </p:sp>
      <p:sp>
        <p:nvSpPr>
          <p:cNvPr id="29" name="TextBox 28"/>
          <p:cNvSpPr txBox="1"/>
          <p:nvPr/>
        </p:nvSpPr>
        <p:spPr>
          <a:xfrm>
            <a:off x="609600" y="4450140"/>
            <a:ext cx="2895600" cy="1569660"/>
          </a:xfrm>
          <a:prstGeom prst="rect">
            <a:avLst/>
          </a:prstGeom>
          <a:noFill/>
          <a:ln>
            <a:solidFill>
              <a:schemeClr val="tx1"/>
            </a:solidFill>
            <a:prstDash val="lgDashDot"/>
          </a:ln>
        </p:spPr>
        <p:txBody>
          <a:bodyPr wrap="square" rtlCol="0">
            <a:spAutoFit/>
          </a:bodyPr>
          <a:lstStyle/>
          <a:p>
            <a:r>
              <a:rPr lang="en-US" sz="1200" b="1" dirty="0"/>
              <a:t>Matt 24:6-8</a:t>
            </a:r>
          </a:p>
          <a:p>
            <a:r>
              <a:rPr lang="en-US" sz="1200" dirty="0"/>
              <a:t>6 You will hear of wars and rumors of wars, but see to it that you are not alarmed. Such things must happen, but the end is still to come. 7 Nation will rise against nation, and kingdom against kingdom. There will be famines and earthquakes in various places. 8 All these are the beginning of birth pains. </a:t>
            </a:r>
          </a:p>
        </p:txBody>
      </p:sp>
    </p:spTree>
    <p:extLst>
      <p:ext uri="{BB962C8B-B14F-4D97-AF65-F5344CB8AC3E}">
        <p14:creationId xmlns:p14="http://schemas.microsoft.com/office/powerpoint/2010/main" val="27957663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fade">
                                      <p:cBhvr>
                                        <p:cTn id="12" dur="1000"/>
                                        <p:tgtEl>
                                          <p:spTgt spid="29"/>
                                        </p:tgtEl>
                                      </p:cBhvr>
                                    </p:animEffect>
                                    <p:anim calcmode="lin" valueType="num">
                                      <p:cBhvr>
                                        <p:cTn id="13" dur="1000" fill="hold"/>
                                        <p:tgtEl>
                                          <p:spTgt spid="29"/>
                                        </p:tgtEl>
                                        <p:attrNameLst>
                                          <p:attrName>ppt_x</p:attrName>
                                        </p:attrNameLst>
                                      </p:cBhvr>
                                      <p:tavLst>
                                        <p:tav tm="0">
                                          <p:val>
                                            <p:strVal val="#ppt_x"/>
                                          </p:val>
                                        </p:tav>
                                        <p:tav tm="100000">
                                          <p:val>
                                            <p:strVal val="#ppt_x"/>
                                          </p:val>
                                        </p:tav>
                                      </p:tavLst>
                                    </p:anim>
                                    <p:anim calcmode="lin" valueType="num">
                                      <p:cBhvr>
                                        <p:cTn id="14"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3581400" y="2819400"/>
            <a:ext cx="609600" cy="1198268"/>
            <a:chOff x="1143000" y="2977029"/>
            <a:chExt cx="609600" cy="1066800"/>
          </a:xfrm>
        </p:grpSpPr>
        <p:sp>
          <p:nvSpPr>
            <p:cNvPr id="2052" name="Line 4"/>
            <p:cNvSpPr>
              <a:spLocks noChangeShapeType="1"/>
            </p:cNvSpPr>
            <p:nvPr/>
          </p:nvSpPr>
          <p:spPr bwMode="auto">
            <a:xfrm>
              <a:off x="1447800" y="2977029"/>
              <a:ext cx="0" cy="106680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3" name="Line 5"/>
            <p:cNvSpPr>
              <a:spLocks noChangeShapeType="1"/>
            </p:cNvSpPr>
            <p:nvPr/>
          </p:nvSpPr>
          <p:spPr bwMode="auto">
            <a:xfrm flipV="1">
              <a:off x="1143000" y="3110379"/>
              <a:ext cx="609600" cy="1460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068" name="Line 20"/>
          <p:cNvSpPr>
            <a:spLocks noChangeShapeType="1"/>
          </p:cNvSpPr>
          <p:nvPr/>
        </p:nvSpPr>
        <p:spPr bwMode="auto">
          <a:xfrm>
            <a:off x="609600" y="38989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1" name="Text Box 23"/>
          <p:cNvSpPr txBox="1">
            <a:spLocks noChangeArrowheads="1"/>
          </p:cNvSpPr>
          <p:nvPr/>
        </p:nvSpPr>
        <p:spPr bwMode="auto">
          <a:xfrm>
            <a:off x="1981200" y="139700"/>
            <a:ext cx="5257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200" dirty="0" smtClean="0"/>
              <a:t>End-Times Prophecy</a:t>
            </a:r>
            <a:endParaRPr lang="en-US" altLang="en-US" dirty="0"/>
          </a:p>
        </p:txBody>
      </p:sp>
      <p:sp>
        <p:nvSpPr>
          <p:cNvPr id="2073" name="Line 25"/>
          <p:cNvSpPr>
            <a:spLocks noChangeShapeType="1"/>
          </p:cNvSpPr>
          <p:nvPr/>
        </p:nvSpPr>
        <p:spPr bwMode="auto">
          <a:xfrm>
            <a:off x="12954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87" name="Line 39"/>
          <p:cNvSpPr>
            <a:spLocks noChangeShapeType="1"/>
          </p:cNvSpPr>
          <p:nvPr/>
        </p:nvSpPr>
        <p:spPr bwMode="auto">
          <a:xfrm flipV="1">
            <a:off x="457200" y="4009472"/>
            <a:ext cx="5266765" cy="1642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 name="Line 26"/>
          <p:cNvSpPr>
            <a:spLocks noChangeShapeType="1"/>
          </p:cNvSpPr>
          <p:nvPr/>
        </p:nvSpPr>
        <p:spPr bwMode="auto">
          <a:xfrm>
            <a:off x="2971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8" name="Line 30"/>
          <p:cNvSpPr>
            <a:spLocks noChangeShapeType="1"/>
          </p:cNvSpPr>
          <p:nvPr/>
        </p:nvSpPr>
        <p:spPr bwMode="auto">
          <a:xfrm>
            <a:off x="4876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TextBox 1"/>
          <p:cNvSpPr txBox="1"/>
          <p:nvPr/>
        </p:nvSpPr>
        <p:spPr>
          <a:xfrm>
            <a:off x="304800" y="990600"/>
            <a:ext cx="1295400" cy="1200329"/>
          </a:xfrm>
          <a:prstGeom prst="rect">
            <a:avLst/>
          </a:prstGeom>
          <a:noFill/>
        </p:spPr>
        <p:txBody>
          <a:bodyPr wrap="square" rtlCol="0">
            <a:spAutoFit/>
          </a:bodyPr>
          <a:lstStyle/>
          <a:p>
            <a:r>
              <a:rPr lang="en-US" sz="1200" b="1" dirty="0" smtClean="0">
                <a:solidFill>
                  <a:srgbClr val="FF0000"/>
                </a:solidFill>
              </a:rPr>
              <a:t>Dan.9:25A</a:t>
            </a:r>
            <a:r>
              <a:rPr lang="en-US" sz="1200" dirty="0" smtClean="0"/>
              <a:t>…</a:t>
            </a:r>
          </a:p>
          <a:p>
            <a:r>
              <a:rPr lang="en-US" sz="1200" dirty="0" smtClean="0"/>
              <a:t>Decree given to </a:t>
            </a:r>
          </a:p>
          <a:p>
            <a:r>
              <a:rPr lang="en-US" sz="1200" b="1" dirty="0" smtClean="0"/>
              <a:t>restore / rebuild</a:t>
            </a:r>
            <a:r>
              <a:rPr lang="en-US" sz="1200" dirty="0" smtClean="0"/>
              <a:t> </a:t>
            </a:r>
            <a:r>
              <a:rPr lang="en-US" sz="1200" b="1" dirty="0" smtClean="0"/>
              <a:t>Jerusalem</a:t>
            </a:r>
            <a:r>
              <a:rPr lang="en-US" sz="1200" dirty="0" smtClean="0"/>
              <a:t>.</a:t>
            </a:r>
          </a:p>
          <a:p>
            <a:r>
              <a:rPr lang="en-US" sz="1200" dirty="0" smtClean="0"/>
              <a:t>Neh.2:1-</a:t>
            </a:r>
            <a:r>
              <a:rPr lang="en-US" sz="1200" b="1" u="sng" dirty="0" smtClean="0"/>
              <a:t>8</a:t>
            </a:r>
          </a:p>
          <a:p>
            <a:r>
              <a:rPr lang="en-US" sz="1200" dirty="0" smtClean="0"/>
              <a:t>  March 5, 444BC</a:t>
            </a:r>
            <a:endParaRPr lang="en-US" sz="1200" dirty="0"/>
          </a:p>
        </p:txBody>
      </p:sp>
      <p:sp>
        <p:nvSpPr>
          <p:cNvPr id="46" name="TextBox 45"/>
          <p:cNvSpPr txBox="1"/>
          <p:nvPr/>
        </p:nvSpPr>
        <p:spPr>
          <a:xfrm>
            <a:off x="1981200" y="990600"/>
            <a:ext cx="1313702" cy="1200329"/>
          </a:xfrm>
          <a:prstGeom prst="rect">
            <a:avLst/>
          </a:prstGeom>
          <a:noFill/>
        </p:spPr>
        <p:txBody>
          <a:bodyPr wrap="square" rtlCol="0">
            <a:spAutoFit/>
          </a:bodyPr>
          <a:lstStyle/>
          <a:p>
            <a:r>
              <a:rPr lang="en-US" sz="1200" b="1" dirty="0" smtClean="0">
                <a:solidFill>
                  <a:srgbClr val="FF0000"/>
                </a:solidFill>
              </a:rPr>
              <a:t>Dan.9:25B</a:t>
            </a:r>
            <a:r>
              <a:rPr lang="en-US" sz="1200" dirty="0" smtClean="0"/>
              <a:t>…</a:t>
            </a:r>
          </a:p>
          <a:p>
            <a:r>
              <a:rPr lang="en-US" sz="1200" u="sng" dirty="0" smtClean="0"/>
              <a:t>Anointed One</a:t>
            </a:r>
            <a:r>
              <a:rPr lang="en-US" sz="1200" dirty="0" smtClean="0"/>
              <a:t>, CHRIST comes.</a:t>
            </a:r>
          </a:p>
          <a:p>
            <a:r>
              <a:rPr lang="en-US" sz="1200" b="1" dirty="0" smtClean="0"/>
              <a:t>Triumphal Entry</a:t>
            </a:r>
          </a:p>
          <a:p>
            <a:r>
              <a:rPr lang="en-US" sz="1200" dirty="0" smtClean="0"/>
              <a:t>Lu.19:28-44</a:t>
            </a:r>
          </a:p>
          <a:p>
            <a:r>
              <a:rPr lang="en-US" sz="1200" dirty="0" smtClean="0"/>
              <a:t>  March 30, 33AD</a:t>
            </a:r>
            <a:endParaRPr lang="en-US" sz="1200" dirty="0"/>
          </a:p>
        </p:txBody>
      </p:sp>
      <p:sp>
        <p:nvSpPr>
          <p:cNvPr id="19" name="TextBox 18"/>
          <p:cNvSpPr txBox="1"/>
          <p:nvPr/>
        </p:nvSpPr>
        <p:spPr>
          <a:xfrm>
            <a:off x="645460" y="3787605"/>
            <a:ext cx="608480" cy="461665"/>
          </a:xfrm>
          <a:prstGeom prst="rect">
            <a:avLst/>
          </a:prstGeom>
          <a:noFill/>
        </p:spPr>
        <p:txBody>
          <a:bodyPr wrap="square" rtlCol="0">
            <a:spAutoFit/>
          </a:bodyPr>
          <a:lstStyle/>
          <a:p>
            <a:pPr algn="ctr"/>
            <a:r>
              <a:rPr lang="en-US" sz="1200" b="1" dirty="0" smtClean="0">
                <a:solidFill>
                  <a:srgbClr val="FF0000"/>
                </a:solidFill>
              </a:rPr>
              <a:t>7-7s</a:t>
            </a:r>
          </a:p>
          <a:p>
            <a:pPr algn="ctr"/>
            <a:r>
              <a:rPr lang="en-US" sz="1200" dirty="0" smtClean="0"/>
              <a:t>49 </a:t>
            </a:r>
            <a:r>
              <a:rPr lang="en-US" sz="1200" dirty="0" err="1" smtClean="0"/>
              <a:t>yr</a:t>
            </a:r>
            <a:endParaRPr lang="en-US" sz="1200" dirty="0"/>
          </a:p>
        </p:txBody>
      </p:sp>
      <p:sp>
        <p:nvSpPr>
          <p:cNvPr id="52" name="TextBox 51"/>
          <p:cNvSpPr txBox="1"/>
          <p:nvPr/>
        </p:nvSpPr>
        <p:spPr>
          <a:xfrm>
            <a:off x="1832849" y="3778640"/>
            <a:ext cx="605551" cy="461665"/>
          </a:xfrm>
          <a:prstGeom prst="rect">
            <a:avLst/>
          </a:prstGeom>
          <a:noFill/>
        </p:spPr>
        <p:txBody>
          <a:bodyPr wrap="square" rtlCol="0">
            <a:spAutoFit/>
          </a:bodyPr>
          <a:lstStyle/>
          <a:p>
            <a:pPr algn="ctr"/>
            <a:r>
              <a:rPr lang="en-US" sz="1200" b="1" dirty="0" smtClean="0">
                <a:solidFill>
                  <a:srgbClr val="FF0000"/>
                </a:solidFill>
              </a:rPr>
              <a:t>62</a:t>
            </a:r>
            <a:r>
              <a:rPr lang="en-US" sz="1200" dirty="0" smtClean="0">
                <a:solidFill>
                  <a:srgbClr val="FF0000"/>
                </a:solidFill>
              </a:rPr>
              <a:t>-7s</a:t>
            </a:r>
          </a:p>
          <a:p>
            <a:pPr algn="ctr"/>
            <a:r>
              <a:rPr lang="en-US" sz="1200" dirty="0" smtClean="0"/>
              <a:t>434 </a:t>
            </a:r>
            <a:r>
              <a:rPr lang="en-US" sz="1200" dirty="0" err="1" smtClean="0"/>
              <a:t>yr</a:t>
            </a:r>
            <a:endParaRPr lang="en-US" sz="1200" dirty="0"/>
          </a:p>
        </p:txBody>
      </p:sp>
      <p:cxnSp>
        <p:nvCxnSpPr>
          <p:cNvPr id="53" name="Straight Arrow Connector 52"/>
          <p:cNvCxnSpPr/>
          <p:nvPr/>
        </p:nvCxnSpPr>
        <p:spPr bwMode="auto">
          <a:xfrm>
            <a:off x="609600" y="2895600"/>
            <a:ext cx="2362200" cy="0"/>
          </a:xfrm>
          <a:prstGeom prst="straightConnector1">
            <a:avLst/>
          </a:prstGeom>
          <a:solidFill>
            <a:schemeClr val="accent1"/>
          </a:solidFill>
          <a:ln w="9525"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TextBox 54"/>
          <p:cNvSpPr txBox="1"/>
          <p:nvPr/>
        </p:nvSpPr>
        <p:spPr>
          <a:xfrm>
            <a:off x="1240492" y="2667000"/>
            <a:ext cx="1121707" cy="461665"/>
          </a:xfrm>
          <a:prstGeom prst="rect">
            <a:avLst/>
          </a:prstGeom>
          <a:noFill/>
        </p:spPr>
        <p:txBody>
          <a:bodyPr wrap="square" rtlCol="0">
            <a:spAutoFit/>
          </a:bodyPr>
          <a:lstStyle/>
          <a:p>
            <a:pPr algn="ctr"/>
            <a:r>
              <a:rPr lang="en-US" sz="1200" b="1" dirty="0" smtClean="0">
                <a:solidFill>
                  <a:srgbClr val="FF0000"/>
                </a:solidFill>
              </a:rPr>
              <a:t>69-7s</a:t>
            </a:r>
            <a:r>
              <a:rPr lang="en-US" sz="1200" dirty="0" smtClean="0"/>
              <a:t>; 483 </a:t>
            </a:r>
            <a:r>
              <a:rPr lang="en-US" sz="1200" dirty="0" err="1" smtClean="0"/>
              <a:t>yr</a:t>
            </a:r>
            <a:endParaRPr lang="en-US" sz="1200" dirty="0" smtClean="0"/>
          </a:p>
          <a:p>
            <a:pPr algn="ctr"/>
            <a:r>
              <a:rPr lang="en-US" sz="1200" dirty="0" smtClean="0"/>
              <a:t>173,880 Days</a:t>
            </a:r>
            <a:endParaRPr lang="en-US" sz="1200" dirty="0"/>
          </a:p>
        </p:txBody>
      </p:sp>
      <p:sp>
        <p:nvSpPr>
          <p:cNvPr id="22" name="TextBox 21"/>
          <p:cNvSpPr txBox="1"/>
          <p:nvPr/>
        </p:nvSpPr>
        <p:spPr>
          <a:xfrm>
            <a:off x="3411070" y="990600"/>
            <a:ext cx="932330" cy="830997"/>
          </a:xfrm>
          <a:prstGeom prst="rect">
            <a:avLst/>
          </a:prstGeom>
          <a:noFill/>
        </p:spPr>
        <p:txBody>
          <a:bodyPr wrap="square" rtlCol="0">
            <a:spAutoFit/>
          </a:bodyPr>
          <a:lstStyle/>
          <a:p>
            <a:r>
              <a:rPr lang="en-US" sz="1200" b="1" dirty="0" smtClean="0">
                <a:solidFill>
                  <a:srgbClr val="FF0000"/>
                </a:solidFill>
              </a:rPr>
              <a:t>Dan.9:26A</a:t>
            </a:r>
          </a:p>
          <a:p>
            <a:r>
              <a:rPr lang="en-US" sz="1200" dirty="0" smtClean="0"/>
              <a:t>After 62-7s</a:t>
            </a:r>
          </a:p>
          <a:p>
            <a:r>
              <a:rPr lang="en-US" sz="1200" b="1" dirty="0" smtClean="0"/>
              <a:t>CHRIST cut off…</a:t>
            </a:r>
            <a:endParaRPr lang="en-US" sz="1200" b="1" dirty="0"/>
          </a:p>
        </p:txBody>
      </p:sp>
      <p:sp>
        <p:nvSpPr>
          <p:cNvPr id="25" name="TextBox 24"/>
          <p:cNvSpPr txBox="1"/>
          <p:nvPr/>
        </p:nvSpPr>
        <p:spPr>
          <a:xfrm>
            <a:off x="5876365" y="990600"/>
            <a:ext cx="3191435" cy="3570208"/>
          </a:xfrm>
          <a:prstGeom prst="rect">
            <a:avLst/>
          </a:prstGeom>
          <a:noFill/>
          <a:ln w="6350">
            <a:solidFill>
              <a:schemeClr val="tx1"/>
            </a:solidFill>
            <a:prstDash val="dash"/>
          </a:ln>
        </p:spPr>
        <p:txBody>
          <a:bodyPr wrap="square" rtlCol="0">
            <a:spAutoFit/>
          </a:bodyPr>
          <a:lstStyle/>
          <a:p>
            <a:r>
              <a:rPr lang="en-US" sz="1200" b="1" u="sng" dirty="0">
                <a:solidFill>
                  <a:srgbClr val="FF0000"/>
                </a:solidFill>
              </a:rPr>
              <a:t>Dan </a:t>
            </a:r>
            <a:r>
              <a:rPr lang="en-US" sz="1200" b="1" u="sng" dirty="0" smtClean="0">
                <a:solidFill>
                  <a:srgbClr val="FF0000"/>
                </a:solidFill>
              </a:rPr>
              <a:t>9:24-27 </a:t>
            </a:r>
            <a:r>
              <a:rPr lang="en-US" sz="1000" dirty="0"/>
              <a:t> </a:t>
            </a:r>
            <a:r>
              <a:rPr lang="en-US" sz="1000" dirty="0" smtClean="0"/>
              <a:t> NIV</a:t>
            </a:r>
            <a:endParaRPr lang="en-US" sz="1000" dirty="0"/>
          </a:p>
          <a:p>
            <a:endParaRPr lang="en-US" sz="1000" dirty="0" smtClean="0"/>
          </a:p>
          <a:p>
            <a:r>
              <a:rPr lang="en-US" sz="1200" dirty="0" smtClean="0"/>
              <a:t>24 </a:t>
            </a:r>
            <a:r>
              <a:rPr lang="en-US" sz="1200" u="sng" dirty="0"/>
              <a:t>"Seventy 'sevens' are decreed </a:t>
            </a:r>
            <a:r>
              <a:rPr lang="en-US" sz="1200" dirty="0"/>
              <a:t>for your people and your holy city to finish transgression, to put an end to sin, to atone for wickedness, to bring in everlasting righteousness, to seal up vision and prophecy and to anoint the most holy. </a:t>
            </a:r>
          </a:p>
          <a:p>
            <a:endParaRPr lang="en-US" sz="1200" dirty="0"/>
          </a:p>
          <a:p>
            <a:r>
              <a:rPr lang="en-US" sz="1200" dirty="0"/>
              <a:t>25 "Know and understand this: From the issuing of the decree to restore and rebuild Jerusalem until the Anointed One, the ruler, comes, there will be seven 'sevens,' and sixty-two 'sevens.' It will be rebuilt with streets and a trench, but in times of trouble. 26 After the sixty-two 'sevens,' the Anointed One will be cut off and will have nothing. The people of </a:t>
            </a:r>
            <a:r>
              <a:rPr lang="en-US" sz="1200" u="sng" dirty="0"/>
              <a:t>the ruler who will come </a:t>
            </a:r>
            <a:r>
              <a:rPr lang="en-US" sz="1200" dirty="0"/>
              <a:t>will destroy the city and the sanctuary. The end will come like a flood: War will continue until the end, and desolations have been </a:t>
            </a:r>
            <a:r>
              <a:rPr lang="en-US" sz="1200" dirty="0" smtClean="0"/>
              <a:t>decreed…</a:t>
            </a:r>
            <a:endParaRPr lang="en-US" sz="1200" dirty="0"/>
          </a:p>
        </p:txBody>
      </p:sp>
      <p:cxnSp>
        <p:nvCxnSpPr>
          <p:cNvPr id="27" name="Straight Connector 26"/>
          <p:cNvCxnSpPr/>
          <p:nvPr/>
        </p:nvCxnSpPr>
        <p:spPr bwMode="auto">
          <a:xfrm flipV="1">
            <a:off x="609600" y="2338847"/>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Straight Connector 64"/>
          <p:cNvCxnSpPr/>
          <p:nvPr/>
        </p:nvCxnSpPr>
        <p:spPr bwMode="auto">
          <a:xfrm flipV="1">
            <a:off x="2971800" y="2353235"/>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TextBox 29"/>
          <p:cNvSpPr txBox="1"/>
          <p:nvPr/>
        </p:nvSpPr>
        <p:spPr>
          <a:xfrm>
            <a:off x="569260" y="3200400"/>
            <a:ext cx="954740" cy="553998"/>
          </a:xfrm>
          <a:prstGeom prst="rect">
            <a:avLst/>
          </a:prstGeom>
          <a:noFill/>
        </p:spPr>
        <p:txBody>
          <a:bodyPr wrap="square" rtlCol="0">
            <a:spAutoFit/>
          </a:bodyPr>
          <a:lstStyle/>
          <a:p>
            <a:r>
              <a:rPr lang="en-US" sz="1000" b="1" dirty="0" smtClean="0">
                <a:solidFill>
                  <a:srgbClr val="FF0000"/>
                </a:solidFill>
              </a:rPr>
              <a:t>Dan.9:25C</a:t>
            </a:r>
            <a:r>
              <a:rPr lang="en-US" sz="1000" dirty="0" smtClean="0">
                <a:solidFill>
                  <a:srgbClr val="FF0000"/>
                </a:solidFill>
              </a:rPr>
              <a:t> </a:t>
            </a:r>
            <a:r>
              <a:rPr lang="en-US" sz="1000" dirty="0" smtClean="0"/>
              <a:t>Rebuild…</a:t>
            </a:r>
          </a:p>
          <a:p>
            <a:r>
              <a:rPr lang="en-US" sz="1000" dirty="0" smtClean="0"/>
              <a:t>Neh.4:16-18</a:t>
            </a:r>
            <a:endParaRPr lang="en-US" sz="1000" dirty="0"/>
          </a:p>
        </p:txBody>
      </p:sp>
      <p:cxnSp>
        <p:nvCxnSpPr>
          <p:cNvPr id="68" name="Straight Connector 67"/>
          <p:cNvCxnSpPr/>
          <p:nvPr/>
        </p:nvCxnSpPr>
        <p:spPr bwMode="auto">
          <a:xfrm flipV="1">
            <a:off x="3886200" y="2320918"/>
            <a:ext cx="0" cy="422282"/>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9" name="TextBox 68"/>
          <p:cNvSpPr txBox="1"/>
          <p:nvPr/>
        </p:nvSpPr>
        <p:spPr>
          <a:xfrm>
            <a:off x="4343401" y="990600"/>
            <a:ext cx="1380564" cy="1200329"/>
          </a:xfrm>
          <a:prstGeom prst="rect">
            <a:avLst/>
          </a:prstGeom>
          <a:noFill/>
        </p:spPr>
        <p:txBody>
          <a:bodyPr wrap="square" rtlCol="0">
            <a:spAutoFit/>
          </a:bodyPr>
          <a:lstStyle/>
          <a:p>
            <a:r>
              <a:rPr lang="en-US" sz="1200" b="1" dirty="0" smtClean="0">
                <a:solidFill>
                  <a:srgbClr val="FF0000"/>
                </a:solidFill>
              </a:rPr>
              <a:t>Dan.9:26B</a:t>
            </a:r>
          </a:p>
          <a:p>
            <a:r>
              <a:rPr lang="en-US" sz="1200" b="1" dirty="0" smtClean="0"/>
              <a:t>Jerusalem and Temple destroyed</a:t>
            </a:r>
          </a:p>
          <a:p>
            <a:r>
              <a:rPr lang="en-US" sz="1200" dirty="0" smtClean="0"/>
              <a:t>By a coming ruler’s people.</a:t>
            </a:r>
          </a:p>
          <a:p>
            <a:r>
              <a:rPr lang="en-US" sz="1200" dirty="0" smtClean="0"/>
              <a:t>  70AD</a:t>
            </a:r>
            <a:endParaRPr lang="en-US" sz="1200" dirty="0"/>
          </a:p>
        </p:txBody>
      </p:sp>
      <p:cxnSp>
        <p:nvCxnSpPr>
          <p:cNvPr id="70" name="Straight Connector 69"/>
          <p:cNvCxnSpPr/>
          <p:nvPr/>
        </p:nvCxnSpPr>
        <p:spPr bwMode="auto">
          <a:xfrm flipV="1">
            <a:off x="4876800" y="2311952"/>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Connector 73"/>
          <p:cNvCxnSpPr/>
          <p:nvPr/>
        </p:nvCxnSpPr>
        <p:spPr bwMode="auto">
          <a:xfrm flipV="1">
            <a:off x="5562600" y="4015248"/>
            <a:ext cx="0" cy="1166352"/>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55" name="TextBox 2054"/>
          <p:cNvSpPr txBox="1"/>
          <p:nvPr/>
        </p:nvSpPr>
        <p:spPr>
          <a:xfrm>
            <a:off x="4724400" y="5257800"/>
            <a:ext cx="3276600" cy="1015663"/>
          </a:xfrm>
          <a:prstGeom prst="rect">
            <a:avLst/>
          </a:prstGeom>
          <a:solidFill>
            <a:schemeClr val="accent5">
              <a:lumMod val="40000"/>
              <a:lumOff val="60000"/>
            </a:schemeClr>
          </a:solidFill>
          <a:ln>
            <a:solidFill>
              <a:schemeClr val="tx1"/>
            </a:solidFill>
            <a:prstDash val="lgDashDot"/>
          </a:ln>
        </p:spPr>
        <p:txBody>
          <a:bodyPr wrap="square" rtlCol="0">
            <a:spAutoFit/>
          </a:bodyPr>
          <a:lstStyle/>
          <a:p>
            <a:r>
              <a:rPr lang="en-US" sz="1400" dirty="0" smtClean="0"/>
              <a:t>What’s next?</a:t>
            </a:r>
          </a:p>
          <a:p>
            <a:r>
              <a:rPr lang="en-US" sz="1400" dirty="0"/>
              <a:t> </a:t>
            </a:r>
            <a:r>
              <a:rPr lang="en-US" sz="1400" dirty="0" smtClean="0"/>
              <a:t>  Who’s this ‘ruler that will come? </a:t>
            </a:r>
            <a:r>
              <a:rPr lang="en-US" sz="1400" b="1" dirty="0" smtClean="0">
                <a:solidFill>
                  <a:srgbClr val="FF0000"/>
                </a:solidFill>
              </a:rPr>
              <a:t>9:26</a:t>
            </a:r>
          </a:p>
          <a:p>
            <a:r>
              <a:rPr lang="en-US" sz="1400" dirty="0"/>
              <a:t> </a:t>
            </a:r>
            <a:r>
              <a:rPr lang="en-US" sz="1400" dirty="0" smtClean="0"/>
              <a:t>  </a:t>
            </a:r>
            <a:r>
              <a:rPr lang="en-US" sz="1600" b="1" dirty="0" smtClean="0"/>
              <a:t>What about </a:t>
            </a:r>
            <a:r>
              <a:rPr lang="en-US" sz="1600" b="1" dirty="0" smtClean="0">
                <a:solidFill>
                  <a:srgbClr val="FF0000"/>
                </a:solidFill>
              </a:rPr>
              <a:t>Daniel’s 70</a:t>
            </a:r>
            <a:r>
              <a:rPr lang="en-US" sz="1600" b="1" baseline="30000" dirty="0" smtClean="0">
                <a:solidFill>
                  <a:srgbClr val="FF0000"/>
                </a:solidFill>
              </a:rPr>
              <a:t>th</a:t>
            </a:r>
            <a:r>
              <a:rPr lang="en-US" sz="1600" b="1" dirty="0" smtClean="0">
                <a:solidFill>
                  <a:srgbClr val="FF0000"/>
                </a:solidFill>
              </a:rPr>
              <a:t> Week</a:t>
            </a:r>
            <a:r>
              <a:rPr lang="en-US" sz="1600" b="1" dirty="0" smtClean="0"/>
              <a:t>?</a:t>
            </a:r>
          </a:p>
          <a:p>
            <a:r>
              <a:rPr lang="en-US" sz="1600" b="1" dirty="0"/>
              <a:t> </a:t>
            </a:r>
            <a:r>
              <a:rPr lang="en-US" sz="1600" b="1" dirty="0" smtClean="0"/>
              <a:t>  What about the CHURCH?</a:t>
            </a:r>
            <a:endParaRPr lang="en-US" sz="1600" b="1" dirty="0"/>
          </a:p>
        </p:txBody>
      </p:sp>
      <p:sp>
        <p:nvSpPr>
          <p:cNvPr id="28" name="Right Arrow 27"/>
          <p:cNvSpPr/>
          <p:nvPr/>
        </p:nvSpPr>
        <p:spPr bwMode="auto">
          <a:xfrm>
            <a:off x="4953000" y="3475367"/>
            <a:ext cx="770965" cy="509443"/>
          </a:xfrm>
          <a:prstGeom prst="rightArrow">
            <a:avLst/>
          </a:prstGeom>
          <a:solidFill>
            <a:schemeClr val="bg1">
              <a:lumMod val="8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00" dirty="0" smtClean="0"/>
              <a:t>WARS</a:t>
            </a:r>
            <a:endParaRPr kumimoji="0" lang="en-US" sz="1000" b="0" i="0" u="none" strike="noStrike" cap="none" normalizeH="0" baseline="0" dirty="0" smtClean="0">
              <a:ln>
                <a:noFill/>
              </a:ln>
              <a:solidFill>
                <a:schemeClr val="tx1"/>
              </a:solidFill>
              <a:effectLst/>
              <a:latin typeface="Times New Roman"/>
            </a:endParaRPr>
          </a:p>
        </p:txBody>
      </p:sp>
    </p:spTree>
    <p:extLst>
      <p:ext uri="{BB962C8B-B14F-4D97-AF65-F5344CB8AC3E}">
        <p14:creationId xmlns:p14="http://schemas.microsoft.com/office/powerpoint/2010/main" val="204040372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055"/>
                                        </p:tgtEl>
                                        <p:attrNameLst>
                                          <p:attrName>style.visibility</p:attrName>
                                        </p:attrNameLst>
                                      </p:cBhvr>
                                      <p:to>
                                        <p:strVal val="visible"/>
                                      </p:to>
                                    </p:set>
                                    <p:anim calcmode="lin" valueType="num">
                                      <p:cBhvr>
                                        <p:cTn id="7" dur="1000" fill="hold"/>
                                        <p:tgtEl>
                                          <p:spTgt spid="2055"/>
                                        </p:tgtEl>
                                        <p:attrNameLst>
                                          <p:attrName>ppt_w</p:attrName>
                                        </p:attrNameLst>
                                      </p:cBhvr>
                                      <p:tavLst>
                                        <p:tav tm="0">
                                          <p:val>
                                            <p:fltVal val="0"/>
                                          </p:val>
                                        </p:tav>
                                        <p:tav tm="100000">
                                          <p:val>
                                            <p:strVal val="#ppt_w"/>
                                          </p:val>
                                        </p:tav>
                                      </p:tavLst>
                                    </p:anim>
                                    <p:anim calcmode="lin" valueType="num">
                                      <p:cBhvr>
                                        <p:cTn id="8" dur="1000" fill="hold"/>
                                        <p:tgtEl>
                                          <p:spTgt spid="2055"/>
                                        </p:tgtEl>
                                        <p:attrNameLst>
                                          <p:attrName>ppt_h</p:attrName>
                                        </p:attrNameLst>
                                      </p:cBhvr>
                                      <p:tavLst>
                                        <p:tav tm="0">
                                          <p:val>
                                            <p:fltVal val="0"/>
                                          </p:val>
                                        </p:tav>
                                        <p:tav tm="100000">
                                          <p:val>
                                            <p:strVal val="#ppt_h"/>
                                          </p:val>
                                        </p:tav>
                                      </p:tavLst>
                                    </p:anim>
                                    <p:anim calcmode="lin" valueType="num">
                                      <p:cBhvr>
                                        <p:cTn id="9" dur="1000" fill="hold"/>
                                        <p:tgtEl>
                                          <p:spTgt spid="2055"/>
                                        </p:tgtEl>
                                        <p:attrNameLst>
                                          <p:attrName>style.rotation</p:attrName>
                                        </p:attrNameLst>
                                      </p:cBhvr>
                                      <p:tavLst>
                                        <p:tav tm="0">
                                          <p:val>
                                            <p:fltVal val="90"/>
                                          </p:val>
                                        </p:tav>
                                        <p:tav tm="100000">
                                          <p:val>
                                            <p:fltVal val="0"/>
                                          </p:val>
                                        </p:tav>
                                      </p:tavLst>
                                    </p:anim>
                                    <p:animEffect transition="in" filter="fade">
                                      <p:cBhvr>
                                        <p:cTn id="10" dur="1000"/>
                                        <p:tgtEl>
                                          <p:spTgt spid="2055"/>
                                        </p:tgtEl>
                                      </p:cBhvr>
                                    </p:animEffect>
                                  </p:childTnLst>
                                </p:cTn>
                              </p:par>
                              <p:par>
                                <p:cTn id="11" presetID="31" presetClass="entr" presetSubtype="0" fill="hold" nodeType="withEffect">
                                  <p:stCondLst>
                                    <p:cond delay="0"/>
                                  </p:stCondLst>
                                  <p:childTnLst>
                                    <p:set>
                                      <p:cBhvr>
                                        <p:cTn id="12" dur="1" fill="hold">
                                          <p:stCondLst>
                                            <p:cond delay="0"/>
                                          </p:stCondLst>
                                        </p:cTn>
                                        <p:tgtEl>
                                          <p:spTgt spid="74"/>
                                        </p:tgtEl>
                                        <p:attrNameLst>
                                          <p:attrName>style.visibility</p:attrName>
                                        </p:attrNameLst>
                                      </p:cBhvr>
                                      <p:to>
                                        <p:strVal val="visible"/>
                                      </p:to>
                                    </p:set>
                                    <p:anim calcmode="lin" valueType="num">
                                      <p:cBhvr>
                                        <p:cTn id="13" dur="1000" fill="hold"/>
                                        <p:tgtEl>
                                          <p:spTgt spid="74"/>
                                        </p:tgtEl>
                                        <p:attrNameLst>
                                          <p:attrName>ppt_w</p:attrName>
                                        </p:attrNameLst>
                                      </p:cBhvr>
                                      <p:tavLst>
                                        <p:tav tm="0">
                                          <p:val>
                                            <p:fltVal val="0"/>
                                          </p:val>
                                        </p:tav>
                                        <p:tav tm="100000">
                                          <p:val>
                                            <p:strVal val="#ppt_w"/>
                                          </p:val>
                                        </p:tav>
                                      </p:tavLst>
                                    </p:anim>
                                    <p:anim calcmode="lin" valueType="num">
                                      <p:cBhvr>
                                        <p:cTn id="14" dur="1000" fill="hold"/>
                                        <p:tgtEl>
                                          <p:spTgt spid="74"/>
                                        </p:tgtEl>
                                        <p:attrNameLst>
                                          <p:attrName>ppt_h</p:attrName>
                                        </p:attrNameLst>
                                      </p:cBhvr>
                                      <p:tavLst>
                                        <p:tav tm="0">
                                          <p:val>
                                            <p:fltVal val="0"/>
                                          </p:val>
                                        </p:tav>
                                        <p:tav tm="100000">
                                          <p:val>
                                            <p:strVal val="#ppt_h"/>
                                          </p:val>
                                        </p:tav>
                                      </p:tavLst>
                                    </p:anim>
                                    <p:anim calcmode="lin" valueType="num">
                                      <p:cBhvr>
                                        <p:cTn id="15" dur="1000" fill="hold"/>
                                        <p:tgtEl>
                                          <p:spTgt spid="74"/>
                                        </p:tgtEl>
                                        <p:attrNameLst>
                                          <p:attrName>style.rotation</p:attrName>
                                        </p:attrNameLst>
                                      </p:cBhvr>
                                      <p:tavLst>
                                        <p:tav tm="0">
                                          <p:val>
                                            <p:fltVal val="90"/>
                                          </p:val>
                                        </p:tav>
                                        <p:tav tm="100000">
                                          <p:val>
                                            <p:fltVal val="0"/>
                                          </p:val>
                                        </p:tav>
                                      </p:tavLst>
                                    </p:anim>
                                    <p:animEffect transition="in" filter="fade">
                                      <p:cBhvr>
                                        <p:cTn id="16" dur="1000"/>
                                        <p:tgtEl>
                                          <p:spTgt spid="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5" grpId="0" animBg="1"/>
    </p:bld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19968</TotalTime>
  <Words>1808</Words>
  <Application>Microsoft Office PowerPoint</Application>
  <PresentationFormat>On-screen Show (4:3)</PresentationFormat>
  <Paragraphs>217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End-Times Prophecy  Overview From Daniel 9:24-27</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Archer</dc:creator>
  <cp:lastModifiedBy>Owner</cp:lastModifiedBy>
  <cp:revision>165</cp:revision>
  <cp:lastPrinted>2018-08-16T14:46:22Z</cp:lastPrinted>
  <dcterms:created xsi:type="dcterms:W3CDTF">2002-10-05T00:59:16Z</dcterms:created>
  <dcterms:modified xsi:type="dcterms:W3CDTF">2018-09-29T14:40:02Z</dcterms:modified>
</cp:coreProperties>
</file>