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72" r:id="rId3"/>
    <p:sldId id="261" r:id="rId4"/>
    <p:sldId id="273" r:id="rId5"/>
    <p:sldId id="260" r:id="rId6"/>
    <p:sldId id="262" r:id="rId7"/>
    <p:sldId id="263" r:id="rId8"/>
    <p:sldId id="264" r:id="rId9"/>
    <p:sldId id="265" r:id="rId10"/>
    <p:sldId id="266" r:id="rId11"/>
    <p:sldId id="270" r:id="rId12"/>
    <p:sldId id="269" r:id="rId13"/>
    <p:sldId id="267" r:id="rId14"/>
    <p:sldId id="271" r:id="rId15"/>
    <p:sldId id="274" r:id="rId16"/>
    <p:sldId id="258" r:id="rId17"/>
    <p:sldId id="295" r:id="rId18"/>
    <p:sldId id="291" r:id="rId19"/>
    <p:sldId id="292" r:id="rId20"/>
    <p:sldId id="275" r:id="rId21"/>
    <p:sldId id="293" r:id="rId22"/>
    <p:sldId id="276" r:id="rId23"/>
    <p:sldId id="294" r:id="rId24"/>
    <p:sldId id="277" r:id="rId25"/>
    <p:sldId id="259" r:id="rId26"/>
    <p:sldId id="279" r:id="rId27"/>
    <p:sldId id="282" r:id="rId28"/>
    <p:sldId id="286" r:id="rId29"/>
    <p:sldId id="287" r:id="rId30"/>
    <p:sldId id="288" r:id="rId31"/>
    <p:sldId id="280" r:id="rId32"/>
    <p:sldId id="289" r:id="rId33"/>
    <p:sldId id="290" r:id="rId34"/>
    <p:sldId id="281" r:id="rId35"/>
    <p:sldId id="284" r:id="rId36"/>
    <p:sldId id="285" r:id="rId37"/>
    <p:sldId id="28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37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25CA4B-FBC9-4A6F-97C1-13A05A93C3FE}" type="datetimeFigureOut">
              <a:rPr lang="en-US" smtClean="0"/>
              <a:t>6/21/2017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613EA2-FCE3-46CC-B16B-E831B6CC80A2}" type="slidenum">
              <a:rPr lang="en-US" smtClean="0"/>
              <a:t>‹#›</a:t>
            </a:fld>
            <a:endParaRPr lang="en-US"/>
          </a:p>
        </p:txBody>
      </p:sp>
    </p:spTree>
    <p:extLst>
      <p:ext uri="{BB962C8B-B14F-4D97-AF65-F5344CB8AC3E}">
        <p14:creationId xmlns:p14="http://schemas.microsoft.com/office/powerpoint/2010/main" val="231570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13EA2-FCE3-46CC-B16B-E831B6CC80A2}" type="slidenum">
              <a:rPr lang="en-US" smtClean="0"/>
              <a:t>1</a:t>
            </a:fld>
            <a:endParaRPr lang="en-US"/>
          </a:p>
        </p:txBody>
      </p:sp>
    </p:spTree>
    <p:extLst>
      <p:ext uri="{BB962C8B-B14F-4D97-AF65-F5344CB8AC3E}">
        <p14:creationId xmlns:p14="http://schemas.microsoft.com/office/powerpoint/2010/main" val="41106749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13EA2-FCE3-46CC-B16B-E831B6CC80A2}" type="slidenum">
              <a:rPr lang="en-US" smtClean="0"/>
              <a:t>24</a:t>
            </a:fld>
            <a:endParaRPr lang="en-US"/>
          </a:p>
        </p:txBody>
      </p:sp>
    </p:spTree>
    <p:extLst>
      <p:ext uri="{BB962C8B-B14F-4D97-AF65-F5344CB8AC3E}">
        <p14:creationId xmlns:p14="http://schemas.microsoft.com/office/powerpoint/2010/main" val="411067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13EA2-FCE3-46CC-B16B-E831B6CC80A2}" type="slidenum">
              <a:rPr lang="en-US" smtClean="0"/>
              <a:t>2</a:t>
            </a:fld>
            <a:endParaRPr lang="en-US"/>
          </a:p>
        </p:txBody>
      </p:sp>
    </p:spTree>
    <p:extLst>
      <p:ext uri="{BB962C8B-B14F-4D97-AF65-F5344CB8AC3E}">
        <p14:creationId xmlns:p14="http://schemas.microsoft.com/office/powerpoint/2010/main" val="4110674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13EA2-FCE3-46CC-B16B-E831B6CC80A2}" type="slidenum">
              <a:rPr lang="en-US" smtClean="0"/>
              <a:t>3</a:t>
            </a:fld>
            <a:endParaRPr lang="en-US"/>
          </a:p>
        </p:txBody>
      </p:sp>
    </p:spTree>
    <p:extLst>
      <p:ext uri="{BB962C8B-B14F-4D97-AF65-F5344CB8AC3E}">
        <p14:creationId xmlns:p14="http://schemas.microsoft.com/office/powerpoint/2010/main" val="4110674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13EA2-FCE3-46CC-B16B-E831B6CC80A2}" type="slidenum">
              <a:rPr lang="en-US" smtClean="0"/>
              <a:t>4</a:t>
            </a:fld>
            <a:endParaRPr lang="en-US"/>
          </a:p>
        </p:txBody>
      </p:sp>
    </p:spTree>
    <p:extLst>
      <p:ext uri="{BB962C8B-B14F-4D97-AF65-F5344CB8AC3E}">
        <p14:creationId xmlns:p14="http://schemas.microsoft.com/office/powerpoint/2010/main" val="4110674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13EA2-FCE3-46CC-B16B-E831B6CC80A2}" type="slidenum">
              <a:rPr lang="en-US" smtClean="0"/>
              <a:t>15</a:t>
            </a:fld>
            <a:endParaRPr lang="en-US"/>
          </a:p>
        </p:txBody>
      </p:sp>
    </p:spTree>
    <p:extLst>
      <p:ext uri="{BB962C8B-B14F-4D97-AF65-F5344CB8AC3E}">
        <p14:creationId xmlns:p14="http://schemas.microsoft.com/office/powerpoint/2010/main" val="4110674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13EA2-FCE3-46CC-B16B-E831B6CC80A2}" type="slidenum">
              <a:rPr lang="en-US" smtClean="0"/>
              <a:t>16</a:t>
            </a:fld>
            <a:endParaRPr lang="en-US"/>
          </a:p>
        </p:txBody>
      </p:sp>
    </p:spTree>
    <p:extLst>
      <p:ext uri="{BB962C8B-B14F-4D97-AF65-F5344CB8AC3E}">
        <p14:creationId xmlns:p14="http://schemas.microsoft.com/office/powerpoint/2010/main" val="4110674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13EA2-FCE3-46CC-B16B-E831B6CC80A2}" type="slidenum">
              <a:rPr lang="en-US" smtClean="0"/>
              <a:t>17</a:t>
            </a:fld>
            <a:endParaRPr lang="en-US"/>
          </a:p>
        </p:txBody>
      </p:sp>
    </p:spTree>
    <p:extLst>
      <p:ext uri="{BB962C8B-B14F-4D97-AF65-F5344CB8AC3E}">
        <p14:creationId xmlns:p14="http://schemas.microsoft.com/office/powerpoint/2010/main" val="4110674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13EA2-FCE3-46CC-B16B-E831B6CC80A2}" type="slidenum">
              <a:rPr lang="en-US" smtClean="0"/>
              <a:t>20</a:t>
            </a:fld>
            <a:endParaRPr lang="en-US"/>
          </a:p>
        </p:txBody>
      </p:sp>
    </p:spTree>
    <p:extLst>
      <p:ext uri="{BB962C8B-B14F-4D97-AF65-F5344CB8AC3E}">
        <p14:creationId xmlns:p14="http://schemas.microsoft.com/office/powerpoint/2010/main" val="4110674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13EA2-FCE3-46CC-B16B-E831B6CC80A2}" type="slidenum">
              <a:rPr lang="en-US" smtClean="0"/>
              <a:t>22</a:t>
            </a:fld>
            <a:endParaRPr lang="en-US"/>
          </a:p>
        </p:txBody>
      </p:sp>
    </p:spTree>
    <p:extLst>
      <p:ext uri="{BB962C8B-B14F-4D97-AF65-F5344CB8AC3E}">
        <p14:creationId xmlns:p14="http://schemas.microsoft.com/office/powerpoint/2010/main" val="4110674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9134DA-4A34-40E5-904E-670E01A7C0DF}" type="datetime1">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230956309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F331A4-B093-4D13-B06E-537E5F407898}" type="datetime1">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2042747887"/>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E7084B-340C-4202-8348-90944F74D20E}" type="datetime1">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209236869"/>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E755FC-3CD5-408B-BAF8-60FD162FA929}" type="datetime1">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3511049079"/>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36DCBE-BA24-4322-9527-7C7FAE3A31EB}" type="datetime1">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3905821641"/>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5D69E1-A2A9-45ED-AB32-14585B756949}" type="datetime1">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1123018231"/>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3F9520-CF70-4AAB-A4C7-E6D75EFEB301}" type="datetime1">
              <a:rPr lang="en-US" smtClean="0"/>
              <a:t>6/23/2017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418141366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2298B9-819F-4AB3-827B-1170EFCA7D54}" type="datetime1">
              <a:rPr lang="en-US" smtClean="0"/>
              <a:t>6/23/2017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2956616309"/>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08C89-D1E1-43AC-A828-28740C512208}" type="datetime1">
              <a:rPr lang="en-US" smtClean="0"/>
              <a:t>6/23/2017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3972730237"/>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5098C-F6B0-4620-85FC-704E83E53AE8}" type="datetime1">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350191183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97DA1A-FEFE-45AC-97AA-C5DAA96F81C6}" type="datetime1">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50474-85C6-42BB-8D65-5EB8A315D00E}" type="slidenum">
              <a:rPr lang="en-US" smtClean="0"/>
              <a:t>‹#›</a:t>
            </a:fld>
            <a:endParaRPr lang="en-US"/>
          </a:p>
        </p:txBody>
      </p:sp>
    </p:spTree>
    <p:extLst>
      <p:ext uri="{BB962C8B-B14F-4D97-AF65-F5344CB8AC3E}">
        <p14:creationId xmlns:p14="http://schemas.microsoft.com/office/powerpoint/2010/main" val="2881244789"/>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A46AB-5F41-46E0-A012-47FFFD51D475}" type="datetime1">
              <a:rPr lang="en-US" smtClean="0"/>
              <a:t>6/23/2017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50474-85C6-42BB-8D65-5EB8A315D00E}" type="slidenum">
              <a:rPr lang="en-US" smtClean="0"/>
              <a:t>‹#›</a:t>
            </a:fld>
            <a:endParaRPr lang="en-US"/>
          </a:p>
        </p:txBody>
      </p:sp>
    </p:spTree>
    <p:extLst>
      <p:ext uri="{BB962C8B-B14F-4D97-AF65-F5344CB8AC3E}">
        <p14:creationId xmlns:p14="http://schemas.microsoft.com/office/powerpoint/2010/main" val="163543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 Intercedes</a:t>
            </a:r>
          </a:p>
          <a:p>
            <a:pPr algn="ctr"/>
            <a:r>
              <a:rPr lang="en-US" sz="1400" dirty="0" smtClean="0"/>
              <a:t>Dan.9:1-24</a:t>
            </a:r>
            <a:endParaRPr lang="en-US" sz="1400" dirty="0"/>
          </a:p>
        </p:txBody>
      </p:sp>
      <p:sp>
        <p:nvSpPr>
          <p:cNvPr id="2" name="TextBox 1"/>
          <p:cNvSpPr txBox="1"/>
          <p:nvPr/>
        </p:nvSpPr>
        <p:spPr>
          <a:xfrm>
            <a:off x="762000" y="1295400"/>
            <a:ext cx="7239000" cy="1169551"/>
          </a:xfrm>
          <a:prstGeom prst="rect">
            <a:avLst/>
          </a:prstGeom>
          <a:noFill/>
        </p:spPr>
        <p:txBody>
          <a:bodyPr wrap="square" rtlCol="0">
            <a:spAutoFit/>
          </a:bodyPr>
          <a:lstStyle/>
          <a:p>
            <a:r>
              <a:rPr lang="en-US" sz="1400" dirty="0"/>
              <a:t>Dan </a:t>
            </a:r>
            <a:r>
              <a:rPr lang="en-US" sz="1400" dirty="0" smtClean="0"/>
              <a:t>9:1-2   ESV   (</a:t>
            </a:r>
            <a:r>
              <a:rPr lang="en-US" sz="1400" i="1" dirty="0" smtClean="0"/>
              <a:t>Daniel’s grasp of Jeremiah’s prophecy</a:t>
            </a:r>
            <a:r>
              <a:rPr lang="en-US" sz="1400" dirty="0" smtClean="0"/>
              <a:t>)</a:t>
            </a:r>
            <a:endParaRPr lang="en-US" sz="1400" dirty="0"/>
          </a:p>
          <a:p>
            <a:r>
              <a:rPr lang="en-US" sz="1400" dirty="0" smtClean="0"/>
              <a:t>In </a:t>
            </a:r>
            <a:r>
              <a:rPr lang="en-US" sz="1400" dirty="0"/>
              <a:t>the first year of Darius the son of Ahasuerus, by descent a Mede, who was made king over the realm of the Chaldeans— 2 in the first year of his reign, I, Daniel, perceived in the books </a:t>
            </a:r>
            <a:r>
              <a:rPr lang="en-US" sz="1400" b="1" i="1" dirty="0"/>
              <a:t>the number of years that, according to the word of the Lord to Jeremiah the prophet, must pass before the end of the desolations of Jerusalem, namely, </a:t>
            </a:r>
            <a:r>
              <a:rPr lang="en-US" sz="1400" b="1" i="1" u="sng" dirty="0"/>
              <a:t>seventy years</a:t>
            </a:r>
            <a:r>
              <a:rPr lang="en-US" sz="1400" dirty="0" smtClean="0"/>
              <a:t>.</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 name="Slide Number Placeholder 2"/>
          <p:cNvSpPr>
            <a:spLocks noGrp="1"/>
          </p:cNvSpPr>
          <p:nvPr>
            <p:ph type="sldNum" sz="quarter" idx="12"/>
          </p:nvPr>
        </p:nvSpPr>
        <p:spPr/>
        <p:txBody>
          <a:bodyPr/>
          <a:lstStyle/>
          <a:p>
            <a:fld id="{98650474-85C6-42BB-8D65-5EB8A315D00E}" type="slidenum">
              <a:rPr lang="en-US" smtClean="0"/>
              <a:t>1</a:t>
            </a:fld>
            <a:endParaRPr lang="en-US"/>
          </a:p>
        </p:txBody>
      </p:sp>
    </p:spTree>
    <p:extLst>
      <p:ext uri="{BB962C8B-B14F-4D97-AF65-F5344CB8AC3E}">
        <p14:creationId xmlns:p14="http://schemas.microsoft.com/office/powerpoint/2010/main" val="536618445"/>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467600" cy="2246769"/>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a:t>
            </a:r>
            <a:r>
              <a:rPr lang="en-US" sz="1400" dirty="0"/>
              <a:t>make </a:t>
            </a:r>
            <a:r>
              <a:rPr lang="en-US" sz="1400" dirty="0" smtClean="0"/>
              <a:t>atonement </a:t>
            </a:r>
            <a:r>
              <a:rPr lang="en-US" sz="1400" dirty="0"/>
              <a:t>for iniquity, to bring in everlasting righteousness, to seal up vision and prophecy and to anoint the most holy place.</a:t>
            </a:r>
          </a:p>
          <a:p>
            <a:pPr marL="228600" indent="-228600">
              <a:buFont typeface="+mj-lt"/>
              <a:buAutoNum type="arabicPeriod"/>
            </a:pPr>
            <a:r>
              <a:rPr lang="en-US" sz="1400" dirty="0" smtClean="0"/>
              <a:t>So </a:t>
            </a:r>
            <a:r>
              <a:rPr lang="en-US" sz="1400" dirty="0"/>
              <a:t>you are to know and  discern that from the issuing of a decree to restore and rebuild </a:t>
            </a:r>
            <a:r>
              <a:rPr lang="en-US" sz="1400" dirty="0" smtClean="0"/>
              <a:t>Jerusalem</a:t>
            </a:r>
          </a:p>
          <a:p>
            <a:pPr marL="228600" indent="-228600">
              <a:buFont typeface="+mj-lt"/>
              <a:buAutoNum type="arabicPeriod"/>
            </a:pPr>
            <a:r>
              <a:rPr lang="en-US" sz="1400" dirty="0" smtClean="0"/>
              <a:t>until </a:t>
            </a:r>
            <a:r>
              <a:rPr lang="en-US" sz="1400" dirty="0"/>
              <a:t>Messiah the Prince there will be seven weeks and sixty-two </a:t>
            </a:r>
            <a:r>
              <a:rPr lang="en-US" sz="1400" dirty="0" smtClean="0"/>
              <a:t>weeks.</a:t>
            </a:r>
            <a:endParaRPr lang="en-US" sz="1400" dirty="0"/>
          </a:p>
          <a:p>
            <a:pPr marL="228600" indent="-228600">
              <a:buFont typeface="+mj-lt"/>
              <a:buAutoNum type="arabicPeriod"/>
            </a:pPr>
            <a:r>
              <a:rPr lang="en-US" sz="1400" dirty="0" smtClean="0"/>
              <a:t>It </a:t>
            </a:r>
            <a:r>
              <a:rPr lang="en-US" sz="1400" dirty="0"/>
              <a:t>will be built again, with plaza and  moat, even in times of  distress.</a:t>
            </a:r>
          </a:p>
          <a:p>
            <a:pPr marL="228600" indent="-228600">
              <a:buFont typeface="+mj-lt"/>
              <a:buAutoNum type="arabicPeriod"/>
            </a:pPr>
            <a:r>
              <a:rPr lang="en-US" sz="1400" dirty="0" smtClean="0"/>
              <a:t>Then </a:t>
            </a:r>
            <a:r>
              <a:rPr lang="en-US" sz="1400" dirty="0"/>
              <a:t>after the sixty-two weeks the Messiah will be cut off and have nothing</a:t>
            </a:r>
          </a:p>
          <a:p>
            <a:pPr marL="228600" indent="-228600">
              <a:buFont typeface="+mj-lt"/>
              <a:buAutoNum type="arabicPeriod"/>
            </a:pPr>
            <a:r>
              <a:rPr lang="en-US" sz="1400" b="1" dirty="0" smtClean="0"/>
              <a:t>and </a:t>
            </a:r>
            <a:r>
              <a:rPr lang="en-US" sz="1400" b="1" dirty="0"/>
              <a:t>the  people of the prince who is to come will destroy the </a:t>
            </a:r>
            <a:r>
              <a:rPr lang="en-US" sz="1400" b="1" dirty="0" smtClean="0"/>
              <a:t>city </a:t>
            </a:r>
            <a:r>
              <a:rPr lang="en-US" sz="1400" b="1" dirty="0"/>
              <a:t>and the sanctuary. And its end will come with a flood; even to the end there will be war; desolations are determined</a:t>
            </a:r>
            <a:r>
              <a:rPr lang="en-US" sz="1400" b="1" dirty="0" smtClean="0"/>
              <a:t>.          </a:t>
            </a:r>
            <a:r>
              <a:rPr lang="en-US" sz="1400" dirty="0" smtClean="0"/>
              <a:t>9:26</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6" name="Slide Number Placeholder 5"/>
          <p:cNvSpPr>
            <a:spLocks noGrp="1"/>
          </p:cNvSpPr>
          <p:nvPr>
            <p:ph type="sldNum" sz="quarter" idx="12"/>
          </p:nvPr>
        </p:nvSpPr>
        <p:spPr/>
        <p:txBody>
          <a:bodyPr/>
          <a:lstStyle/>
          <a:p>
            <a:fld id="{98650474-85C6-42BB-8D65-5EB8A315D00E}" type="slidenum">
              <a:rPr lang="en-US" smtClean="0"/>
              <a:t>10</a:t>
            </a:fld>
            <a:endParaRPr lang="en-US"/>
          </a:p>
        </p:txBody>
      </p:sp>
    </p:spTree>
    <p:extLst>
      <p:ext uri="{BB962C8B-B14F-4D97-AF65-F5344CB8AC3E}">
        <p14:creationId xmlns:p14="http://schemas.microsoft.com/office/powerpoint/2010/main" val="1076287506"/>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2462213"/>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a:t>
            </a:r>
            <a:r>
              <a:rPr lang="en-US" sz="1400" dirty="0"/>
              <a:t>make </a:t>
            </a:r>
            <a:r>
              <a:rPr lang="en-US" sz="1400" dirty="0" smtClean="0"/>
              <a:t>atonement </a:t>
            </a:r>
            <a:r>
              <a:rPr lang="en-US" sz="1400" dirty="0"/>
              <a:t>for iniquity, to bring in everlasting righteousness, to seal up vision and prophecy and to anoint the most holy place.</a:t>
            </a:r>
          </a:p>
          <a:p>
            <a:pPr marL="228600" indent="-228600">
              <a:buFont typeface="+mj-lt"/>
              <a:buAutoNum type="arabicPeriod"/>
            </a:pPr>
            <a:r>
              <a:rPr lang="en-US" sz="1400" dirty="0" smtClean="0"/>
              <a:t>So </a:t>
            </a:r>
            <a:r>
              <a:rPr lang="en-US" sz="1400" dirty="0"/>
              <a:t>you are to know and  discern that from the issuing of a decree to restore and rebuild </a:t>
            </a:r>
            <a:r>
              <a:rPr lang="en-US" sz="1400" dirty="0" smtClean="0"/>
              <a:t>Jerusalem</a:t>
            </a:r>
          </a:p>
          <a:p>
            <a:pPr marL="228600" indent="-228600">
              <a:buFont typeface="+mj-lt"/>
              <a:buAutoNum type="arabicPeriod"/>
            </a:pPr>
            <a:r>
              <a:rPr lang="en-US" sz="1400" dirty="0" smtClean="0"/>
              <a:t>until </a:t>
            </a:r>
            <a:r>
              <a:rPr lang="en-US" sz="1400" dirty="0"/>
              <a:t>Messiah the Prince there will be seven weeks and sixty-two </a:t>
            </a:r>
            <a:r>
              <a:rPr lang="en-US" sz="1400" dirty="0" smtClean="0"/>
              <a:t>weeks.</a:t>
            </a:r>
            <a:endParaRPr lang="en-US" sz="1400" dirty="0"/>
          </a:p>
          <a:p>
            <a:pPr marL="228600" indent="-228600">
              <a:buFont typeface="+mj-lt"/>
              <a:buAutoNum type="arabicPeriod"/>
            </a:pPr>
            <a:r>
              <a:rPr lang="en-US" sz="1400" dirty="0" smtClean="0"/>
              <a:t>It </a:t>
            </a:r>
            <a:r>
              <a:rPr lang="en-US" sz="1400" dirty="0"/>
              <a:t>will be built again, with plaza and  moat, even in times of  distress.</a:t>
            </a:r>
          </a:p>
          <a:p>
            <a:pPr marL="228600" indent="-228600">
              <a:buFont typeface="+mj-lt"/>
              <a:buAutoNum type="arabicPeriod"/>
            </a:pPr>
            <a:r>
              <a:rPr lang="en-US" sz="1400" dirty="0" smtClean="0"/>
              <a:t>Then </a:t>
            </a:r>
            <a:r>
              <a:rPr lang="en-US" sz="1400" dirty="0"/>
              <a:t>after the sixty-two weeks the Messiah will be cut off and have nothing</a:t>
            </a:r>
          </a:p>
          <a:p>
            <a:pPr marL="228600" indent="-228600">
              <a:buFont typeface="+mj-lt"/>
              <a:buAutoNum type="arabicPeriod"/>
            </a:pPr>
            <a:r>
              <a:rPr lang="en-US" sz="1400" dirty="0" smtClean="0"/>
              <a:t>and </a:t>
            </a:r>
            <a:r>
              <a:rPr lang="en-US" sz="1400" dirty="0"/>
              <a:t>the  people of </a:t>
            </a:r>
            <a:r>
              <a:rPr lang="en-US" sz="1400" b="1" dirty="0"/>
              <a:t>the prince who is to come </a:t>
            </a:r>
            <a:r>
              <a:rPr lang="en-US" sz="1400" dirty="0"/>
              <a:t>will destroy the </a:t>
            </a:r>
            <a:r>
              <a:rPr lang="en-US" sz="1400" dirty="0" smtClean="0"/>
              <a:t>city </a:t>
            </a:r>
            <a:r>
              <a:rPr lang="en-US" sz="1400" dirty="0"/>
              <a:t>and the sanctuary. And its end will come with a flood; even to the end there will be war; desolations are determined.</a:t>
            </a:r>
          </a:p>
          <a:p>
            <a:pPr marL="228600" indent="-228600">
              <a:buFont typeface="+mj-lt"/>
              <a:buAutoNum type="arabicPeriod"/>
            </a:pPr>
            <a:r>
              <a:rPr lang="en-US" sz="1400" b="1" dirty="0" smtClean="0"/>
              <a:t>And </a:t>
            </a:r>
            <a:r>
              <a:rPr lang="en-US" sz="1400" b="1" dirty="0"/>
              <a:t>he will make a firm covenant with the  many for one week</a:t>
            </a:r>
            <a:r>
              <a:rPr lang="en-US" sz="1400" b="1" dirty="0" smtClean="0"/>
              <a:t>,  		          </a:t>
            </a:r>
            <a:r>
              <a:rPr lang="en-US" sz="1400" dirty="0" smtClean="0"/>
              <a:t>9:27</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6" name="Slide Number Placeholder 5"/>
          <p:cNvSpPr>
            <a:spLocks noGrp="1"/>
          </p:cNvSpPr>
          <p:nvPr>
            <p:ph type="sldNum" sz="quarter" idx="12"/>
          </p:nvPr>
        </p:nvSpPr>
        <p:spPr/>
        <p:txBody>
          <a:bodyPr/>
          <a:lstStyle/>
          <a:p>
            <a:fld id="{98650474-85C6-42BB-8D65-5EB8A315D00E}" type="slidenum">
              <a:rPr lang="en-US" smtClean="0"/>
              <a:t>11</a:t>
            </a:fld>
            <a:endParaRPr lang="en-US"/>
          </a:p>
        </p:txBody>
      </p:sp>
    </p:spTree>
    <p:extLst>
      <p:ext uri="{BB962C8B-B14F-4D97-AF65-F5344CB8AC3E}">
        <p14:creationId xmlns:p14="http://schemas.microsoft.com/office/powerpoint/2010/main" val="1905968282"/>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2893100"/>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make </a:t>
            </a:r>
            <a:r>
              <a:rPr lang="en-US" sz="1400" dirty="0"/>
              <a:t>atonement for iniquity, to bring in everlasting righteousness, to seal up vision and prophecy and to anoint the most holy place.</a:t>
            </a:r>
          </a:p>
          <a:p>
            <a:pPr marL="228600" indent="-228600">
              <a:buFont typeface="+mj-lt"/>
              <a:buAutoNum type="arabicPeriod"/>
            </a:pPr>
            <a:r>
              <a:rPr lang="en-US" sz="1400" dirty="0" smtClean="0"/>
              <a:t>So </a:t>
            </a:r>
            <a:r>
              <a:rPr lang="en-US" sz="1400" dirty="0"/>
              <a:t>you are to know and  discern that from the issuing of a decree to restore and rebuild </a:t>
            </a:r>
            <a:r>
              <a:rPr lang="en-US" sz="1400" dirty="0" smtClean="0"/>
              <a:t>Jerusalem</a:t>
            </a:r>
          </a:p>
          <a:p>
            <a:pPr marL="228600" indent="-228600">
              <a:buFont typeface="+mj-lt"/>
              <a:buAutoNum type="arabicPeriod"/>
            </a:pPr>
            <a:r>
              <a:rPr lang="en-US" sz="1400" dirty="0" smtClean="0"/>
              <a:t>until </a:t>
            </a:r>
            <a:r>
              <a:rPr lang="en-US" sz="1400" dirty="0"/>
              <a:t>Messiah the Prince there will be seven weeks and sixty-two </a:t>
            </a:r>
            <a:r>
              <a:rPr lang="en-US" sz="1400" dirty="0" smtClean="0"/>
              <a:t>weeks.</a:t>
            </a:r>
            <a:endParaRPr lang="en-US" sz="1400" dirty="0"/>
          </a:p>
          <a:p>
            <a:pPr marL="228600" indent="-228600">
              <a:buFont typeface="+mj-lt"/>
              <a:buAutoNum type="arabicPeriod"/>
            </a:pPr>
            <a:r>
              <a:rPr lang="en-US" sz="1400" dirty="0" smtClean="0"/>
              <a:t>It </a:t>
            </a:r>
            <a:r>
              <a:rPr lang="en-US" sz="1400" dirty="0"/>
              <a:t>will be built again, with plaza and  moat, even in times of  distress.</a:t>
            </a:r>
          </a:p>
          <a:p>
            <a:pPr marL="228600" indent="-228600">
              <a:buFont typeface="+mj-lt"/>
              <a:buAutoNum type="arabicPeriod"/>
            </a:pPr>
            <a:r>
              <a:rPr lang="en-US" sz="1400" dirty="0" smtClean="0"/>
              <a:t>Then </a:t>
            </a:r>
            <a:r>
              <a:rPr lang="en-US" sz="1400" dirty="0"/>
              <a:t>after the sixty-two weeks the Messiah will be cut off and have nothing</a:t>
            </a:r>
          </a:p>
          <a:p>
            <a:pPr marL="228600" indent="-228600">
              <a:buFont typeface="+mj-lt"/>
              <a:buAutoNum type="arabicPeriod"/>
            </a:pPr>
            <a:r>
              <a:rPr lang="en-US" sz="1400" dirty="0" smtClean="0"/>
              <a:t>and </a:t>
            </a:r>
            <a:r>
              <a:rPr lang="en-US" sz="1400" dirty="0"/>
              <a:t>the  people of the prince who is to come will destroy the </a:t>
            </a:r>
            <a:r>
              <a:rPr lang="en-US" sz="1400" dirty="0" smtClean="0"/>
              <a:t>city </a:t>
            </a:r>
            <a:r>
              <a:rPr lang="en-US" sz="1400" dirty="0"/>
              <a:t>and the sanctuary. And its end will come with a flood; even to the end there will be war; desolations are determined.</a:t>
            </a:r>
          </a:p>
          <a:p>
            <a:pPr marL="228600" indent="-228600">
              <a:buFont typeface="+mj-lt"/>
              <a:buAutoNum type="arabicPeriod"/>
            </a:pPr>
            <a:r>
              <a:rPr lang="en-US" sz="1400" dirty="0" smtClean="0"/>
              <a:t>And </a:t>
            </a:r>
            <a:r>
              <a:rPr lang="en-US" sz="1400" dirty="0"/>
              <a:t>he will make a firm covenant with the  many for one week,</a:t>
            </a:r>
          </a:p>
          <a:p>
            <a:pPr marL="228600" indent="-228600">
              <a:buFont typeface="+mj-lt"/>
              <a:buAutoNum type="arabicPeriod"/>
            </a:pPr>
            <a:r>
              <a:rPr lang="en-US" sz="1400" b="1" dirty="0" smtClean="0"/>
              <a:t>but </a:t>
            </a:r>
            <a:r>
              <a:rPr lang="en-US" sz="1400" b="1" dirty="0"/>
              <a:t>in the middle of the week he will </a:t>
            </a:r>
            <a:r>
              <a:rPr lang="en-US" sz="1400" b="1" dirty="0" smtClean="0"/>
              <a:t>put a stop </a:t>
            </a:r>
            <a:r>
              <a:rPr lang="en-US" sz="1400" b="1" dirty="0"/>
              <a:t>to sacrifice and grain offering; and on the wing of abominations will come one who makes desolate</a:t>
            </a:r>
            <a:r>
              <a:rPr lang="en-US" sz="1400" b="1" dirty="0" smtClean="0"/>
              <a:t>,  			          </a:t>
            </a:r>
            <a:r>
              <a:rPr lang="en-US" sz="1400" dirty="0" smtClean="0"/>
              <a:t>9:27</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6" name="Slide Number Placeholder 5"/>
          <p:cNvSpPr>
            <a:spLocks noGrp="1"/>
          </p:cNvSpPr>
          <p:nvPr>
            <p:ph type="sldNum" sz="quarter" idx="12"/>
          </p:nvPr>
        </p:nvSpPr>
        <p:spPr/>
        <p:txBody>
          <a:bodyPr/>
          <a:lstStyle/>
          <a:p>
            <a:fld id="{98650474-85C6-42BB-8D65-5EB8A315D00E}" type="slidenum">
              <a:rPr lang="en-US" smtClean="0"/>
              <a:t>12</a:t>
            </a:fld>
            <a:endParaRPr lang="en-US"/>
          </a:p>
        </p:txBody>
      </p:sp>
    </p:spTree>
    <p:extLst>
      <p:ext uri="{BB962C8B-B14F-4D97-AF65-F5344CB8AC3E}">
        <p14:creationId xmlns:p14="http://schemas.microsoft.com/office/powerpoint/2010/main" val="2136032776"/>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3323987"/>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a:t>
            </a:r>
            <a:r>
              <a:rPr lang="en-US" sz="1400" dirty="0"/>
              <a:t>make </a:t>
            </a:r>
            <a:r>
              <a:rPr lang="en-US" sz="1400" dirty="0" smtClean="0"/>
              <a:t>atonement </a:t>
            </a:r>
            <a:r>
              <a:rPr lang="en-US" sz="1400" dirty="0"/>
              <a:t>for iniquity, to bring in everlasting righteousness, to seal up vision and prophecy and to anoint the most holy place.</a:t>
            </a:r>
          </a:p>
          <a:p>
            <a:pPr marL="228600" indent="-228600">
              <a:buFont typeface="+mj-lt"/>
              <a:buAutoNum type="arabicPeriod"/>
            </a:pPr>
            <a:r>
              <a:rPr lang="en-US" sz="1400" dirty="0" smtClean="0"/>
              <a:t>So </a:t>
            </a:r>
            <a:r>
              <a:rPr lang="en-US" sz="1400" dirty="0"/>
              <a:t>you are to know and  discern that from the issuing of a decree to restore and rebuild </a:t>
            </a:r>
            <a:r>
              <a:rPr lang="en-US" sz="1400" dirty="0" smtClean="0"/>
              <a:t>Jerusalem</a:t>
            </a:r>
          </a:p>
          <a:p>
            <a:pPr marL="228600" indent="-228600">
              <a:buFont typeface="+mj-lt"/>
              <a:buAutoNum type="arabicPeriod"/>
            </a:pPr>
            <a:r>
              <a:rPr lang="en-US" sz="1400" dirty="0" smtClean="0"/>
              <a:t>until </a:t>
            </a:r>
            <a:r>
              <a:rPr lang="en-US" sz="1400" dirty="0"/>
              <a:t>Messiah the Prince there will be seven weeks and sixty-two </a:t>
            </a:r>
            <a:r>
              <a:rPr lang="en-US" sz="1400" dirty="0" smtClean="0"/>
              <a:t>weeks.</a:t>
            </a:r>
            <a:endParaRPr lang="en-US" sz="1400" dirty="0"/>
          </a:p>
          <a:p>
            <a:pPr marL="228600" indent="-228600">
              <a:buFont typeface="+mj-lt"/>
              <a:buAutoNum type="arabicPeriod"/>
            </a:pPr>
            <a:r>
              <a:rPr lang="en-US" sz="1400" dirty="0" smtClean="0"/>
              <a:t>It </a:t>
            </a:r>
            <a:r>
              <a:rPr lang="en-US" sz="1400" dirty="0"/>
              <a:t>will be built again, with plaza and  moat, even in times of  distress.</a:t>
            </a:r>
          </a:p>
          <a:p>
            <a:pPr marL="228600" indent="-228600">
              <a:buFont typeface="+mj-lt"/>
              <a:buAutoNum type="arabicPeriod"/>
            </a:pPr>
            <a:r>
              <a:rPr lang="en-US" sz="1400" dirty="0" smtClean="0"/>
              <a:t>Then </a:t>
            </a:r>
            <a:r>
              <a:rPr lang="en-US" sz="1400" dirty="0"/>
              <a:t>after the sixty-two weeks the Messiah will be cut off and have nothing</a:t>
            </a:r>
          </a:p>
          <a:p>
            <a:pPr marL="228600" indent="-228600">
              <a:buFont typeface="+mj-lt"/>
              <a:buAutoNum type="arabicPeriod"/>
            </a:pPr>
            <a:r>
              <a:rPr lang="en-US" sz="1400" dirty="0" smtClean="0"/>
              <a:t>and </a:t>
            </a:r>
            <a:r>
              <a:rPr lang="en-US" sz="1400" dirty="0"/>
              <a:t>the  people of the prince who is to come will destroy the </a:t>
            </a:r>
            <a:r>
              <a:rPr lang="en-US" sz="1400" dirty="0" smtClean="0"/>
              <a:t>city </a:t>
            </a:r>
            <a:r>
              <a:rPr lang="en-US" sz="1400" dirty="0"/>
              <a:t>and the sanctuary. And its end will come with a flood; even to the end there will be war; desolations are determined.</a:t>
            </a:r>
          </a:p>
          <a:p>
            <a:pPr marL="228600" indent="-228600">
              <a:buFont typeface="+mj-lt"/>
              <a:buAutoNum type="arabicPeriod"/>
            </a:pPr>
            <a:r>
              <a:rPr lang="en-US" sz="1400" dirty="0" smtClean="0"/>
              <a:t>And </a:t>
            </a:r>
            <a:r>
              <a:rPr lang="en-US" sz="1400" dirty="0"/>
              <a:t>he will make a firm covenant with the  many for one week,</a:t>
            </a:r>
          </a:p>
          <a:p>
            <a:pPr marL="228600" indent="-228600">
              <a:buFont typeface="+mj-lt"/>
              <a:buAutoNum type="arabicPeriod"/>
            </a:pPr>
            <a:r>
              <a:rPr lang="en-US" sz="1400" dirty="0" smtClean="0"/>
              <a:t>but </a:t>
            </a:r>
            <a:r>
              <a:rPr lang="en-US" sz="1400" dirty="0"/>
              <a:t>in the middle of the week he will </a:t>
            </a:r>
            <a:r>
              <a:rPr lang="en-US" sz="1400" dirty="0" smtClean="0"/>
              <a:t>put a stop </a:t>
            </a:r>
            <a:r>
              <a:rPr lang="en-US" sz="1400" dirty="0"/>
              <a:t>to sacrifice and grain offering; and on the wing of abominations will come one who makes desolate,</a:t>
            </a:r>
          </a:p>
          <a:p>
            <a:pPr marL="228600" indent="-228600">
              <a:buFont typeface="+mj-lt"/>
              <a:buAutoNum type="arabicPeriod"/>
            </a:pPr>
            <a:r>
              <a:rPr lang="en-US" sz="1400" b="1" dirty="0" smtClean="0">
                <a:solidFill>
                  <a:srgbClr val="FF0000"/>
                </a:solidFill>
              </a:rPr>
              <a:t>even </a:t>
            </a:r>
            <a:r>
              <a:rPr lang="en-US" sz="1400" b="1" dirty="0">
                <a:solidFill>
                  <a:srgbClr val="FF0000"/>
                </a:solidFill>
              </a:rPr>
              <a:t>until a complete destruction, one that is decreed, is poured out on the one who makes desolate</a:t>
            </a:r>
            <a:r>
              <a:rPr lang="en-US" sz="1400" dirty="0" smtClean="0"/>
              <a:t>.”  						          9:27</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 name="TextBox 2"/>
          <p:cNvSpPr txBox="1"/>
          <p:nvPr/>
        </p:nvSpPr>
        <p:spPr>
          <a:xfrm>
            <a:off x="685800" y="5334000"/>
            <a:ext cx="4114800" cy="523220"/>
          </a:xfrm>
          <a:prstGeom prst="rect">
            <a:avLst/>
          </a:prstGeom>
          <a:noFill/>
        </p:spPr>
        <p:txBody>
          <a:bodyPr wrap="square" rtlCol="0">
            <a:spAutoFit/>
          </a:bodyPr>
          <a:lstStyle/>
          <a:p>
            <a:r>
              <a:rPr lang="en-US" sz="1400" dirty="0" smtClean="0"/>
              <a:t>NOTE: On the following charts, the </a:t>
            </a:r>
            <a:r>
              <a:rPr lang="en-US" sz="1400" b="1" dirty="0" smtClean="0">
                <a:solidFill>
                  <a:srgbClr val="00B0F0"/>
                </a:solidFill>
              </a:rPr>
              <a:t>numbers (1-9) </a:t>
            </a:r>
            <a:r>
              <a:rPr lang="en-US" sz="1400" dirty="0" smtClean="0"/>
              <a:t>are used to identify individual elements of the 70 weeks.</a:t>
            </a:r>
            <a:endParaRPr lang="en-US" sz="1400" dirty="0"/>
          </a:p>
        </p:txBody>
      </p:sp>
      <p:sp>
        <p:nvSpPr>
          <p:cNvPr id="6" name="TextBox 5"/>
          <p:cNvSpPr txBox="1"/>
          <p:nvPr/>
        </p:nvSpPr>
        <p:spPr>
          <a:xfrm>
            <a:off x="609600" y="1393210"/>
            <a:ext cx="304800" cy="369332"/>
          </a:xfrm>
          <a:prstGeom prst="rect">
            <a:avLst/>
          </a:prstGeom>
          <a:noFill/>
        </p:spPr>
        <p:txBody>
          <a:bodyPr wrap="square" rtlCol="0">
            <a:spAutoFit/>
          </a:bodyPr>
          <a:lstStyle/>
          <a:p>
            <a:endParaRPr lang="en-US" dirty="0"/>
          </a:p>
        </p:txBody>
      </p:sp>
      <p:sp>
        <p:nvSpPr>
          <p:cNvPr id="8" name="TextBox 7"/>
          <p:cNvSpPr txBox="1"/>
          <p:nvPr/>
        </p:nvSpPr>
        <p:spPr>
          <a:xfrm>
            <a:off x="618565" y="1402262"/>
            <a:ext cx="228600" cy="3323987"/>
          </a:xfrm>
          <a:prstGeom prst="rect">
            <a:avLst/>
          </a:prstGeom>
          <a:solidFill>
            <a:schemeClr val="accent1">
              <a:lumMod val="60000"/>
              <a:lumOff val="40000"/>
              <a:alpha val="33000"/>
            </a:schemeClr>
          </a:solidFill>
        </p:spPr>
        <p:txBody>
          <a:bodyPr wrap="square" rtlCol="0">
            <a:spAutoFit/>
          </a:bodyPr>
          <a:lstStyle/>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p:txBody>
      </p:sp>
      <p:sp>
        <p:nvSpPr>
          <p:cNvPr id="7" name="Slide Number Placeholder 6"/>
          <p:cNvSpPr>
            <a:spLocks noGrp="1"/>
          </p:cNvSpPr>
          <p:nvPr>
            <p:ph type="sldNum" sz="quarter" idx="12"/>
          </p:nvPr>
        </p:nvSpPr>
        <p:spPr/>
        <p:txBody>
          <a:bodyPr/>
          <a:lstStyle/>
          <a:p>
            <a:fld id="{98650474-85C6-42BB-8D65-5EB8A315D00E}" type="slidenum">
              <a:rPr lang="en-US" smtClean="0"/>
              <a:t>13</a:t>
            </a:fld>
            <a:endParaRPr lang="en-US"/>
          </a:p>
        </p:txBody>
      </p:sp>
    </p:spTree>
    <p:extLst>
      <p:ext uri="{BB962C8B-B14F-4D97-AF65-F5344CB8AC3E}">
        <p14:creationId xmlns:p14="http://schemas.microsoft.com/office/powerpoint/2010/main" val="4226818094"/>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3323987"/>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a:t>
            </a:r>
            <a:r>
              <a:rPr lang="en-US" sz="1400" dirty="0"/>
              <a:t>make </a:t>
            </a:r>
            <a:r>
              <a:rPr lang="en-US" sz="1400" dirty="0" smtClean="0"/>
              <a:t>atonement </a:t>
            </a:r>
            <a:r>
              <a:rPr lang="en-US" sz="1400" dirty="0"/>
              <a:t>for iniquity, to bring in everlasting righteousness, to seal up vision and prophecy and to anoint the most holy place.</a:t>
            </a:r>
          </a:p>
          <a:p>
            <a:pPr marL="228600" indent="-228600">
              <a:buFont typeface="+mj-lt"/>
              <a:buAutoNum type="arabicPeriod"/>
            </a:pPr>
            <a:r>
              <a:rPr lang="en-US" sz="1400" dirty="0" smtClean="0"/>
              <a:t>So </a:t>
            </a:r>
            <a:r>
              <a:rPr lang="en-US" sz="1400" dirty="0"/>
              <a:t>you are to know and  discern that from the issuing of a decree to restore and rebuild </a:t>
            </a:r>
            <a:r>
              <a:rPr lang="en-US" sz="1400" dirty="0" smtClean="0"/>
              <a:t>Jerusalem</a:t>
            </a:r>
          </a:p>
          <a:p>
            <a:pPr marL="228600" indent="-228600">
              <a:buFont typeface="+mj-lt"/>
              <a:buAutoNum type="arabicPeriod"/>
            </a:pPr>
            <a:r>
              <a:rPr lang="en-US" sz="1400" dirty="0" smtClean="0"/>
              <a:t>until </a:t>
            </a:r>
            <a:r>
              <a:rPr lang="en-US" sz="1400" dirty="0"/>
              <a:t>Messiah the Prince there will be seven weeks and sixty-two </a:t>
            </a:r>
            <a:r>
              <a:rPr lang="en-US" sz="1400" dirty="0" smtClean="0"/>
              <a:t>weeks.</a:t>
            </a:r>
            <a:endParaRPr lang="en-US" sz="1400" dirty="0"/>
          </a:p>
          <a:p>
            <a:pPr marL="228600" indent="-228600">
              <a:buFont typeface="+mj-lt"/>
              <a:buAutoNum type="arabicPeriod"/>
            </a:pPr>
            <a:r>
              <a:rPr lang="en-US" sz="1400" dirty="0" smtClean="0"/>
              <a:t>It </a:t>
            </a:r>
            <a:r>
              <a:rPr lang="en-US" sz="1400" dirty="0"/>
              <a:t>will be built again, with plaza and  moat, even in times of  distress.</a:t>
            </a:r>
          </a:p>
          <a:p>
            <a:pPr marL="228600" indent="-228600">
              <a:buFont typeface="+mj-lt"/>
              <a:buAutoNum type="arabicPeriod"/>
            </a:pPr>
            <a:r>
              <a:rPr lang="en-US" sz="1400" dirty="0" smtClean="0"/>
              <a:t>Then </a:t>
            </a:r>
            <a:r>
              <a:rPr lang="en-US" sz="1400" dirty="0"/>
              <a:t>after the sixty-two weeks the Messiah will be cut off and have nothing</a:t>
            </a:r>
          </a:p>
          <a:p>
            <a:pPr marL="228600" indent="-228600">
              <a:buFont typeface="+mj-lt"/>
              <a:buAutoNum type="arabicPeriod"/>
            </a:pPr>
            <a:r>
              <a:rPr lang="en-US" sz="1400" dirty="0" smtClean="0"/>
              <a:t>and </a:t>
            </a:r>
            <a:r>
              <a:rPr lang="en-US" sz="1400" dirty="0"/>
              <a:t>the  people of the prince who is to come will destroy the </a:t>
            </a:r>
            <a:r>
              <a:rPr lang="en-US" sz="1400" dirty="0" smtClean="0"/>
              <a:t>city </a:t>
            </a:r>
            <a:r>
              <a:rPr lang="en-US" sz="1400" dirty="0"/>
              <a:t>and the sanctuary. And its end will come with a flood; even to the end there will be war; desolations are determined.</a:t>
            </a:r>
          </a:p>
          <a:p>
            <a:pPr marL="228600" indent="-228600">
              <a:buFont typeface="+mj-lt"/>
              <a:buAutoNum type="arabicPeriod"/>
            </a:pPr>
            <a:r>
              <a:rPr lang="en-US" sz="1400" dirty="0" smtClean="0"/>
              <a:t>And </a:t>
            </a:r>
            <a:r>
              <a:rPr lang="en-US" sz="1400" dirty="0"/>
              <a:t>he will make a firm covenant with the  many for one week,</a:t>
            </a:r>
          </a:p>
          <a:p>
            <a:pPr marL="228600" indent="-228600">
              <a:buFont typeface="+mj-lt"/>
              <a:buAutoNum type="arabicPeriod"/>
            </a:pPr>
            <a:r>
              <a:rPr lang="en-US" sz="1400" dirty="0" smtClean="0"/>
              <a:t>but </a:t>
            </a:r>
            <a:r>
              <a:rPr lang="en-US" sz="1400" dirty="0"/>
              <a:t>in the middle of the week he will </a:t>
            </a:r>
            <a:r>
              <a:rPr lang="en-US" sz="1400" dirty="0" smtClean="0"/>
              <a:t>put a stop </a:t>
            </a:r>
            <a:r>
              <a:rPr lang="en-US" sz="1400" dirty="0"/>
              <a:t>to sacrifice and grain offering; and on the wing of abominations will come one who makes desolate,</a:t>
            </a:r>
          </a:p>
          <a:p>
            <a:pPr marL="228600" indent="-228600">
              <a:buFont typeface="+mj-lt"/>
              <a:buAutoNum type="arabicPeriod"/>
            </a:pPr>
            <a:r>
              <a:rPr lang="en-US" sz="1400" b="1" dirty="0" smtClean="0">
                <a:solidFill>
                  <a:srgbClr val="FF0000"/>
                </a:solidFill>
              </a:rPr>
              <a:t>even </a:t>
            </a:r>
            <a:r>
              <a:rPr lang="en-US" sz="1400" b="1" dirty="0">
                <a:solidFill>
                  <a:srgbClr val="FF0000"/>
                </a:solidFill>
              </a:rPr>
              <a:t>until a complete destruction, one that is decreed, is poured out on the one who makes desolate</a:t>
            </a:r>
            <a:r>
              <a:rPr lang="en-US" sz="1400" dirty="0" smtClean="0"/>
              <a:t>.”</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 name="TextBox 2"/>
          <p:cNvSpPr txBox="1"/>
          <p:nvPr/>
        </p:nvSpPr>
        <p:spPr>
          <a:xfrm>
            <a:off x="685800" y="5334000"/>
            <a:ext cx="4114800" cy="523220"/>
          </a:xfrm>
          <a:prstGeom prst="rect">
            <a:avLst/>
          </a:prstGeom>
          <a:noFill/>
        </p:spPr>
        <p:txBody>
          <a:bodyPr wrap="square" rtlCol="0">
            <a:spAutoFit/>
          </a:bodyPr>
          <a:lstStyle/>
          <a:p>
            <a:r>
              <a:rPr lang="en-US" sz="1400" dirty="0" smtClean="0"/>
              <a:t>NOTE: On the following charts, the </a:t>
            </a:r>
            <a:r>
              <a:rPr lang="en-US" sz="1400" b="1" dirty="0" smtClean="0">
                <a:solidFill>
                  <a:srgbClr val="00B0F0"/>
                </a:solidFill>
              </a:rPr>
              <a:t>numbers (1-9) </a:t>
            </a:r>
            <a:r>
              <a:rPr lang="en-US" sz="1400" dirty="0" smtClean="0"/>
              <a:t>are used to identify individual </a:t>
            </a:r>
            <a:r>
              <a:rPr lang="en-US" sz="1400" dirty="0" smtClean="0"/>
              <a:t>elements of </a:t>
            </a:r>
            <a:r>
              <a:rPr lang="en-US" sz="1400" dirty="0" smtClean="0"/>
              <a:t>the 70 weeks.</a:t>
            </a:r>
            <a:endParaRPr lang="en-US" sz="1400" dirty="0"/>
          </a:p>
        </p:txBody>
      </p:sp>
      <p:sp>
        <p:nvSpPr>
          <p:cNvPr id="6" name="TextBox 5"/>
          <p:cNvSpPr txBox="1"/>
          <p:nvPr/>
        </p:nvSpPr>
        <p:spPr>
          <a:xfrm>
            <a:off x="609600" y="1393210"/>
            <a:ext cx="304800" cy="369332"/>
          </a:xfrm>
          <a:prstGeom prst="rect">
            <a:avLst/>
          </a:prstGeom>
          <a:noFill/>
        </p:spPr>
        <p:txBody>
          <a:bodyPr wrap="square" rtlCol="0">
            <a:spAutoFit/>
          </a:bodyPr>
          <a:lstStyle/>
          <a:p>
            <a:endParaRPr lang="en-US" dirty="0"/>
          </a:p>
        </p:txBody>
      </p:sp>
      <p:sp>
        <p:nvSpPr>
          <p:cNvPr id="7" name="Slide Number Placeholder 6"/>
          <p:cNvSpPr>
            <a:spLocks noGrp="1"/>
          </p:cNvSpPr>
          <p:nvPr>
            <p:ph type="sldNum" sz="quarter" idx="12"/>
          </p:nvPr>
        </p:nvSpPr>
        <p:spPr/>
        <p:txBody>
          <a:bodyPr/>
          <a:lstStyle/>
          <a:p>
            <a:fld id="{98650474-85C6-42BB-8D65-5EB8A315D00E}" type="slidenum">
              <a:rPr lang="en-US" smtClean="0"/>
              <a:t>14</a:t>
            </a:fld>
            <a:endParaRPr lang="en-US"/>
          </a:p>
        </p:txBody>
      </p:sp>
    </p:spTree>
    <p:extLst>
      <p:ext uri="{BB962C8B-B14F-4D97-AF65-F5344CB8AC3E}">
        <p14:creationId xmlns:p14="http://schemas.microsoft.com/office/powerpoint/2010/main" val="2796753648"/>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 Overview</a:t>
            </a:r>
          </a:p>
          <a:p>
            <a:pPr algn="ctr"/>
            <a:r>
              <a:rPr lang="en-US" sz="1400" dirty="0" smtClean="0"/>
              <a:t>Dan.1:1-9:27</a:t>
            </a:r>
            <a:endParaRPr lang="en-US" sz="1400" dirty="0"/>
          </a:p>
        </p:txBody>
      </p:sp>
      <p:sp>
        <p:nvSpPr>
          <p:cNvPr id="12" name="Right Arrow 11"/>
          <p:cNvSpPr/>
          <p:nvPr/>
        </p:nvSpPr>
        <p:spPr>
          <a:xfrm>
            <a:off x="372035" y="2875313"/>
            <a:ext cx="6181165" cy="138504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cxnSp>
        <p:nvCxnSpPr>
          <p:cNvPr id="17" name="Straight Connector 16"/>
          <p:cNvCxnSpPr/>
          <p:nvPr/>
        </p:nvCxnSpPr>
        <p:spPr>
          <a:xfrm flipV="1">
            <a:off x="372035"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04800" y="2154815"/>
            <a:ext cx="838200" cy="276999"/>
          </a:xfrm>
          <a:prstGeom prst="rect">
            <a:avLst/>
          </a:prstGeom>
          <a:noFill/>
        </p:spPr>
        <p:txBody>
          <a:bodyPr wrap="square" rtlCol="0">
            <a:spAutoFit/>
          </a:bodyPr>
          <a:lstStyle/>
          <a:p>
            <a:r>
              <a:rPr lang="en-US" sz="1200" dirty="0" smtClean="0"/>
              <a:t>605 BC</a:t>
            </a:r>
            <a:endParaRPr lang="en-US" sz="1200" dirty="0"/>
          </a:p>
        </p:txBody>
      </p:sp>
      <p:sp>
        <p:nvSpPr>
          <p:cNvPr id="43" name="TextBox 42"/>
          <p:cNvSpPr txBox="1"/>
          <p:nvPr/>
        </p:nvSpPr>
        <p:spPr>
          <a:xfrm>
            <a:off x="304800" y="4616551"/>
            <a:ext cx="1447800" cy="1015663"/>
          </a:xfrm>
          <a:prstGeom prst="rect">
            <a:avLst/>
          </a:prstGeom>
          <a:noFill/>
        </p:spPr>
        <p:txBody>
          <a:bodyPr wrap="square" rtlCol="0">
            <a:spAutoFit/>
          </a:bodyPr>
          <a:lstStyle/>
          <a:p>
            <a:r>
              <a:rPr lang="en-US" sz="1200" dirty="0" smtClean="0"/>
              <a:t>Nebuchadnezzar conquers Jerusalem</a:t>
            </a:r>
          </a:p>
          <a:p>
            <a:endParaRPr lang="en-US" sz="1200" dirty="0"/>
          </a:p>
          <a:p>
            <a:r>
              <a:rPr lang="en-US" sz="1200" b="1" dirty="0" smtClean="0"/>
              <a:t>Daniel led captive</a:t>
            </a:r>
          </a:p>
          <a:p>
            <a:r>
              <a:rPr lang="en-US" sz="1200" b="1" dirty="0" smtClean="0"/>
              <a:t>Dan.1</a:t>
            </a:r>
            <a:endParaRPr lang="en-US" sz="1200" b="1" dirty="0"/>
          </a:p>
        </p:txBody>
      </p:sp>
      <p:sp>
        <p:nvSpPr>
          <p:cNvPr id="44" name="TextBox 43"/>
          <p:cNvSpPr txBox="1"/>
          <p:nvPr/>
        </p:nvSpPr>
        <p:spPr>
          <a:xfrm>
            <a:off x="542364" y="3320534"/>
            <a:ext cx="3496236" cy="523220"/>
          </a:xfrm>
          <a:prstGeom prst="rect">
            <a:avLst/>
          </a:prstGeom>
          <a:noFill/>
        </p:spPr>
        <p:txBody>
          <a:bodyPr wrap="square" rtlCol="0">
            <a:spAutoFit/>
          </a:bodyPr>
          <a:lstStyle/>
          <a:p>
            <a:r>
              <a:rPr lang="en-US" sz="1400" dirty="0" smtClean="0"/>
              <a:t>Jerusalem is desolate. Many killed / captives.</a:t>
            </a:r>
          </a:p>
          <a:p>
            <a:r>
              <a:rPr lang="en-US" sz="1400" dirty="0" smtClean="0"/>
              <a:t>Land fulfills Sabbath rests. (</a:t>
            </a:r>
            <a:r>
              <a:rPr lang="en-US" sz="1400" u="sng" dirty="0" smtClean="0"/>
              <a:t>IIChron.36:21</a:t>
            </a:r>
            <a:r>
              <a:rPr lang="en-US" sz="1400" dirty="0" smtClean="0"/>
              <a:t>)</a:t>
            </a:r>
            <a:endParaRPr lang="en-US" sz="1400" dirty="0"/>
          </a:p>
        </p:txBody>
      </p:sp>
      <p:sp>
        <p:nvSpPr>
          <p:cNvPr id="78" name="TextBox 77"/>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15</a:t>
            </a:fld>
            <a:endParaRPr lang="en-US"/>
          </a:p>
        </p:txBody>
      </p:sp>
    </p:spTree>
    <p:extLst>
      <p:ext uri="{BB962C8B-B14F-4D97-AF65-F5344CB8AC3E}">
        <p14:creationId xmlns:p14="http://schemas.microsoft.com/office/powerpoint/2010/main" val="37840495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 Overview</a:t>
            </a:r>
          </a:p>
          <a:p>
            <a:pPr algn="ctr"/>
            <a:r>
              <a:rPr lang="en-US" sz="1400" dirty="0" smtClean="0"/>
              <a:t>Dan.1:1-9:27</a:t>
            </a:r>
            <a:endParaRPr lang="en-US" sz="1400" dirty="0"/>
          </a:p>
        </p:txBody>
      </p:sp>
      <p:sp>
        <p:nvSpPr>
          <p:cNvPr id="12" name="Right Arrow 11"/>
          <p:cNvSpPr/>
          <p:nvPr/>
        </p:nvSpPr>
        <p:spPr>
          <a:xfrm>
            <a:off x="372035" y="2875313"/>
            <a:ext cx="6181165" cy="138504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cxnSp>
        <p:nvCxnSpPr>
          <p:cNvPr id="17" name="Straight Connector 16"/>
          <p:cNvCxnSpPr/>
          <p:nvPr/>
        </p:nvCxnSpPr>
        <p:spPr>
          <a:xfrm flipV="1">
            <a:off x="372035"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04800" y="2154815"/>
            <a:ext cx="838200" cy="276999"/>
          </a:xfrm>
          <a:prstGeom prst="rect">
            <a:avLst/>
          </a:prstGeom>
          <a:noFill/>
        </p:spPr>
        <p:txBody>
          <a:bodyPr wrap="square" rtlCol="0">
            <a:spAutoFit/>
          </a:bodyPr>
          <a:lstStyle/>
          <a:p>
            <a:r>
              <a:rPr lang="en-US" sz="1200" dirty="0" smtClean="0"/>
              <a:t>605 BC</a:t>
            </a:r>
            <a:endParaRPr lang="en-US" sz="1200" dirty="0"/>
          </a:p>
        </p:txBody>
      </p:sp>
      <p:sp>
        <p:nvSpPr>
          <p:cNvPr id="43" name="TextBox 42"/>
          <p:cNvSpPr txBox="1"/>
          <p:nvPr/>
        </p:nvSpPr>
        <p:spPr>
          <a:xfrm>
            <a:off x="304800" y="4616551"/>
            <a:ext cx="1447800" cy="1015663"/>
          </a:xfrm>
          <a:prstGeom prst="rect">
            <a:avLst/>
          </a:prstGeom>
          <a:noFill/>
        </p:spPr>
        <p:txBody>
          <a:bodyPr wrap="square" rtlCol="0">
            <a:spAutoFit/>
          </a:bodyPr>
          <a:lstStyle/>
          <a:p>
            <a:r>
              <a:rPr lang="en-US" sz="1200" dirty="0" smtClean="0"/>
              <a:t>Nebuchadnezzar conquers Jerusalem</a:t>
            </a:r>
          </a:p>
          <a:p>
            <a:endParaRPr lang="en-US" sz="1200" dirty="0"/>
          </a:p>
          <a:p>
            <a:r>
              <a:rPr lang="en-US" sz="1200" b="1" dirty="0" smtClean="0"/>
              <a:t>Daniel led captive</a:t>
            </a:r>
          </a:p>
          <a:p>
            <a:r>
              <a:rPr lang="en-US" sz="1200" b="1" dirty="0" smtClean="0"/>
              <a:t>Dan.1:1-7</a:t>
            </a:r>
            <a:endParaRPr lang="en-US" sz="1200" b="1" dirty="0"/>
          </a:p>
        </p:txBody>
      </p:sp>
      <p:cxnSp>
        <p:nvCxnSpPr>
          <p:cNvPr id="76" name="Straight Connector 75"/>
          <p:cNvCxnSpPr/>
          <p:nvPr/>
        </p:nvCxnSpPr>
        <p:spPr>
          <a:xfrm flipV="1">
            <a:off x="4191000"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542364" y="3320534"/>
            <a:ext cx="3496236" cy="523220"/>
          </a:xfrm>
          <a:prstGeom prst="rect">
            <a:avLst/>
          </a:prstGeom>
          <a:noFill/>
        </p:spPr>
        <p:txBody>
          <a:bodyPr wrap="square" rtlCol="0">
            <a:spAutoFit/>
          </a:bodyPr>
          <a:lstStyle/>
          <a:p>
            <a:r>
              <a:rPr lang="en-US" sz="1400" dirty="0" smtClean="0"/>
              <a:t>Jerusalem is desolate. Many killed / captives.</a:t>
            </a:r>
          </a:p>
          <a:p>
            <a:r>
              <a:rPr lang="en-US" sz="1400" dirty="0" smtClean="0"/>
              <a:t>Land fulfills Sabbath rests. (</a:t>
            </a:r>
            <a:r>
              <a:rPr lang="en-US" sz="1400" u="sng" dirty="0" smtClean="0"/>
              <a:t>IIChron.36:21</a:t>
            </a:r>
            <a:r>
              <a:rPr lang="en-US" sz="1400" dirty="0" smtClean="0"/>
              <a:t>)</a:t>
            </a:r>
            <a:endParaRPr lang="en-US" sz="1400" dirty="0"/>
          </a:p>
        </p:txBody>
      </p:sp>
      <p:sp>
        <p:nvSpPr>
          <p:cNvPr id="45" name="TextBox 44"/>
          <p:cNvSpPr txBox="1"/>
          <p:nvPr/>
        </p:nvSpPr>
        <p:spPr>
          <a:xfrm>
            <a:off x="1503829" y="2382509"/>
            <a:ext cx="1958788" cy="369332"/>
          </a:xfrm>
          <a:prstGeom prst="rect">
            <a:avLst/>
          </a:prstGeom>
          <a:noFill/>
        </p:spPr>
        <p:txBody>
          <a:bodyPr wrap="square" rtlCol="0">
            <a:spAutoFit/>
          </a:bodyPr>
          <a:lstStyle/>
          <a:p>
            <a:r>
              <a:rPr lang="en-US" b="1" dirty="0" smtClean="0">
                <a:solidFill>
                  <a:srgbClr val="FF0000"/>
                </a:solidFill>
              </a:rPr>
              <a:t>70 </a:t>
            </a:r>
            <a:r>
              <a:rPr lang="en-US" b="1" i="1" dirty="0" smtClean="0">
                <a:solidFill>
                  <a:srgbClr val="FF0000"/>
                </a:solidFill>
              </a:rPr>
              <a:t>years </a:t>
            </a:r>
            <a:r>
              <a:rPr lang="en-US" sz="1600" b="1" dirty="0" smtClean="0">
                <a:solidFill>
                  <a:srgbClr val="FF0000"/>
                </a:solidFill>
              </a:rPr>
              <a:t>/ Jer.29:10</a:t>
            </a:r>
            <a:endParaRPr lang="en-US" sz="1600" b="1" dirty="0">
              <a:solidFill>
                <a:srgbClr val="FF0000"/>
              </a:solidFill>
            </a:endParaRPr>
          </a:p>
        </p:txBody>
      </p:sp>
      <p:cxnSp>
        <p:nvCxnSpPr>
          <p:cNvPr id="47" name="Straight Arrow Connector 46"/>
          <p:cNvCxnSpPr/>
          <p:nvPr/>
        </p:nvCxnSpPr>
        <p:spPr>
          <a:xfrm>
            <a:off x="372035" y="2660414"/>
            <a:ext cx="3818965" cy="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971800" y="4641614"/>
            <a:ext cx="1295400" cy="646331"/>
          </a:xfrm>
          <a:prstGeom prst="rect">
            <a:avLst/>
          </a:prstGeom>
          <a:noFill/>
        </p:spPr>
        <p:txBody>
          <a:bodyPr wrap="square" rtlCol="0">
            <a:spAutoFit/>
          </a:bodyPr>
          <a:lstStyle/>
          <a:p>
            <a:pPr algn="r"/>
            <a:r>
              <a:rPr lang="en-US" sz="1200" dirty="0" smtClean="0"/>
              <a:t>Daniel Prays</a:t>
            </a:r>
          </a:p>
          <a:p>
            <a:pPr algn="r"/>
            <a:r>
              <a:rPr lang="en-US" sz="1200" dirty="0" smtClean="0"/>
              <a:t>(</a:t>
            </a:r>
            <a:r>
              <a:rPr lang="en-US" sz="1200" b="1" dirty="0" smtClean="0"/>
              <a:t>Dan.9:1-23</a:t>
            </a:r>
            <a:r>
              <a:rPr lang="en-US" sz="1200" dirty="0" smtClean="0"/>
              <a:t>)</a:t>
            </a:r>
          </a:p>
          <a:p>
            <a:pPr algn="r"/>
            <a:endParaRPr lang="en-US" sz="1200" b="1" dirty="0"/>
          </a:p>
        </p:txBody>
      </p:sp>
      <p:sp>
        <p:nvSpPr>
          <p:cNvPr id="81" name="TextBox 80"/>
          <p:cNvSpPr txBox="1"/>
          <p:nvPr/>
        </p:nvSpPr>
        <p:spPr>
          <a:xfrm>
            <a:off x="3657600" y="2144944"/>
            <a:ext cx="618565" cy="276999"/>
          </a:xfrm>
          <a:prstGeom prst="rect">
            <a:avLst/>
          </a:prstGeom>
          <a:noFill/>
        </p:spPr>
        <p:txBody>
          <a:bodyPr wrap="square" rtlCol="0">
            <a:spAutoFit/>
          </a:bodyPr>
          <a:lstStyle/>
          <a:p>
            <a:r>
              <a:rPr lang="en-US" sz="1200" dirty="0" smtClean="0"/>
              <a:t>535 BC</a:t>
            </a:r>
            <a:endParaRPr lang="en-US" sz="1200" dirty="0"/>
          </a:p>
        </p:txBody>
      </p:sp>
      <p:sp>
        <p:nvSpPr>
          <p:cNvPr id="78" name="TextBox 77"/>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16</a:t>
            </a:fld>
            <a:endParaRPr lang="en-US"/>
          </a:p>
        </p:txBody>
      </p:sp>
    </p:spTree>
    <p:extLst>
      <p:ext uri="{BB962C8B-B14F-4D97-AF65-F5344CB8AC3E}">
        <p14:creationId xmlns:p14="http://schemas.microsoft.com/office/powerpoint/2010/main" val="493080368"/>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 Overview</a:t>
            </a:r>
          </a:p>
          <a:p>
            <a:pPr algn="ctr"/>
            <a:r>
              <a:rPr lang="en-US" sz="1400" dirty="0" smtClean="0"/>
              <a:t>Dan.1:1-9:27</a:t>
            </a:r>
            <a:endParaRPr lang="en-US" sz="1400" dirty="0"/>
          </a:p>
        </p:txBody>
      </p:sp>
      <p:sp>
        <p:nvSpPr>
          <p:cNvPr id="12" name="Right Arrow 11"/>
          <p:cNvSpPr/>
          <p:nvPr/>
        </p:nvSpPr>
        <p:spPr>
          <a:xfrm>
            <a:off x="372035" y="2875313"/>
            <a:ext cx="6181165" cy="138504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cxnSp>
        <p:nvCxnSpPr>
          <p:cNvPr id="17" name="Straight Connector 16"/>
          <p:cNvCxnSpPr/>
          <p:nvPr/>
        </p:nvCxnSpPr>
        <p:spPr>
          <a:xfrm flipV="1">
            <a:off x="372035"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04800" y="2154815"/>
            <a:ext cx="838200" cy="276999"/>
          </a:xfrm>
          <a:prstGeom prst="rect">
            <a:avLst/>
          </a:prstGeom>
          <a:noFill/>
        </p:spPr>
        <p:txBody>
          <a:bodyPr wrap="square" rtlCol="0">
            <a:spAutoFit/>
          </a:bodyPr>
          <a:lstStyle/>
          <a:p>
            <a:r>
              <a:rPr lang="en-US" sz="1200" dirty="0" smtClean="0"/>
              <a:t>605 BC</a:t>
            </a:r>
            <a:endParaRPr lang="en-US" sz="1200" dirty="0"/>
          </a:p>
        </p:txBody>
      </p:sp>
      <p:sp>
        <p:nvSpPr>
          <p:cNvPr id="43" name="TextBox 42"/>
          <p:cNvSpPr txBox="1"/>
          <p:nvPr/>
        </p:nvSpPr>
        <p:spPr>
          <a:xfrm>
            <a:off x="304800" y="4616551"/>
            <a:ext cx="1447800" cy="1015663"/>
          </a:xfrm>
          <a:prstGeom prst="rect">
            <a:avLst/>
          </a:prstGeom>
          <a:noFill/>
        </p:spPr>
        <p:txBody>
          <a:bodyPr wrap="square" rtlCol="0">
            <a:spAutoFit/>
          </a:bodyPr>
          <a:lstStyle/>
          <a:p>
            <a:r>
              <a:rPr lang="en-US" sz="1200" dirty="0" smtClean="0"/>
              <a:t>Nebuchadnezzar conquers Jerusalem</a:t>
            </a:r>
          </a:p>
          <a:p>
            <a:endParaRPr lang="en-US" sz="1200" dirty="0"/>
          </a:p>
          <a:p>
            <a:r>
              <a:rPr lang="en-US" sz="1200" b="1" dirty="0" smtClean="0"/>
              <a:t>Daniel led captive</a:t>
            </a:r>
          </a:p>
          <a:p>
            <a:r>
              <a:rPr lang="en-US" sz="1200" b="1" dirty="0" smtClean="0"/>
              <a:t>Dan.1:1-7</a:t>
            </a:r>
            <a:endParaRPr lang="en-US" sz="1200" b="1" dirty="0"/>
          </a:p>
        </p:txBody>
      </p:sp>
      <p:cxnSp>
        <p:nvCxnSpPr>
          <p:cNvPr id="76" name="Straight Connector 75"/>
          <p:cNvCxnSpPr/>
          <p:nvPr/>
        </p:nvCxnSpPr>
        <p:spPr>
          <a:xfrm flipV="1">
            <a:off x="4191000"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542364" y="3320534"/>
            <a:ext cx="3496236" cy="523220"/>
          </a:xfrm>
          <a:prstGeom prst="rect">
            <a:avLst/>
          </a:prstGeom>
          <a:noFill/>
        </p:spPr>
        <p:txBody>
          <a:bodyPr wrap="square" rtlCol="0">
            <a:spAutoFit/>
          </a:bodyPr>
          <a:lstStyle/>
          <a:p>
            <a:r>
              <a:rPr lang="en-US" sz="1400" dirty="0" smtClean="0"/>
              <a:t>Jerusalem is desolate. Many killed / captives.</a:t>
            </a:r>
          </a:p>
          <a:p>
            <a:r>
              <a:rPr lang="en-US" sz="1400" dirty="0" smtClean="0"/>
              <a:t>Land fulfills Sabbath rests. (</a:t>
            </a:r>
            <a:r>
              <a:rPr lang="en-US" sz="1400" u="sng" dirty="0" smtClean="0"/>
              <a:t>IIChron.36:21</a:t>
            </a:r>
            <a:r>
              <a:rPr lang="en-US" sz="1400" dirty="0" smtClean="0"/>
              <a:t>)</a:t>
            </a:r>
            <a:endParaRPr lang="en-US" sz="1400" dirty="0"/>
          </a:p>
        </p:txBody>
      </p:sp>
      <p:sp>
        <p:nvSpPr>
          <p:cNvPr id="45" name="TextBox 44"/>
          <p:cNvSpPr txBox="1"/>
          <p:nvPr/>
        </p:nvSpPr>
        <p:spPr>
          <a:xfrm>
            <a:off x="1503829" y="2382509"/>
            <a:ext cx="1958788" cy="369332"/>
          </a:xfrm>
          <a:prstGeom prst="rect">
            <a:avLst/>
          </a:prstGeom>
          <a:noFill/>
        </p:spPr>
        <p:txBody>
          <a:bodyPr wrap="square" rtlCol="0">
            <a:spAutoFit/>
          </a:bodyPr>
          <a:lstStyle/>
          <a:p>
            <a:r>
              <a:rPr lang="en-US" b="1" dirty="0" smtClean="0">
                <a:solidFill>
                  <a:srgbClr val="FF0000"/>
                </a:solidFill>
              </a:rPr>
              <a:t>70 </a:t>
            </a:r>
            <a:r>
              <a:rPr lang="en-US" b="1" i="1" dirty="0" smtClean="0">
                <a:solidFill>
                  <a:srgbClr val="FF0000"/>
                </a:solidFill>
              </a:rPr>
              <a:t>years </a:t>
            </a:r>
            <a:r>
              <a:rPr lang="en-US" sz="1600" b="1" dirty="0" smtClean="0">
                <a:solidFill>
                  <a:srgbClr val="FF0000"/>
                </a:solidFill>
              </a:rPr>
              <a:t>/ Jer.29:10</a:t>
            </a:r>
            <a:endParaRPr lang="en-US" sz="1600" b="1" dirty="0">
              <a:solidFill>
                <a:srgbClr val="FF0000"/>
              </a:solidFill>
            </a:endParaRPr>
          </a:p>
        </p:txBody>
      </p:sp>
      <p:cxnSp>
        <p:nvCxnSpPr>
          <p:cNvPr id="47" name="Straight Arrow Connector 46"/>
          <p:cNvCxnSpPr/>
          <p:nvPr/>
        </p:nvCxnSpPr>
        <p:spPr>
          <a:xfrm>
            <a:off x="372035" y="2660414"/>
            <a:ext cx="3818965" cy="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971800" y="4641614"/>
            <a:ext cx="1295400" cy="1384995"/>
          </a:xfrm>
          <a:prstGeom prst="rect">
            <a:avLst/>
          </a:prstGeom>
          <a:noFill/>
        </p:spPr>
        <p:txBody>
          <a:bodyPr wrap="square" rtlCol="0">
            <a:spAutoFit/>
          </a:bodyPr>
          <a:lstStyle/>
          <a:p>
            <a:pPr algn="r"/>
            <a:r>
              <a:rPr lang="en-US" sz="1200" dirty="0" smtClean="0"/>
              <a:t>Daniel Prays</a:t>
            </a:r>
          </a:p>
          <a:p>
            <a:pPr algn="r"/>
            <a:r>
              <a:rPr lang="en-US" sz="1200" dirty="0" smtClean="0"/>
              <a:t>(</a:t>
            </a:r>
            <a:r>
              <a:rPr lang="en-US" sz="1200" b="1" dirty="0" smtClean="0"/>
              <a:t>Dan.9:1-23</a:t>
            </a:r>
            <a:r>
              <a:rPr lang="en-US" sz="1200" dirty="0" smtClean="0"/>
              <a:t>)</a:t>
            </a:r>
          </a:p>
          <a:p>
            <a:pPr algn="r"/>
            <a:r>
              <a:rPr lang="en-US" sz="1200" dirty="0" smtClean="0"/>
              <a:t> then</a:t>
            </a:r>
          </a:p>
          <a:p>
            <a:pPr algn="r"/>
            <a:r>
              <a:rPr lang="en-US" sz="1200" dirty="0" smtClean="0"/>
              <a:t>receives</a:t>
            </a:r>
          </a:p>
          <a:p>
            <a:pPr algn="r"/>
            <a:r>
              <a:rPr lang="en-US" sz="1200" b="1" dirty="0" smtClean="0">
                <a:solidFill>
                  <a:srgbClr val="FF0000"/>
                </a:solidFill>
              </a:rPr>
              <a:t>70</a:t>
            </a:r>
            <a:r>
              <a:rPr lang="en-US" sz="1200" dirty="0" smtClean="0">
                <a:solidFill>
                  <a:srgbClr val="FF0000"/>
                </a:solidFill>
              </a:rPr>
              <a:t> </a:t>
            </a:r>
            <a:r>
              <a:rPr lang="en-US" sz="1200" b="1" i="1" dirty="0" smtClean="0">
                <a:solidFill>
                  <a:srgbClr val="FF0000"/>
                </a:solidFill>
              </a:rPr>
              <a:t>Weeks</a:t>
            </a:r>
            <a:r>
              <a:rPr lang="en-US" sz="1200" dirty="0" smtClean="0">
                <a:solidFill>
                  <a:srgbClr val="FF0000"/>
                </a:solidFill>
              </a:rPr>
              <a:t> </a:t>
            </a:r>
            <a:r>
              <a:rPr lang="en-US" sz="1200" b="1" dirty="0" smtClean="0">
                <a:solidFill>
                  <a:srgbClr val="FF0000"/>
                </a:solidFill>
              </a:rPr>
              <a:t>vision</a:t>
            </a:r>
          </a:p>
          <a:p>
            <a:pPr algn="r"/>
            <a:endParaRPr lang="en-US" sz="1200" b="1" dirty="0" smtClean="0"/>
          </a:p>
          <a:p>
            <a:pPr algn="r"/>
            <a:r>
              <a:rPr lang="en-US" sz="1200" b="1" dirty="0" smtClean="0"/>
              <a:t>(Dan.9:24-27)</a:t>
            </a:r>
            <a:endParaRPr lang="en-US" sz="1200" b="1" dirty="0"/>
          </a:p>
        </p:txBody>
      </p:sp>
      <p:sp>
        <p:nvSpPr>
          <p:cNvPr id="81" name="TextBox 80"/>
          <p:cNvSpPr txBox="1"/>
          <p:nvPr/>
        </p:nvSpPr>
        <p:spPr>
          <a:xfrm>
            <a:off x="3657600" y="2144944"/>
            <a:ext cx="618565" cy="276999"/>
          </a:xfrm>
          <a:prstGeom prst="rect">
            <a:avLst/>
          </a:prstGeom>
          <a:noFill/>
        </p:spPr>
        <p:txBody>
          <a:bodyPr wrap="square" rtlCol="0">
            <a:spAutoFit/>
          </a:bodyPr>
          <a:lstStyle/>
          <a:p>
            <a:r>
              <a:rPr lang="en-US" sz="1200" dirty="0" smtClean="0"/>
              <a:t>535 BC</a:t>
            </a:r>
            <a:endParaRPr lang="en-US" sz="1200" dirty="0"/>
          </a:p>
        </p:txBody>
      </p:sp>
      <p:sp>
        <p:nvSpPr>
          <p:cNvPr id="78" name="TextBox 77"/>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5" name="TextBox 4"/>
          <p:cNvSpPr txBox="1"/>
          <p:nvPr/>
        </p:nvSpPr>
        <p:spPr>
          <a:xfrm>
            <a:off x="3886200" y="4032014"/>
            <a:ext cx="381000" cy="307777"/>
          </a:xfrm>
          <a:prstGeom prst="rect">
            <a:avLst/>
          </a:prstGeom>
          <a:noFill/>
        </p:spPr>
        <p:txBody>
          <a:bodyPr wrap="square" rtlCol="0">
            <a:spAutoFit/>
          </a:bodyPr>
          <a:lstStyle/>
          <a:p>
            <a:r>
              <a:rPr lang="en-US" sz="1400" b="1" dirty="0" smtClean="0">
                <a:solidFill>
                  <a:srgbClr val="00B0F0"/>
                </a:solidFill>
              </a:rPr>
              <a:t>1)</a:t>
            </a:r>
            <a:endParaRPr lang="en-US" sz="1400" b="1" dirty="0">
              <a:solidFill>
                <a:srgbClr val="00B0F0"/>
              </a:solidFill>
            </a:endParaRPr>
          </a:p>
        </p:txBody>
      </p:sp>
      <p:sp>
        <p:nvSpPr>
          <p:cNvPr id="2" name="Slide Number Placeholder 1"/>
          <p:cNvSpPr>
            <a:spLocks noGrp="1"/>
          </p:cNvSpPr>
          <p:nvPr>
            <p:ph type="sldNum" sz="quarter" idx="12"/>
          </p:nvPr>
        </p:nvSpPr>
        <p:spPr/>
        <p:txBody>
          <a:bodyPr/>
          <a:lstStyle/>
          <a:p>
            <a:fld id="{98650474-85C6-42BB-8D65-5EB8A315D00E}" type="slidenum">
              <a:rPr lang="en-US" smtClean="0"/>
              <a:t>17</a:t>
            </a:fld>
            <a:endParaRPr lang="en-US"/>
          </a:p>
        </p:txBody>
      </p:sp>
    </p:spTree>
    <p:extLst>
      <p:ext uri="{BB962C8B-B14F-4D97-AF65-F5344CB8AC3E}">
        <p14:creationId xmlns:p14="http://schemas.microsoft.com/office/powerpoint/2010/main" val="526383663"/>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738664"/>
          </a:xfrm>
          <a:prstGeom prst="rect">
            <a:avLst/>
          </a:prstGeom>
          <a:noFill/>
          <a:ln w="12700">
            <a:solidFill>
              <a:schemeClr val="tx1"/>
            </a:solidFill>
          </a:ln>
          <a:effectLst>
            <a:glow rad="63500">
              <a:schemeClr val="accent1">
                <a:satMod val="175000"/>
                <a:alpha val="40000"/>
              </a:schemeClr>
            </a:glow>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b="1" dirty="0"/>
              <a:t>, to finish the transgression, to make an end of  sin, </a:t>
            </a:r>
            <a:r>
              <a:rPr lang="en-US" sz="1400" b="1" dirty="0" smtClean="0"/>
              <a:t>to </a:t>
            </a:r>
            <a:r>
              <a:rPr lang="en-US" sz="1400" b="1" dirty="0"/>
              <a:t>make </a:t>
            </a:r>
            <a:r>
              <a:rPr lang="en-US" sz="1400" b="1" dirty="0" smtClean="0"/>
              <a:t>atonement </a:t>
            </a:r>
            <a:r>
              <a:rPr lang="en-US" sz="1400" b="1" dirty="0"/>
              <a:t>for iniquity, to bring in everlasting righteousness, to seal up vision and prophecy and to anoint the most holy place</a:t>
            </a:r>
            <a:r>
              <a:rPr lang="en-US" sz="1400" b="1" dirty="0" smtClean="0"/>
              <a:t>.   	          </a:t>
            </a:r>
            <a:r>
              <a:rPr lang="en-US" sz="1400" dirty="0" smtClean="0"/>
              <a:t>9:24</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 name="Slide Number Placeholder 2"/>
          <p:cNvSpPr>
            <a:spLocks noGrp="1"/>
          </p:cNvSpPr>
          <p:nvPr>
            <p:ph type="sldNum" sz="quarter" idx="12"/>
          </p:nvPr>
        </p:nvSpPr>
        <p:spPr/>
        <p:txBody>
          <a:bodyPr/>
          <a:lstStyle/>
          <a:p>
            <a:fld id="{98650474-85C6-42BB-8D65-5EB8A315D00E}" type="slidenum">
              <a:rPr lang="en-US" smtClean="0"/>
              <a:t>18</a:t>
            </a:fld>
            <a:endParaRPr lang="en-US"/>
          </a:p>
        </p:txBody>
      </p:sp>
    </p:spTree>
    <p:extLst>
      <p:ext uri="{BB962C8B-B14F-4D97-AF65-F5344CB8AC3E}">
        <p14:creationId xmlns:p14="http://schemas.microsoft.com/office/powerpoint/2010/main" val="11714403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1169551"/>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make </a:t>
            </a:r>
            <a:r>
              <a:rPr lang="en-US" sz="1400" dirty="0"/>
              <a:t>atonement for iniquity, to bring in everlasting righteousness, to seal up vision and prophecy and to anoint the most holy place.</a:t>
            </a:r>
          </a:p>
          <a:p>
            <a:pPr marL="228600" indent="-228600">
              <a:buFont typeface="+mj-lt"/>
              <a:buAutoNum type="arabicPeriod"/>
            </a:pPr>
            <a:r>
              <a:rPr lang="en-US" sz="1400" b="1" dirty="0" smtClean="0"/>
              <a:t>So </a:t>
            </a:r>
            <a:r>
              <a:rPr lang="en-US" sz="1400" b="1" dirty="0"/>
              <a:t>you are to know and  discern that from the issuing of a decree to restore and rebuild </a:t>
            </a:r>
            <a:r>
              <a:rPr lang="en-US" sz="1400" b="1" dirty="0" smtClean="0"/>
              <a:t>Jerusalem  						          </a:t>
            </a:r>
            <a:r>
              <a:rPr lang="en-US" sz="1400" dirty="0" smtClean="0"/>
              <a:t>9:25</a:t>
            </a:r>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 name="Rectangle 2"/>
          <p:cNvSpPr/>
          <p:nvPr/>
        </p:nvSpPr>
        <p:spPr>
          <a:xfrm>
            <a:off x="609600" y="2084295"/>
            <a:ext cx="7315200" cy="429161"/>
          </a:xfrm>
          <a:prstGeom prst="rect">
            <a:avLst/>
          </a:prstGeom>
          <a:no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98650474-85C6-42BB-8D65-5EB8A315D00E}" type="slidenum">
              <a:rPr lang="en-US" smtClean="0"/>
              <a:t>19</a:t>
            </a:fld>
            <a:endParaRPr lang="en-US"/>
          </a:p>
        </p:txBody>
      </p:sp>
    </p:spTree>
    <p:extLst>
      <p:ext uri="{BB962C8B-B14F-4D97-AF65-F5344CB8AC3E}">
        <p14:creationId xmlns:p14="http://schemas.microsoft.com/office/powerpoint/2010/main" val="2399736523"/>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 Intercedes</a:t>
            </a:r>
          </a:p>
          <a:p>
            <a:pPr algn="ctr"/>
            <a:r>
              <a:rPr lang="en-US" sz="1400" dirty="0" smtClean="0"/>
              <a:t>Dan.9:1-24</a:t>
            </a:r>
            <a:endParaRPr lang="en-US" sz="1400" dirty="0"/>
          </a:p>
        </p:txBody>
      </p:sp>
      <p:sp>
        <p:nvSpPr>
          <p:cNvPr id="2" name="TextBox 1"/>
          <p:cNvSpPr txBox="1"/>
          <p:nvPr/>
        </p:nvSpPr>
        <p:spPr>
          <a:xfrm>
            <a:off x="762000" y="1295400"/>
            <a:ext cx="7239000" cy="1169551"/>
          </a:xfrm>
          <a:prstGeom prst="rect">
            <a:avLst/>
          </a:prstGeom>
          <a:noFill/>
        </p:spPr>
        <p:txBody>
          <a:bodyPr wrap="square" rtlCol="0">
            <a:spAutoFit/>
          </a:bodyPr>
          <a:lstStyle/>
          <a:p>
            <a:r>
              <a:rPr lang="en-US" sz="1400" dirty="0"/>
              <a:t>Dan </a:t>
            </a:r>
            <a:r>
              <a:rPr lang="en-US" sz="1400" dirty="0" smtClean="0"/>
              <a:t>9:1-2   ESV   (</a:t>
            </a:r>
            <a:r>
              <a:rPr lang="en-US" sz="1400" i="1" dirty="0" smtClean="0"/>
              <a:t>Daniel’s grasp of Jeremiah’s prophecy</a:t>
            </a:r>
            <a:r>
              <a:rPr lang="en-US" sz="1400" dirty="0" smtClean="0"/>
              <a:t>)</a:t>
            </a:r>
            <a:endParaRPr lang="en-US" sz="1400" dirty="0"/>
          </a:p>
          <a:p>
            <a:r>
              <a:rPr lang="en-US" sz="1400" dirty="0" smtClean="0"/>
              <a:t>In </a:t>
            </a:r>
            <a:r>
              <a:rPr lang="en-US" sz="1400" dirty="0"/>
              <a:t>the first year of Darius the son of Ahasuerus, by descent a Mede, who was made king over the realm of the Chaldeans— 2 in the first year of his reign, I, Daniel, perceived in the books </a:t>
            </a:r>
            <a:r>
              <a:rPr lang="en-US" sz="1400" b="1" i="1" dirty="0"/>
              <a:t>the number of years that, according to the word of the Lord to Jeremiah the prophet, must pass before the end of the desolations of Jerusalem, namely, </a:t>
            </a:r>
            <a:r>
              <a:rPr lang="en-US" sz="1400" b="1" i="1" u="sng" dirty="0"/>
              <a:t>seventy years</a:t>
            </a:r>
            <a:r>
              <a:rPr lang="en-US" sz="1400" dirty="0" smtClean="0"/>
              <a:t>.</a:t>
            </a:r>
            <a:endParaRPr lang="en-US" sz="1400" dirty="0"/>
          </a:p>
        </p:txBody>
      </p:sp>
      <p:sp>
        <p:nvSpPr>
          <p:cNvPr id="3" name="TextBox 2"/>
          <p:cNvSpPr txBox="1"/>
          <p:nvPr/>
        </p:nvSpPr>
        <p:spPr>
          <a:xfrm>
            <a:off x="1600200" y="2590800"/>
            <a:ext cx="5562600" cy="954107"/>
          </a:xfrm>
          <a:prstGeom prst="rect">
            <a:avLst/>
          </a:prstGeom>
          <a:noFill/>
        </p:spPr>
        <p:txBody>
          <a:bodyPr wrap="square" rtlCol="0">
            <a:spAutoFit/>
          </a:bodyPr>
          <a:lstStyle/>
          <a:p>
            <a:r>
              <a:rPr lang="en-US" sz="1400" dirty="0" smtClean="0"/>
              <a:t>Jer. 29:10  ESV   (</a:t>
            </a:r>
            <a:r>
              <a:rPr lang="en-US" sz="1400" i="1" dirty="0" smtClean="0"/>
              <a:t>Jeremiah’s prophecy</a:t>
            </a:r>
            <a:r>
              <a:rPr lang="en-US" sz="1400" dirty="0" smtClean="0"/>
              <a:t>)</a:t>
            </a:r>
            <a:endParaRPr lang="en-US" sz="1400" dirty="0"/>
          </a:p>
          <a:p>
            <a:r>
              <a:rPr lang="en-US" sz="1400" b="1" i="1" dirty="0" smtClean="0"/>
              <a:t>"</a:t>
            </a:r>
            <a:r>
              <a:rPr lang="en-US" sz="1400" b="1" i="1" dirty="0"/>
              <a:t>For thus says the Lord: When </a:t>
            </a:r>
            <a:r>
              <a:rPr lang="en-US" sz="1400" b="1" i="1" u="sng" dirty="0"/>
              <a:t>seventy years </a:t>
            </a:r>
            <a:r>
              <a:rPr lang="en-US" sz="1400" b="1" i="1" dirty="0"/>
              <a:t>are completed for Babylon, I will visit you, and I will fulfill to you my promise and bring you back to this place</a:t>
            </a:r>
            <a:r>
              <a:rPr lang="en-US" sz="1400" b="1" i="1" dirty="0" smtClean="0"/>
              <a:t>.</a:t>
            </a:r>
            <a:endParaRPr lang="en-US" sz="1400" b="1" i="1"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6" name="Slide Number Placeholder 5"/>
          <p:cNvSpPr>
            <a:spLocks noGrp="1"/>
          </p:cNvSpPr>
          <p:nvPr>
            <p:ph type="sldNum" sz="quarter" idx="12"/>
          </p:nvPr>
        </p:nvSpPr>
        <p:spPr/>
        <p:txBody>
          <a:bodyPr/>
          <a:lstStyle/>
          <a:p>
            <a:fld id="{98650474-85C6-42BB-8D65-5EB8A315D00E}" type="slidenum">
              <a:rPr lang="en-US" smtClean="0"/>
              <a:t>2</a:t>
            </a:fld>
            <a:endParaRPr lang="en-US"/>
          </a:p>
        </p:txBody>
      </p:sp>
    </p:spTree>
    <p:extLst>
      <p:ext uri="{BB962C8B-B14F-4D97-AF65-F5344CB8AC3E}">
        <p14:creationId xmlns:p14="http://schemas.microsoft.com/office/powerpoint/2010/main" val="2972657398"/>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 Overview</a:t>
            </a:r>
          </a:p>
          <a:p>
            <a:pPr algn="ctr"/>
            <a:r>
              <a:rPr lang="en-US" sz="1400" dirty="0" smtClean="0"/>
              <a:t>Dan.1:1-9:27</a:t>
            </a:r>
            <a:endParaRPr lang="en-US" sz="1400" dirty="0"/>
          </a:p>
        </p:txBody>
      </p:sp>
      <p:sp>
        <p:nvSpPr>
          <p:cNvPr id="12" name="Right Arrow 11"/>
          <p:cNvSpPr/>
          <p:nvPr/>
        </p:nvSpPr>
        <p:spPr>
          <a:xfrm>
            <a:off x="372035" y="2875313"/>
            <a:ext cx="6181165" cy="138504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cxnSp>
        <p:nvCxnSpPr>
          <p:cNvPr id="17" name="Straight Connector 16"/>
          <p:cNvCxnSpPr/>
          <p:nvPr/>
        </p:nvCxnSpPr>
        <p:spPr>
          <a:xfrm flipV="1">
            <a:off x="372035"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04800" y="2154815"/>
            <a:ext cx="838200" cy="276999"/>
          </a:xfrm>
          <a:prstGeom prst="rect">
            <a:avLst/>
          </a:prstGeom>
          <a:noFill/>
        </p:spPr>
        <p:txBody>
          <a:bodyPr wrap="square" rtlCol="0">
            <a:spAutoFit/>
          </a:bodyPr>
          <a:lstStyle/>
          <a:p>
            <a:r>
              <a:rPr lang="en-US" sz="1200" dirty="0" smtClean="0"/>
              <a:t>605 BC</a:t>
            </a:r>
            <a:endParaRPr lang="en-US" sz="1200" dirty="0"/>
          </a:p>
        </p:txBody>
      </p:sp>
      <p:sp>
        <p:nvSpPr>
          <p:cNvPr id="43" name="TextBox 42"/>
          <p:cNvSpPr txBox="1"/>
          <p:nvPr/>
        </p:nvSpPr>
        <p:spPr>
          <a:xfrm>
            <a:off x="304800" y="4616551"/>
            <a:ext cx="1447800" cy="1015663"/>
          </a:xfrm>
          <a:prstGeom prst="rect">
            <a:avLst/>
          </a:prstGeom>
          <a:noFill/>
        </p:spPr>
        <p:txBody>
          <a:bodyPr wrap="square" rtlCol="0">
            <a:spAutoFit/>
          </a:bodyPr>
          <a:lstStyle/>
          <a:p>
            <a:r>
              <a:rPr lang="en-US" sz="1200" dirty="0" smtClean="0"/>
              <a:t>Nebuchadnezzar conquers Jerusalem</a:t>
            </a:r>
          </a:p>
          <a:p>
            <a:endParaRPr lang="en-US" sz="1200" dirty="0"/>
          </a:p>
          <a:p>
            <a:r>
              <a:rPr lang="en-US" sz="1200" b="1" dirty="0" smtClean="0"/>
              <a:t>Daniel led captive</a:t>
            </a:r>
          </a:p>
          <a:p>
            <a:r>
              <a:rPr lang="en-US" sz="1200" b="1" dirty="0" smtClean="0"/>
              <a:t>Dan.1:1-7</a:t>
            </a:r>
            <a:endParaRPr lang="en-US" sz="1200" b="1" dirty="0"/>
          </a:p>
        </p:txBody>
      </p:sp>
      <p:cxnSp>
        <p:nvCxnSpPr>
          <p:cNvPr id="76" name="Straight Connector 75"/>
          <p:cNvCxnSpPr/>
          <p:nvPr/>
        </p:nvCxnSpPr>
        <p:spPr>
          <a:xfrm flipV="1">
            <a:off x="4191000"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542364" y="3320534"/>
            <a:ext cx="3496236" cy="523220"/>
          </a:xfrm>
          <a:prstGeom prst="rect">
            <a:avLst/>
          </a:prstGeom>
          <a:noFill/>
        </p:spPr>
        <p:txBody>
          <a:bodyPr wrap="square" rtlCol="0">
            <a:spAutoFit/>
          </a:bodyPr>
          <a:lstStyle/>
          <a:p>
            <a:r>
              <a:rPr lang="en-US" sz="1400" dirty="0" smtClean="0"/>
              <a:t>Jerusalem is desolate. Many killed / captives.</a:t>
            </a:r>
          </a:p>
          <a:p>
            <a:r>
              <a:rPr lang="en-US" sz="1400" dirty="0" smtClean="0"/>
              <a:t>Land fulfills Sabbath rests. (</a:t>
            </a:r>
            <a:r>
              <a:rPr lang="en-US" sz="1400" u="sng" dirty="0" smtClean="0"/>
              <a:t>IIChron.36:21</a:t>
            </a:r>
            <a:r>
              <a:rPr lang="en-US" sz="1400" dirty="0" smtClean="0"/>
              <a:t>)</a:t>
            </a:r>
            <a:endParaRPr lang="en-US" sz="1400" dirty="0"/>
          </a:p>
        </p:txBody>
      </p:sp>
      <p:sp>
        <p:nvSpPr>
          <p:cNvPr id="45" name="TextBox 44"/>
          <p:cNvSpPr txBox="1"/>
          <p:nvPr/>
        </p:nvSpPr>
        <p:spPr>
          <a:xfrm>
            <a:off x="1503829" y="2382509"/>
            <a:ext cx="1958788" cy="369332"/>
          </a:xfrm>
          <a:prstGeom prst="rect">
            <a:avLst/>
          </a:prstGeom>
          <a:noFill/>
        </p:spPr>
        <p:txBody>
          <a:bodyPr wrap="square" rtlCol="0">
            <a:spAutoFit/>
          </a:bodyPr>
          <a:lstStyle/>
          <a:p>
            <a:r>
              <a:rPr lang="en-US" b="1" dirty="0" smtClean="0">
                <a:solidFill>
                  <a:srgbClr val="FF0000"/>
                </a:solidFill>
              </a:rPr>
              <a:t>70 </a:t>
            </a:r>
            <a:r>
              <a:rPr lang="en-US" b="1" i="1" dirty="0" smtClean="0">
                <a:solidFill>
                  <a:srgbClr val="FF0000"/>
                </a:solidFill>
              </a:rPr>
              <a:t>years </a:t>
            </a:r>
            <a:r>
              <a:rPr lang="en-US" sz="1600" b="1" dirty="0" smtClean="0">
                <a:solidFill>
                  <a:srgbClr val="FF0000"/>
                </a:solidFill>
              </a:rPr>
              <a:t>/ Jer.29:10</a:t>
            </a:r>
            <a:endParaRPr lang="en-US" sz="1600" b="1" dirty="0">
              <a:solidFill>
                <a:srgbClr val="FF0000"/>
              </a:solidFill>
            </a:endParaRPr>
          </a:p>
        </p:txBody>
      </p:sp>
      <p:cxnSp>
        <p:nvCxnSpPr>
          <p:cNvPr id="47" name="Straight Arrow Connector 46"/>
          <p:cNvCxnSpPr/>
          <p:nvPr/>
        </p:nvCxnSpPr>
        <p:spPr>
          <a:xfrm>
            <a:off x="372035" y="2660414"/>
            <a:ext cx="3818965" cy="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971800" y="4641614"/>
            <a:ext cx="1295400" cy="1384995"/>
          </a:xfrm>
          <a:prstGeom prst="rect">
            <a:avLst/>
          </a:prstGeom>
          <a:noFill/>
        </p:spPr>
        <p:txBody>
          <a:bodyPr wrap="square" rtlCol="0">
            <a:spAutoFit/>
          </a:bodyPr>
          <a:lstStyle/>
          <a:p>
            <a:pPr algn="r"/>
            <a:r>
              <a:rPr lang="en-US" sz="1200" dirty="0" smtClean="0"/>
              <a:t>Daniel Prays</a:t>
            </a:r>
          </a:p>
          <a:p>
            <a:pPr algn="r"/>
            <a:r>
              <a:rPr lang="en-US" sz="1200" dirty="0" smtClean="0"/>
              <a:t>(</a:t>
            </a:r>
            <a:r>
              <a:rPr lang="en-US" sz="1200" b="1" dirty="0" smtClean="0"/>
              <a:t>Dan.9:1-23</a:t>
            </a:r>
            <a:r>
              <a:rPr lang="en-US" sz="1200" dirty="0" smtClean="0"/>
              <a:t>)</a:t>
            </a:r>
          </a:p>
          <a:p>
            <a:pPr algn="r"/>
            <a:r>
              <a:rPr lang="en-US" sz="1200" dirty="0" smtClean="0"/>
              <a:t> then</a:t>
            </a:r>
          </a:p>
          <a:p>
            <a:pPr algn="r"/>
            <a:r>
              <a:rPr lang="en-US" sz="1200" dirty="0" smtClean="0"/>
              <a:t>receives</a:t>
            </a:r>
          </a:p>
          <a:p>
            <a:pPr algn="r"/>
            <a:r>
              <a:rPr lang="en-US" sz="1200" b="1" dirty="0" smtClean="0">
                <a:solidFill>
                  <a:srgbClr val="FF0000"/>
                </a:solidFill>
              </a:rPr>
              <a:t>70</a:t>
            </a:r>
            <a:r>
              <a:rPr lang="en-US" sz="1200" dirty="0" smtClean="0">
                <a:solidFill>
                  <a:srgbClr val="FF0000"/>
                </a:solidFill>
              </a:rPr>
              <a:t> </a:t>
            </a:r>
            <a:r>
              <a:rPr lang="en-US" sz="1200" b="1" i="1" dirty="0" smtClean="0">
                <a:solidFill>
                  <a:srgbClr val="FF0000"/>
                </a:solidFill>
              </a:rPr>
              <a:t>Weeks</a:t>
            </a:r>
            <a:r>
              <a:rPr lang="en-US" sz="1200" dirty="0" smtClean="0">
                <a:solidFill>
                  <a:srgbClr val="FF0000"/>
                </a:solidFill>
              </a:rPr>
              <a:t> </a:t>
            </a:r>
            <a:r>
              <a:rPr lang="en-US" sz="1200" b="1" dirty="0" smtClean="0">
                <a:solidFill>
                  <a:srgbClr val="FF0000"/>
                </a:solidFill>
              </a:rPr>
              <a:t>vision</a:t>
            </a:r>
          </a:p>
          <a:p>
            <a:pPr algn="r"/>
            <a:endParaRPr lang="en-US" sz="1200" b="1" dirty="0" smtClean="0"/>
          </a:p>
          <a:p>
            <a:pPr algn="r"/>
            <a:r>
              <a:rPr lang="en-US" sz="1200" b="1" dirty="0" smtClean="0"/>
              <a:t>(Dan.9:24-27)</a:t>
            </a:r>
            <a:endParaRPr lang="en-US" sz="1200" b="1" dirty="0"/>
          </a:p>
        </p:txBody>
      </p:sp>
      <p:sp>
        <p:nvSpPr>
          <p:cNvPr id="81" name="TextBox 80"/>
          <p:cNvSpPr txBox="1"/>
          <p:nvPr/>
        </p:nvSpPr>
        <p:spPr>
          <a:xfrm>
            <a:off x="3657600" y="2144944"/>
            <a:ext cx="618565" cy="276999"/>
          </a:xfrm>
          <a:prstGeom prst="rect">
            <a:avLst/>
          </a:prstGeom>
          <a:noFill/>
        </p:spPr>
        <p:txBody>
          <a:bodyPr wrap="square" rtlCol="0">
            <a:spAutoFit/>
          </a:bodyPr>
          <a:lstStyle/>
          <a:p>
            <a:r>
              <a:rPr lang="en-US" sz="1200" dirty="0" smtClean="0"/>
              <a:t>535 BC</a:t>
            </a:r>
            <a:endParaRPr lang="en-US" sz="1200" dirty="0"/>
          </a:p>
        </p:txBody>
      </p:sp>
      <p:sp>
        <p:nvSpPr>
          <p:cNvPr id="84" name="TextBox 83"/>
          <p:cNvSpPr txBox="1"/>
          <p:nvPr/>
        </p:nvSpPr>
        <p:spPr>
          <a:xfrm>
            <a:off x="6010835" y="2144944"/>
            <a:ext cx="618565" cy="276999"/>
          </a:xfrm>
          <a:prstGeom prst="rect">
            <a:avLst/>
          </a:prstGeom>
          <a:noFill/>
        </p:spPr>
        <p:txBody>
          <a:bodyPr wrap="square" rtlCol="0">
            <a:spAutoFit/>
          </a:bodyPr>
          <a:lstStyle/>
          <a:p>
            <a:r>
              <a:rPr lang="en-US" sz="1200" dirty="0" smtClean="0"/>
              <a:t>444 BC</a:t>
            </a:r>
            <a:endParaRPr lang="en-US" sz="1200" dirty="0"/>
          </a:p>
        </p:txBody>
      </p:sp>
      <p:cxnSp>
        <p:nvCxnSpPr>
          <p:cNvPr id="85" name="Straight Connector 84"/>
          <p:cNvCxnSpPr/>
          <p:nvPr/>
        </p:nvCxnSpPr>
        <p:spPr>
          <a:xfrm flipV="1">
            <a:off x="6553200"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4191000" y="2660414"/>
            <a:ext cx="2362200" cy="29872"/>
          </a:xfrm>
          <a:prstGeom prst="straightConnector1">
            <a:avLst/>
          </a:prstGeom>
          <a:ln>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638800" y="4621305"/>
            <a:ext cx="990600" cy="1631216"/>
          </a:xfrm>
          <a:prstGeom prst="rect">
            <a:avLst/>
          </a:prstGeom>
          <a:noFill/>
        </p:spPr>
        <p:txBody>
          <a:bodyPr wrap="square" rtlCol="0">
            <a:spAutoFit/>
          </a:bodyPr>
          <a:lstStyle/>
          <a:p>
            <a:pPr algn="r"/>
            <a:r>
              <a:rPr lang="en-US" sz="1400" b="1" u="sng" dirty="0" smtClean="0">
                <a:solidFill>
                  <a:srgbClr val="FF0000"/>
                </a:solidFill>
              </a:rPr>
              <a:t>Command issued</a:t>
            </a:r>
          </a:p>
          <a:p>
            <a:pPr algn="r"/>
            <a:r>
              <a:rPr lang="en-US" sz="1200" b="1" dirty="0" smtClean="0">
                <a:solidFill>
                  <a:srgbClr val="FF0000"/>
                </a:solidFill>
              </a:rPr>
              <a:t>(9:25)</a:t>
            </a:r>
          </a:p>
          <a:p>
            <a:pPr algn="r"/>
            <a:r>
              <a:rPr lang="en-US" sz="1200" b="1" dirty="0" smtClean="0">
                <a:solidFill>
                  <a:srgbClr val="FF0000"/>
                </a:solidFill>
              </a:rPr>
              <a:t> to restore and rebuild Jerusalem</a:t>
            </a:r>
          </a:p>
          <a:p>
            <a:pPr algn="r"/>
            <a:endParaRPr lang="en-US" sz="1200" b="1" dirty="0" smtClean="0"/>
          </a:p>
          <a:p>
            <a:pPr algn="r"/>
            <a:r>
              <a:rPr lang="en-US" sz="1200" b="1" dirty="0" smtClean="0"/>
              <a:t>Neh.2:1-8</a:t>
            </a:r>
          </a:p>
        </p:txBody>
      </p:sp>
      <p:cxnSp>
        <p:nvCxnSpPr>
          <p:cNvPr id="87" name="Straight Connector 86"/>
          <p:cNvCxnSpPr/>
          <p:nvPr/>
        </p:nvCxnSpPr>
        <p:spPr>
          <a:xfrm flipV="1">
            <a:off x="4419600" y="3881685"/>
            <a:ext cx="0" cy="7348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343400" y="4641614"/>
            <a:ext cx="838200" cy="461665"/>
          </a:xfrm>
          <a:prstGeom prst="rect">
            <a:avLst/>
          </a:prstGeom>
          <a:noFill/>
        </p:spPr>
        <p:txBody>
          <a:bodyPr wrap="square" rtlCol="0">
            <a:spAutoFit/>
          </a:bodyPr>
          <a:lstStyle/>
          <a:p>
            <a:r>
              <a:rPr lang="en-US" sz="1200" dirty="0" smtClean="0"/>
              <a:t>Daniel</a:t>
            </a:r>
          </a:p>
          <a:p>
            <a:r>
              <a:rPr lang="en-US" sz="1200" dirty="0" smtClean="0"/>
              <a:t>dies.</a:t>
            </a:r>
          </a:p>
        </p:txBody>
      </p:sp>
      <p:sp>
        <p:nvSpPr>
          <p:cNvPr id="70" name="TextBox 69"/>
          <p:cNvSpPr txBox="1"/>
          <p:nvPr/>
        </p:nvSpPr>
        <p:spPr>
          <a:xfrm>
            <a:off x="4191000" y="3319319"/>
            <a:ext cx="2286000" cy="523220"/>
          </a:xfrm>
          <a:prstGeom prst="rect">
            <a:avLst/>
          </a:prstGeom>
          <a:noFill/>
        </p:spPr>
        <p:txBody>
          <a:bodyPr wrap="square" rtlCol="0">
            <a:spAutoFit/>
          </a:bodyPr>
          <a:lstStyle/>
          <a:p>
            <a:r>
              <a:rPr lang="en-US" sz="1400" dirty="0" smtClean="0"/>
              <a:t>Interval up to the command</a:t>
            </a:r>
          </a:p>
          <a:p>
            <a:r>
              <a:rPr lang="en-US" sz="1400" dirty="0" smtClean="0"/>
              <a:t>to restore Jerusalem…</a:t>
            </a:r>
            <a:endParaRPr lang="en-US" sz="1400" dirty="0"/>
          </a:p>
        </p:txBody>
      </p:sp>
      <p:sp>
        <p:nvSpPr>
          <p:cNvPr id="78" name="TextBox 77"/>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105" name="TextBox 104"/>
          <p:cNvSpPr txBox="1"/>
          <p:nvPr/>
        </p:nvSpPr>
        <p:spPr>
          <a:xfrm>
            <a:off x="4267200" y="2373544"/>
            <a:ext cx="2263588" cy="338554"/>
          </a:xfrm>
          <a:prstGeom prst="rect">
            <a:avLst/>
          </a:prstGeom>
          <a:noFill/>
        </p:spPr>
        <p:txBody>
          <a:bodyPr wrap="square" rtlCol="0">
            <a:spAutoFit/>
          </a:bodyPr>
          <a:lstStyle/>
          <a:p>
            <a:r>
              <a:rPr lang="en-US" sz="1600" dirty="0" smtClean="0"/>
              <a:t>Jews return unrepentant</a:t>
            </a:r>
            <a:endParaRPr lang="en-US" sz="1600" dirty="0"/>
          </a:p>
        </p:txBody>
      </p:sp>
      <p:sp>
        <p:nvSpPr>
          <p:cNvPr id="5" name="TextBox 4"/>
          <p:cNvSpPr txBox="1"/>
          <p:nvPr/>
        </p:nvSpPr>
        <p:spPr>
          <a:xfrm>
            <a:off x="3886200" y="4032014"/>
            <a:ext cx="381000" cy="307777"/>
          </a:xfrm>
          <a:prstGeom prst="rect">
            <a:avLst/>
          </a:prstGeom>
          <a:noFill/>
        </p:spPr>
        <p:txBody>
          <a:bodyPr wrap="square" rtlCol="0">
            <a:spAutoFit/>
          </a:bodyPr>
          <a:lstStyle/>
          <a:p>
            <a:r>
              <a:rPr lang="en-US" sz="1400" b="1" dirty="0" smtClean="0">
                <a:solidFill>
                  <a:srgbClr val="00B0F0"/>
                </a:solidFill>
              </a:rPr>
              <a:t>1)</a:t>
            </a:r>
            <a:endParaRPr lang="en-US" sz="1400" b="1" dirty="0">
              <a:solidFill>
                <a:srgbClr val="00B0F0"/>
              </a:solidFill>
            </a:endParaRPr>
          </a:p>
        </p:txBody>
      </p:sp>
      <p:sp>
        <p:nvSpPr>
          <p:cNvPr id="32" name="TextBox 31"/>
          <p:cNvSpPr txBox="1"/>
          <p:nvPr/>
        </p:nvSpPr>
        <p:spPr>
          <a:xfrm>
            <a:off x="6248400" y="4032014"/>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7" name="Slide Number Placeholder 6"/>
          <p:cNvSpPr>
            <a:spLocks noGrp="1"/>
          </p:cNvSpPr>
          <p:nvPr>
            <p:ph type="sldNum" sz="quarter" idx="12"/>
          </p:nvPr>
        </p:nvSpPr>
        <p:spPr/>
        <p:txBody>
          <a:bodyPr/>
          <a:lstStyle/>
          <a:p>
            <a:fld id="{98650474-85C6-42BB-8D65-5EB8A315D00E}" type="slidenum">
              <a:rPr lang="en-US" smtClean="0"/>
              <a:t>20</a:t>
            </a:fld>
            <a:endParaRPr lang="en-US"/>
          </a:p>
        </p:txBody>
      </p:sp>
      <p:sp>
        <p:nvSpPr>
          <p:cNvPr id="8" name="TextBox 7"/>
          <p:cNvSpPr txBox="1"/>
          <p:nvPr/>
        </p:nvSpPr>
        <p:spPr>
          <a:xfrm>
            <a:off x="6835588" y="3581400"/>
            <a:ext cx="1981200" cy="2677656"/>
          </a:xfrm>
          <a:prstGeom prst="rect">
            <a:avLst/>
          </a:prstGeom>
          <a:noFill/>
        </p:spPr>
        <p:txBody>
          <a:bodyPr wrap="square" rtlCol="0">
            <a:spAutoFit/>
          </a:bodyPr>
          <a:lstStyle/>
          <a:p>
            <a:r>
              <a:rPr lang="en-US" sz="1400" dirty="0" smtClean="0"/>
              <a:t>Neh. </a:t>
            </a:r>
            <a:r>
              <a:rPr lang="en-US" sz="1400" dirty="0"/>
              <a:t>2:5-6</a:t>
            </a:r>
          </a:p>
          <a:p>
            <a:r>
              <a:rPr lang="en-US" sz="1400" dirty="0" smtClean="0"/>
              <a:t>…that </a:t>
            </a:r>
            <a:r>
              <a:rPr lang="en-US" sz="1400" dirty="0"/>
              <a:t>you send me to Judah, </a:t>
            </a:r>
            <a:r>
              <a:rPr lang="en-US" sz="1400" b="1" dirty="0"/>
              <a:t>to the city </a:t>
            </a:r>
            <a:r>
              <a:rPr lang="en-US" sz="1400" dirty="0"/>
              <a:t>of my fathers' graves, that </a:t>
            </a:r>
            <a:r>
              <a:rPr lang="en-US" sz="1400" b="1" dirty="0"/>
              <a:t>I may rebuild it</a:t>
            </a:r>
            <a:r>
              <a:rPr lang="en-US" sz="1400" dirty="0"/>
              <a:t>." 6 And the king said to me </a:t>
            </a:r>
            <a:r>
              <a:rPr lang="en-US" sz="1400" dirty="0" smtClean="0"/>
              <a:t>(the </a:t>
            </a:r>
            <a:r>
              <a:rPr lang="en-US" sz="1400" dirty="0"/>
              <a:t>queen sitting beside him), "How long will you be gone, and when will you return?" </a:t>
            </a:r>
            <a:r>
              <a:rPr lang="en-US" sz="1400" b="1" dirty="0"/>
              <a:t>So it pleased the king to send </a:t>
            </a:r>
            <a:r>
              <a:rPr lang="en-US" sz="1400" b="1" dirty="0" smtClean="0"/>
              <a:t>me… </a:t>
            </a:r>
            <a:r>
              <a:rPr lang="en-US" sz="1400" dirty="0" smtClean="0"/>
              <a:t>   ESV</a:t>
            </a:r>
            <a:endParaRPr lang="en-US" sz="1400" dirty="0"/>
          </a:p>
        </p:txBody>
      </p:sp>
    </p:spTree>
    <p:extLst>
      <p:ext uri="{BB962C8B-B14F-4D97-AF65-F5344CB8AC3E}">
        <p14:creationId xmlns:p14="http://schemas.microsoft.com/office/powerpoint/2010/main" val="642435615"/>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2893100"/>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make </a:t>
            </a:r>
            <a:r>
              <a:rPr lang="en-US" sz="1400" dirty="0"/>
              <a:t>atonement for iniquity, to bring in everlasting righteousness, to seal up vision and prophecy and to anoint the most holy place.</a:t>
            </a:r>
          </a:p>
          <a:p>
            <a:pPr marL="228600" indent="-228600">
              <a:buFont typeface="+mj-lt"/>
              <a:buAutoNum type="arabicPeriod"/>
            </a:pPr>
            <a:r>
              <a:rPr lang="en-US" sz="1400" dirty="0" smtClean="0"/>
              <a:t>So </a:t>
            </a:r>
            <a:r>
              <a:rPr lang="en-US" sz="1400" dirty="0"/>
              <a:t>you are to know and  discern that from the issuing of a decree to restore and rebuild </a:t>
            </a:r>
            <a:r>
              <a:rPr lang="en-US" sz="1400" dirty="0" smtClean="0"/>
              <a:t>Jerusalem</a:t>
            </a:r>
          </a:p>
          <a:p>
            <a:pPr marL="228600" indent="-228600">
              <a:buFont typeface="+mj-lt"/>
              <a:buAutoNum type="arabicPeriod"/>
            </a:pPr>
            <a:r>
              <a:rPr lang="en-US" sz="1400" dirty="0" smtClean="0"/>
              <a:t>until </a:t>
            </a:r>
            <a:r>
              <a:rPr lang="en-US" sz="1400" dirty="0"/>
              <a:t>Messiah the Prince there will be seven weeks and sixty-two </a:t>
            </a:r>
            <a:r>
              <a:rPr lang="en-US" sz="1400" dirty="0" smtClean="0"/>
              <a:t>weeks.</a:t>
            </a:r>
            <a:endParaRPr lang="en-US" sz="1400" dirty="0"/>
          </a:p>
          <a:p>
            <a:pPr marL="228600" indent="-228600">
              <a:buFont typeface="+mj-lt"/>
              <a:buAutoNum type="arabicPeriod"/>
            </a:pPr>
            <a:r>
              <a:rPr lang="en-US" sz="1400" dirty="0" smtClean="0"/>
              <a:t>It </a:t>
            </a:r>
            <a:r>
              <a:rPr lang="en-US" sz="1400" dirty="0"/>
              <a:t>will be built again, with plaza and  moat, even in times of  distress.</a:t>
            </a:r>
          </a:p>
          <a:p>
            <a:pPr marL="228600" indent="-228600">
              <a:buFont typeface="+mj-lt"/>
              <a:buAutoNum type="arabicPeriod"/>
            </a:pPr>
            <a:r>
              <a:rPr lang="en-US" sz="1400" dirty="0" smtClean="0"/>
              <a:t>Then </a:t>
            </a:r>
            <a:r>
              <a:rPr lang="en-US" sz="1400" dirty="0"/>
              <a:t>after the sixty-two weeks the Messiah will be cut off and have nothing</a:t>
            </a:r>
          </a:p>
          <a:p>
            <a:pPr marL="228600" indent="-228600">
              <a:buFont typeface="+mj-lt"/>
              <a:buAutoNum type="arabicPeriod"/>
            </a:pPr>
            <a:r>
              <a:rPr lang="en-US" sz="1400" dirty="0" smtClean="0"/>
              <a:t>and </a:t>
            </a:r>
            <a:r>
              <a:rPr lang="en-US" sz="1400" dirty="0"/>
              <a:t>the  people of the prince who is to come will destroy the </a:t>
            </a:r>
            <a:r>
              <a:rPr lang="en-US" sz="1400" dirty="0" smtClean="0"/>
              <a:t>city </a:t>
            </a:r>
            <a:r>
              <a:rPr lang="en-US" sz="1400" dirty="0"/>
              <a:t>and the sanctuary. And its end will come with a flood; even to the end there will be war; desolations are determined.</a:t>
            </a:r>
          </a:p>
          <a:p>
            <a:pPr marL="228600" indent="-228600">
              <a:buFont typeface="+mj-lt"/>
              <a:buAutoNum type="arabicPeriod"/>
            </a:pPr>
            <a:r>
              <a:rPr lang="en-US" sz="1400" dirty="0" smtClean="0"/>
              <a:t>And </a:t>
            </a:r>
            <a:r>
              <a:rPr lang="en-US" sz="1400" dirty="0"/>
              <a:t>he will make a firm covenant with the  many for one week,</a:t>
            </a:r>
          </a:p>
          <a:p>
            <a:pPr marL="228600" indent="-228600">
              <a:buFont typeface="+mj-lt"/>
              <a:buAutoNum type="arabicPeriod"/>
            </a:pPr>
            <a:r>
              <a:rPr lang="en-US" sz="1400" b="1" dirty="0" smtClean="0"/>
              <a:t>but </a:t>
            </a:r>
            <a:r>
              <a:rPr lang="en-US" sz="1400" b="1" dirty="0"/>
              <a:t>in the middle of the week he will </a:t>
            </a:r>
            <a:r>
              <a:rPr lang="en-US" sz="1400" b="1" dirty="0" smtClean="0"/>
              <a:t>put a stop </a:t>
            </a:r>
            <a:r>
              <a:rPr lang="en-US" sz="1400" b="1" dirty="0"/>
              <a:t>to sacrifice and grain offering; and on the wing of abominations will come one who makes desolate</a:t>
            </a:r>
            <a:r>
              <a:rPr lang="en-US" sz="1400" b="1" dirty="0" smtClean="0"/>
              <a:t>,  			          </a:t>
            </a:r>
            <a:r>
              <a:rPr lang="en-US" sz="1400" dirty="0" smtClean="0"/>
              <a:t>9:27</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 name="TextBox 2"/>
          <p:cNvSpPr txBox="1"/>
          <p:nvPr/>
        </p:nvSpPr>
        <p:spPr>
          <a:xfrm>
            <a:off x="685800" y="5334000"/>
            <a:ext cx="4114800" cy="523220"/>
          </a:xfrm>
          <a:prstGeom prst="rect">
            <a:avLst/>
          </a:prstGeom>
          <a:noFill/>
        </p:spPr>
        <p:txBody>
          <a:bodyPr wrap="square" rtlCol="0">
            <a:spAutoFit/>
          </a:bodyPr>
          <a:lstStyle/>
          <a:p>
            <a:r>
              <a:rPr lang="en-US" sz="1400" dirty="0" smtClean="0"/>
              <a:t>NOTE: On the following charts, the </a:t>
            </a:r>
            <a:r>
              <a:rPr lang="en-US" sz="1400" b="1" dirty="0" smtClean="0">
                <a:solidFill>
                  <a:srgbClr val="00B0F0"/>
                </a:solidFill>
              </a:rPr>
              <a:t>numbers (1-9) </a:t>
            </a:r>
            <a:r>
              <a:rPr lang="en-US" sz="1400" dirty="0" smtClean="0"/>
              <a:t>are used to identify individual parts of the 70 weeks.</a:t>
            </a:r>
            <a:endParaRPr lang="en-US" sz="1400" dirty="0"/>
          </a:p>
        </p:txBody>
      </p:sp>
      <p:sp>
        <p:nvSpPr>
          <p:cNvPr id="6" name="Rectangle 5"/>
          <p:cNvSpPr/>
          <p:nvPr/>
        </p:nvSpPr>
        <p:spPr>
          <a:xfrm>
            <a:off x="609600" y="2514600"/>
            <a:ext cx="7315200" cy="1771710"/>
          </a:xfrm>
          <a:prstGeom prst="rect">
            <a:avLst/>
          </a:prstGeom>
          <a:no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98650474-85C6-42BB-8D65-5EB8A315D00E}" type="slidenum">
              <a:rPr lang="en-US" smtClean="0"/>
              <a:t>21</a:t>
            </a:fld>
            <a:endParaRPr lang="en-US"/>
          </a:p>
        </p:txBody>
      </p:sp>
    </p:spTree>
    <p:extLst>
      <p:ext uri="{BB962C8B-B14F-4D97-AF65-F5344CB8AC3E}">
        <p14:creationId xmlns:p14="http://schemas.microsoft.com/office/powerpoint/2010/main" val="3218139840"/>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 Overview</a:t>
            </a:r>
          </a:p>
          <a:p>
            <a:pPr algn="ctr"/>
            <a:r>
              <a:rPr lang="en-US" sz="1400" dirty="0" smtClean="0"/>
              <a:t>Dan.1:1-9:27</a:t>
            </a:r>
            <a:endParaRPr lang="en-US" sz="1400" dirty="0"/>
          </a:p>
        </p:txBody>
      </p:sp>
      <p:sp>
        <p:nvSpPr>
          <p:cNvPr id="12" name="Right Arrow 11"/>
          <p:cNvSpPr/>
          <p:nvPr/>
        </p:nvSpPr>
        <p:spPr>
          <a:xfrm>
            <a:off x="372035" y="2875313"/>
            <a:ext cx="6181165" cy="138504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cxnSp>
        <p:nvCxnSpPr>
          <p:cNvPr id="17" name="Straight Connector 16"/>
          <p:cNvCxnSpPr/>
          <p:nvPr/>
        </p:nvCxnSpPr>
        <p:spPr>
          <a:xfrm flipV="1">
            <a:off x="372035"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71" name="Right Arrow 70"/>
          <p:cNvSpPr/>
          <p:nvPr/>
        </p:nvSpPr>
        <p:spPr>
          <a:xfrm>
            <a:off x="6562165" y="2875313"/>
            <a:ext cx="2057400" cy="1371600"/>
          </a:xfrm>
          <a:prstGeom prst="rightArrow">
            <a:avLst/>
          </a:prstGeom>
          <a:no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72" name="TextBox 71"/>
          <p:cNvSpPr txBox="1"/>
          <p:nvPr/>
        </p:nvSpPr>
        <p:spPr>
          <a:xfrm>
            <a:off x="6539750" y="3395246"/>
            <a:ext cx="1828800" cy="338554"/>
          </a:xfrm>
          <a:prstGeom prst="rect">
            <a:avLst/>
          </a:prstGeom>
          <a:noFill/>
        </p:spPr>
        <p:txBody>
          <a:bodyPr wrap="square" rtlCol="0">
            <a:spAutoFit/>
          </a:bodyPr>
          <a:lstStyle/>
          <a:p>
            <a:r>
              <a:rPr lang="en-US" sz="1600" b="1" i="1" dirty="0" smtClean="0">
                <a:solidFill>
                  <a:srgbClr val="FF0000"/>
                </a:solidFill>
              </a:rPr>
              <a:t>&lt;--70 weeks </a:t>
            </a:r>
            <a:r>
              <a:rPr lang="en-US" sz="1600" b="1" dirty="0" smtClean="0">
                <a:solidFill>
                  <a:srgbClr val="FF0000"/>
                </a:solidFill>
              </a:rPr>
              <a:t>begins</a:t>
            </a:r>
          </a:p>
        </p:txBody>
      </p:sp>
      <p:sp>
        <p:nvSpPr>
          <p:cNvPr id="37" name="TextBox 36"/>
          <p:cNvSpPr txBox="1"/>
          <p:nvPr/>
        </p:nvSpPr>
        <p:spPr>
          <a:xfrm>
            <a:off x="304800" y="2154815"/>
            <a:ext cx="838200" cy="276999"/>
          </a:xfrm>
          <a:prstGeom prst="rect">
            <a:avLst/>
          </a:prstGeom>
          <a:noFill/>
        </p:spPr>
        <p:txBody>
          <a:bodyPr wrap="square" rtlCol="0">
            <a:spAutoFit/>
          </a:bodyPr>
          <a:lstStyle/>
          <a:p>
            <a:r>
              <a:rPr lang="en-US" sz="1200" dirty="0" smtClean="0"/>
              <a:t>605 BC</a:t>
            </a:r>
            <a:endParaRPr lang="en-US" sz="1200" dirty="0"/>
          </a:p>
        </p:txBody>
      </p:sp>
      <p:sp>
        <p:nvSpPr>
          <p:cNvPr id="43" name="TextBox 42"/>
          <p:cNvSpPr txBox="1"/>
          <p:nvPr/>
        </p:nvSpPr>
        <p:spPr>
          <a:xfrm>
            <a:off x="304800" y="4616551"/>
            <a:ext cx="1447800" cy="1015663"/>
          </a:xfrm>
          <a:prstGeom prst="rect">
            <a:avLst/>
          </a:prstGeom>
          <a:noFill/>
        </p:spPr>
        <p:txBody>
          <a:bodyPr wrap="square" rtlCol="0">
            <a:spAutoFit/>
          </a:bodyPr>
          <a:lstStyle/>
          <a:p>
            <a:r>
              <a:rPr lang="en-US" sz="1200" dirty="0" smtClean="0"/>
              <a:t>Nebuchadnezzar conquers Jerusalem</a:t>
            </a:r>
          </a:p>
          <a:p>
            <a:endParaRPr lang="en-US" sz="1200" dirty="0"/>
          </a:p>
          <a:p>
            <a:r>
              <a:rPr lang="en-US" sz="1200" b="1" dirty="0" smtClean="0"/>
              <a:t>Daniel led captive</a:t>
            </a:r>
          </a:p>
          <a:p>
            <a:r>
              <a:rPr lang="en-US" sz="1200" b="1" dirty="0" smtClean="0"/>
              <a:t>Dan.1:1-7</a:t>
            </a:r>
            <a:endParaRPr lang="en-US" sz="1200" b="1" dirty="0"/>
          </a:p>
        </p:txBody>
      </p:sp>
      <p:cxnSp>
        <p:nvCxnSpPr>
          <p:cNvPr id="76" name="Straight Connector 75"/>
          <p:cNvCxnSpPr/>
          <p:nvPr/>
        </p:nvCxnSpPr>
        <p:spPr>
          <a:xfrm flipV="1">
            <a:off x="4191000"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542364" y="3320534"/>
            <a:ext cx="3496236" cy="523220"/>
          </a:xfrm>
          <a:prstGeom prst="rect">
            <a:avLst/>
          </a:prstGeom>
          <a:noFill/>
        </p:spPr>
        <p:txBody>
          <a:bodyPr wrap="square" rtlCol="0">
            <a:spAutoFit/>
          </a:bodyPr>
          <a:lstStyle/>
          <a:p>
            <a:r>
              <a:rPr lang="en-US" sz="1400" dirty="0" smtClean="0"/>
              <a:t>Jerusalem is desolate. Many killed / captives.</a:t>
            </a:r>
          </a:p>
          <a:p>
            <a:r>
              <a:rPr lang="en-US" sz="1400" dirty="0" smtClean="0"/>
              <a:t>Land fulfills Sabbath rests. (</a:t>
            </a:r>
            <a:r>
              <a:rPr lang="en-US" sz="1400" u="sng" dirty="0" smtClean="0"/>
              <a:t>IIChron.36:21</a:t>
            </a:r>
            <a:r>
              <a:rPr lang="en-US" sz="1400" dirty="0" smtClean="0"/>
              <a:t>)</a:t>
            </a:r>
            <a:endParaRPr lang="en-US" sz="1400" dirty="0"/>
          </a:p>
        </p:txBody>
      </p:sp>
      <p:sp>
        <p:nvSpPr>
          <p:cNvPr id="45" name="TextBox 44"/>
          <p:cNvSpPr txBox="1"/>
          <p:nvPr/>
        </p:nvSpPr>
        <p:spPr>
          <a:xfrm>
            <a:off x="1503829" y="2382509"/>
            <a:ext cx="1958788" cy="369332"/>
          </a:xfrm>
          <a:prstGeom prst="rect">
            <a:avLst/>
          </a:prstGeom>
          <a:noFill/>
        </p:spPr>
        <p:txBody>
          <a:bodyPr wrap="square" rtlCol="0">
            <a:spAutoFit/>
          </a:bodyPr>
          <a:lstStyle/>
          <a:p>
            <a:r>
              <a:rPr lang="en-US" b="1" dirty="0" smtClean="0">
                <a:solidFill>
                  <a:srgbClr val="FF0000"/>
                </a:solidFill>
              </a:rPr>
              <a:t>70 </a:t>
            </a:r>
            <a:r>
              <a:rPr lang="en-US" b="1" i="1" dirty="0" smtClean="0">
                <a:solidFill>
                  <a:srgbClr val="FF0000"/>
                </a:solidFill>
              </a:rPr>
              <a:t>years </a:t>
            </a:r>
            <a:r>
              <a:rPr lang="en-US" sz="1600" b="1" dirty="0" smtClean="0">
                <a:solidFill>
                  <a:srgbClr val="FF0000"/>
                </a:solidFill>
              </a:rPr>
              <a:t>/ Jer.29:10</a:t>
            </a:r>
            <a:endParaRPr lang="en-US" sz="1600" b="1" dirty="0">
              <a:solidFill>
                <a:srgbClr val="FF0000"/>
              </a:solidFill>
            </a:endParaRPr>
          </a:p>
        </p:txBody>
      </p:sp>
      <p:cxnSp>
        <p:nvCxnSpPr>
          <p:cNvPr id="47" name="Straight Arrow Connector 46"/>
          <p:cNvCxnSpPr/>
          <p:nvPr/>
        </p:nvCxnSpPr>
        <p:spPr>
          <a:xfrm>
            <a:off x="372035" y="2660414"/>
            <a:ext cx="3818965" cy="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971800" y="4641614"/>
            <a:ext cx="1295400" cy="1384995"/>
          </a:xfrm>
          <a:prstGeom prst="rect">
            <a:avLst/>
          </a:prstGeom>
          <a:noFill/>
        </p:spPr>
        <p:txBody>
          <a:bodyPr wrap="square" rtlCol="0">
            <a:spAutoFit/>
          </a:bodyPr>
          <a:lstStyle/>
          <a:p>
            <a:pPr algn="r"/>
            <a:r>
              <a:rPr lang="en-US" sz="1200" dirty="0" smtClean="0"/>
              <a:t>Daniel Prays</a:t>
            </a:r>
          </a:p>
          <a:p>
            <a:pPr algn="r"/>
            <a:r>
              <a:rPr lang="en-US" sz="1200" dirty="0" smtClean="0"/>
              <a:t>(</a:t>
            </a:r>
            <a:r>
              <a:rPr lang="en-US" sz="1200" b="1" dirty="0" smtClean="0"/>
              <a:t>Dan.9:1-23</a:t>
            </a:r>
            <a:r>
              <a:rPr lang="en-US" sz="1200" dirty="0" smtClean="0"/>
              <a:t>)</a:t>
            </a:r>
          </a:p>
          <a:p>
            <a:pPr algn="r"/>
            <a:r>
              <a:rPr lang="en-US" sz="1200" dirty="0" smtClean="0"/>
              <a:t> then</a:t>
            </a:r>
          </a:p>
          <a:p>
            <a:pPr algn="r"/>
            <a:r>
              <a:rPr lang="en-US" sz="1200" dirty="0" smtClean="0"/>
              <a:t>receives</a:t>
            </a:r>
          </a:p>
          <a:p>
            <a:pPr algn="r"/>
            <a:r>
              <a:rPr lang="en-US" sz="1200" b="1" dirty="0" smtClean="0">
                <a:solidFill>
                  <a:srgbClr val="FF0000"/>
                </a:solidFill>
              </a:rPr>
              <a:t>70</a:t>
            </a:r>
            <a:r>
              <a:rPr lang="en-US" sz="1200" dirty="0" smtClean="0">
                <a:solidFill>
                  <a:srgbClr val="FF0000"/>
                </a:solidFill>
              </a:rPr>
              <a:t> </a:t>
            </a:r>
            <a:r>
              <a:rPr lang="en-US" sz="1200" b="1" i="1" dirty="0" smtClean="0">
                <a:solidFill>
                  <a:srgbClr val="FF0000"/>
                </a:solidFill>
              </a:rPr>
              <a:t>Weeks</a:t>
            </a:r>
            <a:r>
              <a:rPr lang="en-US" sz="1200" dirty="0" smtClean="0">
                <a:solidFill>
                  <a:srgbClr val="FF0000"/>
                </a:solidFill>
              </a:rPr>
              <a:t> </a:t>
            </a:r>
            <a:r>
              <a:rPr lang="en-US" sz="1200" b="1" dirty="0" smtClean="0">
                <a:solidFill>
                  <a:srgbClr val="FF0000"/>
                </a:solidFill>
              </a:rPr>
              <a:t>vision</a:t>
            </a:r>
          </a:p>
          <a:p>
            <a:pPr algn="r"/>
            <a:endParaRPr lang="en-US" sz="1200" b="1" dirty="0" smtClean="0"/>
          </a:p>
          <a:p>
            <a:pPr algn="r"/>
            <a:r>
              <a:rPr lang="en-US" sz="1200" b="1" dirty="0" smtClean="0"/>
              <a:t>(Dan.9:24-27)</a:t>
            </a:r>
            <a:endParaRPr lang="en-US" sz="1200" b="1" dirty="0"/>
          </a:p>
        </p:txBody>
      </p:sp>
      <p:sp>
        <p:nvSpPr>
          <p:cNvPr id="81" name="TextBox 80"/>
          <p:cNvSpPr txBox="1"/>
          <p:nvPr/>
        </p:nvSpPr>
        <p:spPr>
          <a:xfrm>
            <a:off x="3657600" y="2144944"/>
            <a:ext cx="618565" cy="276999"/>
          </a:xfrm>
          <a:prstGeom prst="rect">
            <a:avLst/>
          </a:prstGeom>
          <a:noFill/>
        </p:spPr>
        <p:txBody>
          <a:bodyPr wrap="square" rtlCol="0">
            <a:spAutoFit/>
          </a:bodyPr>
          <a:lstStyle/>
          <a:p>
            <a:r>
              <a:rPr lang="en-US" sz="1200" dirty="0" smtClean="0"/>
              <a:t>535 BC</a:t>
            </a:r>
            <a:endParaRPr lang="en-US" sz="1200" dirty="0"/>
          </a:p>
        </p:txBody>
      </p:sp>
      <p:sp>
        <p:nvSpPr>
          <p:cNvPr id="84" name="TextBox 83"/>
          <p:cNvSpPr txBox="1"/>
          <p:nvPr/>
        </p:nvSpPr>
        <p:spPr>
          <a:xfrm>
            <a:off x="6010835" y="2144944"/>
            <a:ext cx="618565" cy="276999"/>
          </a:xfrm>
          <a:prstGeom prst="rect">
            <a:avLst/>
          </a:prstGeom>
          <a:noFill/>
        </p:spPr>
        <p:txBody>
          <a:bodyPr wrap="square" rtlCol="0">
            <a:spAutoFit/>
          </a:bodyPr>
          <a:lstStyle/>
          <a:p>
            <a:r>
              <a:rPr lang="en-US" sz="1200" dirty="0" smtClean="0"/>
              <a:t>444 BC</a:t>
            </a:r>
            <a:endParaRPr lang="en-US" sz="1200" dirty="0"/>
          </a:p>
        </p:txBody>
      </p:sp>
      <p:cxnSp>
        <p:nvCxnSpPr>
          <p:cNvPr id="85" name="Straight Connector 84"/>
          <p:cNvCxnSpPr/>
          <p:nvPr/>
        </p:nvCxnSpPr>
        <p:spPr>
          <a:xfrm flipV="1">
            <a:off x="6553200"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4191000" y="2660414"/>
            <a:ext cx="2362200" cy="29872"/>
          </a:xfrm>
          <a:prstGeom prst="straightConnector1">
            <a:avLst/>
          </a:prstGeom>
          <a:ln>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638800" y="4621305"/>
            <a:ext cx="990600" cy="1631216"/>
          </a:xfrm>
          <a:prstGeom prst="rect">
            <a:avLst/>
          </a:prstGeom>
          <a:noFill/>
        </p:spPr>
        <p:txBody>
          <a:bodyPr wrap="square" rtlCol="0">
            <a:spAutoFit/>
          </a:bodyPr>
          <a:lstStyle/>
          <a:p>
            <a:pPr algn="r"/>
            <a:r>
              <a:rPr lang="en-US" sz="1400" b="1" u="sng" dirty="0" smtClean="0">
                <a:solidFill>
                  <a:srgbClr val="FF0000"/>
                </a:solidFill>
              </a:rPr>
              <a:t>Command issued</a:t>
            </a:r>
          </a:p>
          <a:p>
            <a:pPr algn="r"/>
            <a:r>
              <a:rPr lang="en-US" sz="1200" b="1" dirty="0" smtClean="0">
                <a:solidFill>
                  <a:srgbClr val="FF0000"/>
                </a:solidFill>
              </a:rPr>
              <a:t>(9:25)</a:t>
            </a:r>
          </a:p>
          <a:p>
            <a:pPr algn="r"/>
            <a:r>
              <a:rPr lang="en-US" sz="1200" b="1" dirty="0" smtClean="0">
                <a:solidFill>
                  <a:srgbClr val="FF0000"/>
                </a:solidFill>
              </a:rPr>
              <a:t> to restore and rebuild Jerusalem</a:t>
            </a:r>
          </a:p>
          <a:p>
            <a:pPr algn="r"/>
            <a:endParaRPr lang="en-US" sz="1200" b="1" dirty="0" smtClean="0"/>
          </a:p>
          <a:p>
            <a:pPr algn="r"/>
            <a:r>
              <a:rPr lang="en-US" sz="1200" b="1" dirty="0" smtClean="0"/>
              <a:t>Neh.2:1-8</a:t>
            </a:r>
          </a:p>
        </p:txBody>
      </p:sp>
      <p:cxnSp>
        <p:nvCxnSpPr>
          <p:cNvPr id="87" name="Straight Connector 86"/>
          <p:cNvCxnSpPr/>
          <p:nvPr/>
        </p:nvCxnSpPr>
        <p:spPr>
          <a:xfrm flipV="1">
            <a:off x="4419600" y="3881685"/>
            <a:ext cx="0" cy="7348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343400" y="4641614"/>
            <a:ext cx="838200" cy="461665"/>
          </a:xfrm>
          <a:prstGeom prst="rect">
            <a:avLst/>
          </a:prstGeom>
          <a:noFill/>
        </p:spPr>
        <p:txBody>
          <a:bodyPr wrap="square" rtlCol="0">
            <a:spAutoFit/>
          </a:bodyPr>
          <a:lstStyle/>
          <a:p>
            <a:r>
              <a:rPr lang="en-US" sz="1200" dirty="0" smtClean="0"/>
              <a:t>Daniel</a:t>
            </a:r>
          </a:p>
          <a:p>
            <a:r>
              <a:rPr lang="en-US" sz="1200" dirty="0" smtClean="0"/>
              <a:t>dies.</a:t>
            </a:r>
          </a:p>
        </p:txBody>
      </p:sp>
      <p:sp>
        <p:nvSpPr>
          <p:cNvPr id="70" name="TextBox 69"/>
          <p:cNvSpPr txBox="1"/>
          <p:nvPr/>
        </p:nvSpPr>
        <p:spPr>
          <a:xfrm>
            <a:off x="4191000" y="3319319"/>
            <a:ext cx="2286000" cy="523220"/>
          </a:xfrm>
          <a:prstGeom prst="rect">
            <a:avLst/>
          </a:prstGeom>
          <a:noFill/>
        </p:spPr>
        <p:txBody>
          <a:bodyPr wrap="square" rtlCol="0">
            <a:spAutoFit/>
          </a:bodyPr>
          <a:lstStyle/>
          <a:p>
            <a:r>
              <a:rPr lang="en-US" sz="1400" dirty="0" smtClean="0"/>
              <a:t>Interval up to the command</a:t>
            </a:r>
          </a:p>
          <a:p>
            <a:r>
              <a:rPr lang="en-US" sz="1400" dirty="0" smtClean="0"/>
              <a:t>to restore Jerusalem…</a:t>
            </a:r>
            <a:endParaRPr lang="en-US" sz="1400" dirty="0"/>
          </a:p>
        </p:txBody>
      </p:sp>
      <p:sp>
        <p:nvSpPr>
          <p:cNvPr id="78" name="TextBox 77"/>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105" name="TextBox 104"/>
          <p:cNvSpPr txBox="1"/>
          <p:nvPr/>
        </p:nvSpPr>
        <p:spPr>
          <a:xfrm>
            <a:off x="4267200" y="2373544"/>
            <a:ext cx="2263588" cy="338554"/>
          </a:xfrm>
          <a:prstGeom prst="rect">
            <a:avLst/>
          </a:prstGeom>
          <a:noFill/>
        </p:spPr>
        <p:txBody>
          <a:bodyPr wrap="square" rtlCol="0">
            <a:spAutoFit/>
          </a:bodyPr>
          <a:lstStyle/>
          <a:p>
            <a:r>
              <a:rPr lang="en-US" sz="1600" dirty="0" smtClean="0"/>
              <a:t>Jews return unrepentant</a:t>
            </a:r>
            <a:endParaRPr lang="en-US" sz="1600" dirty="0"/>
          </a:p>
        </p:txBody>
      </p:sp>
      <p:sp>
        <p:nvSpPr>
          <p:cNvPr id="5" name="TextBox 4"/>
          <p:cNvSpPr txBox="1"/>
          <p:nvPr/>
        </p:nvSpPr>
        <p:spPr>
          <a:xfrm>
            <a:off x="3886200" y="4032014"/>
            <a:ext cx="381000" cy="307777"/>
          </a:xfrm>
          <a:prstGeom prst="rect">
            <a:avLst/>
          </a:prstGeom>
          <a:noFill/>
        </p:spPr>
        <p:txBody>
          <a:bodyPr wrap="square" rtlCol="0">
            <a:spAutoFit/>
          </a:bodyPr>
          <a:lstStyle/>
          <a:p>
            <a:r>
              <a:rPr lang="en-US" sz="1400" b="1" dirty="0" smtClean="0">
                <a:solidFill>
                  <a:srgbClr val="00B0F0"/>
                </a:solidFill>
              </a:rPr>
              <a:t>1)</a:t>
            </a:r>
            <a:endParaRPr lang="en-US" sz="1400" b="1" dirty="0">
              <a:solidFill>
                <a:srgbClr val="00B0F0"/>
              </a:solidFill>
            </a:endParaRPr>
          </a:p>
        </p:txBody>
      </p:sp>
      <p:sp>
        <p:nvSpPr>
          <p:cNvPr id="32" name="TextBox 31"/>
          <p:cNvSpPr txBox="1"/>
          <p:nvPr/>
        </p:nvSpPr>
        <p:spPr>
          <a:xfrm>
            <a:off x="6248400" y="4032014"/>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35" name="TextBox 34"/>
          <p:cNvSpPr txBox="1"/>
          <p:nvPr/>
        </p:nvSpPr>
        <p:spPr>
          <a:xfrm>
            <a:off x="7239000" y="4032014"/>
            <a:ext cx="533400" cy="307777"/>
          </a:xfrm>
          <a:prstGeom prst="rect">
            <a:avLst/>
          </a:prstGeom>
          <a:noFill/>
        </p:spPr>
        <p:txBody>
          <a:bodyPr wrap="square" rtlCol="0">
            <a:spAutoFit/>
          </a:bodyPr>
          <a:lstStyle/>
          <a:p>
            <a:r>
              <a:rPr lang="en-US" sz="1400" b="1" dirty="0" smtClean="0">
                <a:solidFill>
                  <a:srgbClr val="00B0F0"/>
                </a:solidFill>
              </a:rPr>
              <a:t>3-8)</a:t>
            </a:r>
            <a:endParaRPr lang="en-US" sz="1400" b="1" dirty="0">
              <a:solidFill>
                <a:srgbClr val="00B0F0"/>
              </a:solidFill>
            </a:endParaRPr>
          </a:p>
        </p:txBody>
      </p:sp>
      <p:sp>
        <p:nvSpPr>
          <p:cNvPr id="2" name="Slide Number Placeholder 1"/>
          <p:cNvSpPr>
            <a:spLocks noGrp="1"/>
          </p:cNvSpPr>
          <p:nvPr>
            <p:ph type="sldNum" sz="quarter" idx="12"/>
          </p:nvPr>
        </p:nvSpPr>
        <p:spPr/>
        <p:txBody>
          <a:bodyPr/>
          <a:lstStyle/>
          <a:p>
            <a:fld id="{98650474-85C6-42BB-8D65-5EB8A315D00E}" type="slidenum">
              <a:rPr lang="en-US" smtClean="0"/>
              <a:t>22</a:t>
            </a:fld>
            <a:endParaRPr lang="en-US"/>
          </a:p>
        </p:txBody>
      </p:sp>
    </p:spTree>
    <p:extLst>
      <p:ext uri="{BB962C8B-B14F-4D97-AF65-F5344CB8AC3E}">
        <p14:creationId xmlns:p14="http://schemas.microsoft.com/office/powerpoint/2010/main" val="3369844994"/>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3323987"/>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a:t>
            </a:r>
            <a:r>
              <a:rPr lang="en-US" sz="1400" dirty="0"/>
              <a:t>make </a:t>
            </a:r>
            <a:r>
              <a:rPr lang="en-US" sz="1400" dirty="0" smtClean="0"/>
              <a:t>atonement </a:t>
            </a:r>
            <a:r>
              <a:rPr lang="en-US" sz="1400" dirty="0"/>
              <a:t>for iniquity, to bring in everlasting righteousness, to seal up vision and prophecy and to anoint the most holy place.</a:t>
            </a:r>
          </a:p>
          <a:p>
            <a:pPr marL="228600" indent="-228600">
              <a:buFont typeface="+mj-lt"/>
              <a:buAutoNum type="arabicPeriod"/>
            </a:pPr>
            <a:r>
              <a:rPr lang="en-US" sz="1400" dirty="0" smtClean="0"/>
              <a:t>So </a:t>
            </a:r>
            <a:r>
              <a:rPr lang="en-US" sz="1400" dirty="0"/>
              <a:t>you are to know and  discern that from the issuing of a decree to restore and rebuild </a:t>
            </a:r>
            <a:r>
              <a:rPr lang="en-US" sz="1400" dirty="0" smtClean="0"/>
              <a:t>Jerusalem</a:t>
            </a:r>
          </a:p>
          <a:p>
            <a:pPr marL="228600" indent="-228600">
              <a:buFont typeface="+mj-lt"/>
              <a:buAutoNum type="arabicPeriod"/>
            </a:pPr>
            <a:r>
              <a:rPr lang="en-US" sz="1400" dirty="0" smtClean="0"/>
              <a:t>until </a:t>
            </a:r>
            <a:r>
              <a:rPr lang="en-US" sz="1400" dirty="0"/>
              <a:t>Messiah the Prince there will be seven weeks and sixty-two </a:t>
            </a:r>
            <a:r>
              <a:rPr lang="en-US" sz="1400" dirty="0" smtClean="0"/>
              <a:t>weeks.</a:t>
            </a:r>
            <a:endParaRPr lang="en-US" sz="1400" dirty="0"/>
          </a:p>
          <a:p>
            <a:pPr marL="228600" indent="-228600">
              <a:buFont typeface="+mj-lt"/>
              <a:buAutoNum type="arabicPeriod"/>
            </a:pPr>
            <a:r>
              <a:rPr lang="en-US" sz="1400" dirty="0" smtClean="0"/>
              <a:t>It </a:t>
            </a:r>
            <a:r>
              <a:rPr lang="en-US" sz="1400" dirty="0"/>
              <a:t>will be built again, with plaza and  moat, even in times of  distress.</a:t>
            </a:r>
          </a:p>
          <a:p>
            <a:pPr marL="228600" indent="-228600">
              <a:buFont typeface="+mj-lt"/>
              <a:buAutoNum type="arabicPeriod"/>
            </a:pPr>
            <a:r>
              <a:rPr lang="en-US" sz="1400" dirty="0" smtClean="0"/>
              <a:t>Then </a:t>
            </a:r>
            <a:r>
              <a:rPr lang="en-US" sz="1400" dirty="0"/>
              <a:t>after the sixty-two weeks the Messiah will be cut off and have nothing</a:t>
            </a:r>
          </a:p>
          <a:p>
            <a:pPr marL="228600" indent="-228600">
              <a:buFont typeface="+mj-lt"/>
              <a:buAutoNum type="arabicPeriod"/>
            </a:pPr>
            <a:r>
              <a:rPr lang="en-US" sz="1400" dirty="0" smtClean="0"/>
              <a:t>and </a:t>
            </a:r>
            <a:r>
              <a:rPr lang="en-US" sz="1400" dirty="0"/>
              <a:t>the  people of the prince who is to come will destroy the </a:t>
            </a:r>
            <a:r>
              <a:rPr lang="en-US" sz="1400" dirty="0" smtClean="0"/>
              <a:t>city </a:t>
            </a:r>
            <a:r>
              <a:rPr lang="en-US" sz="1400" dirty="0"/>
              <a:t>and the sanctuary. And its end will come with a flood; even to the end there will be war; desolations are determined.</a:t>
            </a:r>
          </a:p>
          <a:p>
            <a:pPr marL="228600" indent="-228600">
              <a:buFont typeface="+mj-lt"/>
              <a:buAutoNum type="arabicPeriod"/>
            </a:pPr>
            <a:r>
              <a:rPr lang="en-US" sz="1400" dirty="0" smtClean="0"/>
              <a:t>And </a:t>
            </a:r>
            <a:r>
              <a:rPr lang="en-US" sz="1400" dirty="0"/>
              <a:t>he will make a firm covenant with the  many for one week,</a:t>
            </a:r>
          </a:p>
          <a:p>
            <a:pPr marL="228600" indent="-228600">
              <a:buFont typeface="+mj-lt"/>
              <a:buAutoNum type="arabicPeriod"/>
            </a:pPr>
            <a:r>
              <a:rPr lang="en-US" sz="1400" dirty="0" smtClean="0"/>
              <a:t>but </a:t>
            </a:r>
            <a:r>
              <a:rPr lang="en-US" sz="1400" dirty="0"/>
              <a:t>in the middle of the week he will </a:t>
            </a:r>
            <a:r>
              <a:rPr lang="en-US" sz="1400" dirty="0" smtClean="0"/>
              <a:t>put a stop </a:t>
            </a:r>
            <a:r>
              <a:rPr lang="en-US" sz="1400" dirty="0"/>
              <a:t>to sacrifice and grain offering; and on the wing of abominations will come one who makes desolate,</a:t>
            </a:r>
          </a:p>
          <a:p>
            <a:pPr marL="228600" indent="-228600">
              <a:buFont typeface="+mj-lt"/>
              <a:buAutoNum type="arabicPeriod"/>
            </a:pPr>
            <a:r>
              <a:rPr lang="en-US" sz="1400" b="1" dirty="0" smtClean="0">
                <a:solidFill>
                  <a:srgbClr val="FF0000"/>
                </a:solidFill>
              </a:rPr>
              <a:t>even </a:t>
            </a:r>
            <a:r>
              <a:rPr lang="en-US" sz="1400" b="1" dirty="0">
                <a:solidFill>
                  <a:srgbClr val="FF0000"/>
                </a:solidFill>
              </a:rPr>
              <a:t>until a complete destruction, one that is decreed, is poured out on the one who makes desolate</a:t>
            </a:r>
            <a:r>
              <a:rPr lang="en-US" sz="1400" dirty="0" smtClean="0"/>
              <a:t>.”</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 name="TextBox 2"/>
          <p:cNvSpPr txBox="1"/>
          <p:nvPr/>
        </p:nvSpPr>
        <p:spPr>
          <a:xfrm>
            <a:off x="685800" y="5334000"/>
            <a:ext cx="4114800" cy="523220"/>
          </a:xfrm>
          <a:prstGeom prst="rect">
            <a:avLst/>
          </a:prstGeom>
          <a:noFill/>
        </p:spPr>
        <p:txBody>
          <a:bodyPr wrap="square" rtlCol="0">
            <a:spAutoFit/>
          </a:bodyPr>
          <a:lstStyle/>
          <a:p>
            <a:r>
              <a:rPr lang="en-US" sz="1400" dirty="0" smtClean="0"/>
              <a:t>NOTE: On the following charts, the </a:t>
            </a:r>
            <a:r>
              <a:rPr lang="en-US" sz="1400" b="1" dirty="0" smtClean="0">
                <a:solidFill>
                  <a:srgbClr val="00B0F0"/>
                </a:solidFill>
              </a:rPr>
              <a:t>numbers (1-9) </a:t>
            </a:r>
            <a:r>
              <a:rPr lang="en-US" sz="1400" dirty="0" smtClean="0"/>
              <a:t>are used to identify individual parts of the 70 weeks.</a:t>
            </a:r>
            <a:endParaRPr lang="en-US" sz="1400" dirty="0"/>
          </a:p>
        </p:txBody>
      </p:sp>
      <p:sp>
        <p:nvSpPr>
          <p:cNvPr id="6" name="TextBox 5"/>
          <p:cNvSpPr txBox="1"/>
          <p:nvPr/>
        </p:nvSpPr>
        <p:spPr>
          <a:xfrm>
            <a:off x="609600" y="1393210"/>
            <a:ext cx="304800" cy="369332"/>
          </a:xfrm>
          <a:prstGeom prst="rect">
            <a:avLst/>
          </a:prstGeom>
          <a:noFill/>
        </p:spPr>
        <p:txBody>
          <a:bodyPr wrap="square" rtlCol="0">
            <a:spAutoFit/>
          </a:bodyPr>
          <a:lstStyle/>
          <a:p>
            <a:endParaRPr lang="en-US" dirty="0"/>
          </a:p>
        </p:txBody>
      </p:sp>
      <p:sp>
        <p:nvSpPr>
          <p:cNvPr id="7" name="Rectangle 6"/>
          <p:cNvSpPr/>
          <p:nvPr/>
        </p:nvSpPr>
        <p:spPr>
          <a:xfrm>
            <a:off x="609600" y="4191000"/>
            <a:ext cx="7315200" cy="526197"/>
          </a:xfrm>
          <a:prstGeom prst="rect">
            <a:avLst/>
          </a:prstGeom>
          <a:no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98650474-85C6-42BB-8D65-5EB8A315D00E}" type="slidenum">
              <a:rPr lang="en-US" smtClean="0"/>
              <a:t>23</a:t>
            </a:fld>
            <a:endParaRPr lang="en-US"/>
          </a:p>
        </p:txBody>
      </p:sp>
    </p:spTree>
    <p:extLst>
      <p:ext uri="{BB962C8B-B14F-4D97-AF65-F5344CB8AC3E}">
        <p14:creationId xmlns:p14="http://schemas.microsoft.com/office/powerpoint/2010/main" val="2042436726"/>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 Overview</a:t>
            </a:r>
          </a:p>
          <a:p>
            <a:pPr algn="ctr"/>
            <a:r>
              <a:rPr lang="en-US" sz="1400" dirty="0" smtClean="0"/>
              <a:t>Dan.1:1-9:27</a:t>
            </a:r>
            <a:endParaRPr lang="en-US" sz="1400" dirty="0"/>
          </a:p>
        </p:txBody>
      </p:sp>
      <p:sp>
        <p:nvSpPr>
          <p:cNvPr id="12" name="Right Arrow 11"/>
          <p:cNvSpPr/>
          <p:nvPr/>
        </p:nvSpPr>
        <p:spPr>
          <a:xfrm>
            <a:off x="372035" y="2875313"/>
            <a:ext cx="6181165" cy="138504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cxnSp>
        <p:nvCxnSpPr>
          <p:cNvPr id="17" name="Straight Connector 16"/>
          <p:cNvCxnSpPr/>
          <p:nvPr/>
        </p:nvCxnSpPr>
        <p:spPr>
          <a:xfrm flipV="1">
            <a:off x="372035"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71" name="Right Arrow 70"/>
          <p:cNvSpPr/>
          <p:nvPr/>
        </p:nvSpPr>
        <p:spPr>
          <a:xfrm>
            <a:off x="6562165" y="2875313"/>
            <a:ext cx="2057400" cy="1371600"/>
          </a:xfrm>
          <a:prstGeom prst="rightArrow">
            <a:avLst/>
          </a:prstGeom>
          <a:no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72" name="TextBox 71"/>
          <p:cNvSpPr txBox="1"/>
          <p:nvPr/>
        </p:nvSpPr>
        <p:spPr>
          <a:xfrm>
            <a:off x="6539750" y="3395246"/>
            <a:ext cx="1828800" cy="338554"/>
          </a:xfrm>
          <a:prstGeom prst="rect">
            <a:avLst/>
          </a:prstGeom>
          <a:noFill/>
        </p:spPr>
        <p:txBody>
          <a:bodyPr wrap="square" rtlCol="0">
            <a:spAutoFit/>
          </a:bodyPr>
          <a:lstStyle/>
          <a:p>
            <a:r>
              <a:rPr lang="en-US" sz="1600" b="1" i="1" dirty="0" smtClean="0">
                <a:solidFill>
                  <a:srgbClr val="FF0000"/>
                </a:solidFill>
              </a:rPr>
              <a:t>&lt;--70 weeks </a:t>
            </a:r>
            <a:r>
              <a:rPr lang="en-US" sz="1600" b="1" dirty="0" smtClean="0">
                <a:solidFill>
                  <a:srgbClr val="FF0000"/>
                </a:solidFill>
              </a:rPr>
              <a:t>begins</a:t>
            </a:r>
          </a:p>
        </p:txBody>
      </p:sp>
      <p:sp>
        <p:nvSpPr>
          <p:cNvPr id="37" name="TextBox 36"/>
          <p:cNvSpPr txBox="1"/>
          <p:nvPr/>
        </p:nvSpPr>
        <p:spPr>
          <a:xfrm>
            <a:off x="304800" y="2154815"/>
            <a:ext cx="838200" cy="276999"/>
          </a:xfrm>
          <a:prstGeom prst="rect">
            <a:avLst/>
          </a:prstGeom>
          <a:noFill/>
        </p:spPr>
        <p:txBody>
          <a:bodyPr wrap="square" rtlCol="0">
            <a:spAutoFit/>
          </a:bodyPr>
          <a:lstStyle/>
          <a:p>
            <a:r>
              <a:rPr lang="en-US" sz="1200" dirty="0" smtClean="0"/>
              <a:t>605 BC</a:t>
            </a:r>
            <a:endParaRPr lang="en-US" sz="1200" dirty="0"/>
          </a:p>
        </p:txBody>
      </p:sp>
      <p:sp>
        <p:nvSpPr>
          <p:cNvPr id="43" name="TextBox 42"/>
          <p:cNvSpPr txBox="1"/>
          <p:nvPr/>
        </p:nvSpPr>
        <p:spPr>
          <a:xfrm>
            <a:off x="304800" y="4616551"/>
            <a:ext cx="1447800" cy="1015663"/>
          </a:xfrm>
          <a:prstGeom prst="rect">
            <a:avLst/>
          </a:prstGeom>
          <a:noFill/>
        </p:spPr>
        <p:txBody>
          <a:bodyPr wrap="square" rtlCol="0">
            <a:spAutoFit/>
          </a:bodyPr>
          <a:lstStyle/>
          <a:p>
            <a:r>
              <a:rPr lang="en-US" sz="1200" dirty="0" smtClean="0"/>
              <a:t>Nebuchadnezzar conquers Jerusalem</a:t>
            </a:r>
          </a:p>
          <a:p>
            <a:endParaRPr lang="en-US" sz="1200" dirty="0"/>
          </a:p>
          <a:p>
            <a:r>
              <a:rPr lang="en-US" sz="1200" b="1" dirty="0" smtClean="0"/>
              <a:t>Daniel led captive</a:t>
            </a:r>
          </a:p>
          <a:p>
            <a:r>
              <a:rPr lang="en-US" sz="1200" b="1" dirty="0" smtClean="0"/>
              <a:t>Dan.1:1-7</a:t>
            </a:r>
            <a:endParaRPr lang="en-US" sz="1200" b="1" dirty="0"/>
          </a:p>
        </p:txBody>
      </p:sp>
      <p:cxnSp>
        <p:nvCxnSpPr>
          <p:cNvPr id="76" name="Straight Connector 75"/>
          <p:cNvCxnSpPr/>
          <p:nvPr/>
        </p:nvCxnSpPr>
        <p:spPr>
          <a:xfrm flipV="1">
            <a:off x="4191000"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542364" y="3320534"/>
            <a:ext cx="3496236" cy="523220"/>
          </a:xfrm>
          <a:prstGeom prst="rect">
            <a:avLst/>
          </a:prstGeom>
          <a:noFill/>
        </p:spPr>
        <p:txBody>
          <a:bodyPr wrap="square" rtlCol="0">
            <a:spAutoFit/>
          </a:bodyPr>
          <a:lstStyle/>
          <a:p>
            <a:r>
              <a:rPr lang="en-US" sz="1400" dirty="0" smtClean="0"/>
              <a:t>Jerusalem is desolate. Many killed / captives.</a:t>
            </a:r>
          </a:p>
          <a:p>
            <a:r>
              <a:rPr lang="en-US" sz="1400" dirty="0" smtClean="0"/>
              <a:t>Land fulfills Sabbath rests. (</a:t>
            </a:r>
            <a:r>
              <a:rPr lang="en-US" sz="1400" u="sng" dirty="0" smtClean="0"/>
              <a:t>IIChron.36:21</a:t>
            </a:r>
            <a:r>
              <a:rPr lang="en-US" sz="1400" dirty="0" smtClean="0"/>
              <a:t>)</a:t>
            </a:r>
            <a:endParaRPr lang="en-US" sz="1400" dirty="0"/>
          </a:p>
        </p:txBody>
      </p:sp>
      <p:sp>
        <p:nvSpPr>
          <p:cNvPr id="45" name="TextBox 44"/>
          <p:cNvSpPr txBox="1"/>
          <p:nvPr/>
        </p:nvSpPr>
        <p:spPr>
          <a:xfrm>
            <a:off x="1503829" y="2382509"/>
            <a:ext cx="1958788" cy="369332"/>
          </a:xfrm>
          <a:prstGeom prst="rect">
            <a:avLst/>
          </a:prstGeom>
          <a:noFill/>
        </p:spPr>
        <p:txBody>
          <a:bodyPr wrap="square" rtlCol="0">
            <a:spAutoFit/>
          </a:bodyPr>
          <a:lstStyle/>
          <a:p>
            <a:r>
              <a:rPr lang="en-US" b="1" dirty="0" smtClean="0">
                <a:solidFill>
                  <a:srgbClr val="FF0000"/>
                </a:solidFill>
              </a:rPr>
              <a:t>70 </a:t>
            </a:r>
            <a:r>
              <a:rPr lang="en-US" b="1" i="1" dirty="0" smtClean="0">
                <a:solidFill>
                  <a:srgbClr val="FF0000"/>
                </a:solidFill>
              </a:rPr>
              <a:t>years </a:t>
            </a:r>
            <a:r>
              <a:rPr lang="en-US" sz="1600" b="1" dirty="0" smtClean="0">
                <a:solidFill>
                  <a:srgbClr val="FF0000"/>
                </a:solidFill>
              </a:rPr>
              <a:t>/ Jer.29:10</a:t>
            </a:r>
            <a:endParaRPr lang="en-US" sz="1600" b="1" dirty="0">
              <a:solidFill>
                <a:srgbClr val="FF0000"/>
              </a:solidFill>
            </a:endParaRPr>
          </a:p>
        </p:txBody>
      </p:sp>
      <p:cxnSp>
        <p:nvCxnSpPr>
          <p:cNvPr id="47" name="Straight Arrow Connector 46"/>
          <p:cNvCxnSpPr/>
          <p:nvPr/>
        </p:nvCxnSpPr>
        <p:spPr>
          <a:xfrm>
            <a:off x="372035" y="2660414"/>
            <a:ext cx="3818965" cy="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971800" y="4641614"/>
            <a:ext cx="1295400" cy="1384995"/>
          </a:xfrm>
          <a:prstGeom prst="rect">
            <a:avLst/>
          </a:prstGeom>
          <a:noFill/>
        </p:spPr>
        <p:txBody>
          <a:bodyPr wrap="square" rtlCol="0">
            <a:spAutoFit/>
          </a:bodyPr>
          <a:lstStyle/>
          <a:p>
            <a:pPr algn="r"/>
            <a:r>
              <a:rPr lang="en-US" sz="1200" dirty="0" smtClean="0"/>
              <a:t>Daniel Prays</a:t>
            </a:r>
          </a:p>
          <a:p>
            <a:pPr algn="r"/>
            <a:r>
              <a:rPr lang="en-US" sz="1200" dirty="0" smtClean="0"/>
              <a:t>(</a:t>
            </a:r>
            <a:r>
              <a:rPr lang="en-US" sz="1200" b="1" dirty="0" smtClean="0"/>
              <a:t>Dan.9:1-23</a:t>
            </a:r>
            <a:r>
              <a:rPr lang="en-US" sz="1200" dirty="0" smtClean="0"/>
              <a:t>)</a:t>
            </a:r>
          </a:p>
          <a:p>
            <a:pPr algn="r"/>
            <a:r>
              <a:rPr lang="en-US" sz="1200" dirty="0" smtClean="0"/>
              <a:t> then</a:t>
            </a:r>
          </a:p>
          <a:p>
            <a:pPr algn="r"/>
            <a:r>
              <a:rPr lang="en-US" sz="1200" dirty="0" smtClean="0"/>
              <a:t>receives</a:t>
            </a:r>
          </a:p>
          <a:p>
            <a:pPr algn="r"/>
            <a:r>
              <a:rPr lang="en-US" sz="1200" b="1" dirty="0" smtClean="0">
                <a:solidFill>
                  <a:srgbClr val="FF0000"/>
                </a:solidFill>
              </a:rPr>
              <a:t>70</a:t>
            </a:r>
            <a:r>
              <a:rPr lang="en-US" sz="1200" dirty="0" smtClean="0">
                <a:solidFill>
                  <a:srgbClr val="FF0000"/>
                </a:solidFill>
              </a:rPr>
              <a:t> </a:t>
            </a:r>
            <a:r>
              <a:rPr lang="en-US" sz="1200" b="1" i="1" dirty="0" smtClean="0">
                <a:solidFill>
                  <a:srgbClr val="FF0000"/>
                </a:solidFill>
              </a:rPr>
              <a:t>Weeks</a:t>
            </a:r>
            <a:r>
              <a:rPr lang="en-US" sz="1200" dirty="0" smtClean="0">
                <a:solidFill>
                  <a:srgbClr val="FF0000"/>
                </a:solidFill>
              </a:rPr>
              <a:t> </a:t>
            </a:r>
            <a:r>
              <a:rPr lang="en-US" sz="1200" b="1" dirty="0" smtClean="0">
                <a:solidFill>
                  <a:srgbClr val="FF0000"/>
                </a:solidFill>
              </a:rPr>
              <a:t>vision</a:t>
            </a:r>
          </a:p>
          <a:p>
            <a:pPr algn="r"/>
            <a:endParaRPr lang="en-US" sz="1200" b="1" dirty="0" smtClean="0"/>
          </a:p>
          <a:p>
            <a:pPr algn="r"/>
            <a:r>
              <a:rPr lang="en-US" sz="1200" b="1" dirty="0" smtClean="0"/>
              <a:t>(Dan.9:24-27)</a:t>
            </a:r>
            <a:endParaRPr lang="en-US" sz="1200" b="1" dirty="0"/>
          </a:p>
        </p:txBody>
      </p:sp>
      <p:sp>
        <p:nvSpPr>
          <p:cNvPr id="81" name="TextBox 80"/>
          <p:cNvSpPr txBox="1"/>
          <p:nvPr/>
        </p:nvSpPr>
        <p:spPr>
          <a:xfrm>
            <a:off x="3657600" y="2144944"/>
            <a:ext cx="618565" cy="276999"/>
          </a:xfrm>
          <a:prstGeom prst="rect">
            <a:avLst/>
          </a:prstGeom>
          <a:noFill/>
        </p:spPr>
        <p:txBody>
          <a:bodyPr wrap="square" rtlCol="0">
            <a:spAutoFit/>
          </a:bodyPr>
          <a:lstStyle/>
          <a:p>
            <a:r>
              <a:rPr lang="en-US" sz="1200" dirty="0" smtClean="0"/>
              <a:t>535 BC</a:t>
            </a:r>
            <a:endParaRPr lang="en-US" sz="1200" dirty="0"/>
          </a:p>
        </p:txBody>
      </p:sp>
      <p:sp>
        <p:nvSpPr>
          <p:cNvPr id="84" name="TextBox 83"/>
          <p:cNvSpPr txBox="1"/>
          <p:nvPr/>
        </p:nvSpPr>
        <p:spPr>
          <a:xfrm>
            <a:off x="6010835" y="2144944"/>
            <a:ext cx="618565" cy="276999"/>
          </a:xfrm>
          <a:prstGeom prst="rect">
            <a:avLst/>
          </a:prstGeom>
          <a:noFill/>
        </p:spPr>
        <p:txBody>
          <a:bodyPr wrap="square" rtlCol="0">
            <a:spAutoFit/>
          </a:bodyPr>
          <a:lstStyle/>
          <a:p>
            <a:r>
              <a:rPr lang="en-US" sz="1200" dirty="0" smtClean="0"/>
              <a:t>444 BC</a:t>
            </a:r>
            <a:endParaRPr lang="en-US" sz="1200" dirty="0"/>
          </a:p>
        </p:txBody>
      </p:sp>
      <p:cxnSp>
        <p:nvCxnSpPr>
          <p:cNvPr id="85" name="Straight Connector 84"/>
          <p:cNvCxnSpPr/>
          <p:nvPr/>
        </p:nvCxnSpPr>
        <p:spPr>
          <a:xfrm flipV="1">
            <a:off x="6553200" y="2355614"/>
            <a:ext cx="0" cy="2286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4191000" y="2660414"/>
            <a:ext cx="2362200" cy="29872"/>
          </a:xfrm>
          <a:prstGeom prst="straightConnector1">
            <a:avLst/>
          </a:prstGeom>
          <a:ln>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638800" y="4621305"/>
            <a:ext cx="990600" cy="1631216"/>
          </a:xfrm>
          <a:prstGeom prst="rect">
            <a:avLst/>
          </a:prstGeom>
          <a:noFill/>
        </p:spPr>
        <p:txBody>
          <a:bodyPr wrap="square" rtlCol="0">
            <a:spAutoFit/>
          </a:bodyPr>
          <a:lstStyle/>
          <a:p>
            <a:pPr algn="r"/>
            <a:r>
              <a:rPr lang="en-US" sz="1400" b="1" u="sng" dirty="0" smtClean="0">
                <a:solidFill>
                  <a:srgbClr val="FF0000"/>
                </a:solidFill>
              </a:rPr>
              <a:t>Command issued</a:t>
            </a:r>
          </a:p>
          <a:p>
            <a:pPr algn="r"/>
            <a:r>
              <a:rPr lang="en-US" sz="1200" b="1" dirty="0" smtClean="0">
                <a:solidFill>
                  <a:srgbClr val="FF0000"/>
                </a:solidFill>
              </a:rPr>
              <a:t>(9:25)</a:t>
            </a:r>
          </a:p>
          <a:p>
            <a:pPr algn="r"/>
            <a:r>
              <a:rPr lang="en-US" sz="1200" b="1" dirty="0" smtClean="0">
                <a:solidFill>
                  <a:srgbClr val="FF0000"/>
                </a:solidFill>
              </a:rPr>
              <a:t> to restore and rebuild Jerusalem</a:t>
            </a:r>
          </a:p>
          <a:p>
            <a:pPr algn="r"/>
            <a:endParaRPr lang="en-US" sz="1200" b="1" dirty="0" smtClean="0"/>
          </a:p>
          <a:p>
            <a:pPr algn="r"/>
            <a:r>
              <a:rPr lang="en-US" sz="1200" b="1" dirty="0" smtClean="0"/>
              <a:t>Neh.2:1-8</a:t>
            </a:r>
          </a:p>
        </p:txBody>
      </p:sp>
      <p:cxnSp>
        <p:nvCxnSpPr>
          <p:cNvPr id="87" name="Straight Connector 86"/>
          <p:cNvCxnSpPr/>
          <p:nvPr/>
        </p:nvCxnSpPr>
        <p:spPr>
          <a:xfrm flipV="1">
            <a:off x="4419600" y="3881685"/>
            <a:ext cx="0" cy="7348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343400" y="4641614"/>
            <a:ext cx="838200" cy="461665"/>
          </a:xfrm>
          <a:prstGeom prst="rect">
            <a:avLst/>
          </a:prstGeom>
          <a:noFill/>
        </p:spPr>
        <p:txBody>
          <a:bodyPr wrap="square" rtlCol="0">
            <a:spAutoFit/>
          </a:bodyPr>
          <a:lstStyle/>
          <a:p>
            <a:r>
              <a:rPr lang="en-US" sz="1200" dirty="0" smtClean="0"/>
              <a:t>Daniel</a:t>
            </a:r>
          </a:p>
          <a:p>
            <a:r>
              <a:rPr lang="en-US" sz="1200" dirty="0" smtClean="0"/>
              <a:t>dies.</a:t>
            </a:r>
          </a:p>
        </p:txBody>
      </p:sp>
      <p:cxnSp>
        <p:nvCxnSpPr>
          <p:cNvPr id="91" name="Straight Connector 90"/>
          <p:cNvCxnSpPr/>
          <p:nvPr/>
        </p:nvCxnSpPr>
        <p:spPr>
          <a:xfrm flipH="1" flipV="1">
            <a:off x="8619565" y="1441214"/>
            <a:ext cx="17930" cy="32004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28600" y="1669814"/>
            <a:ext cx="8399930" cy="76200"/>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1143000" y="1371600"/>
            <a:ext cx="6858000" cy="338554"/>
          </a:xfrm>
          <a:prstGeom prst="rect">
            <a:avLst/>
          </a:prstGeom>
          <a:noFill/>
        </p:spPr>
        <p:txBody>
          <a:bodyPr wrap="square" rtlCol="0">
            <a:spAutoFit/>
          </a:bodyPr>
          <a:lstStyle/>
          <a:p>
            <a:r>
              <a:rPr lang="en-US" sz="1600" i="1" dirty="0" smtClean="0">
                <a:latin typeface="Baskerville Old Face" panose="02020602080505020303" pitchFamily="18" charset="0"/>
              </a:rPr>
              <a:t>Israel ‘s history continues in rebellion w/brief restorations… until Messiah comes!</a:t>
            </a:r>
            <a:endParaRPr lang="en-US" sz="1600" i="1" dirty="0">
              <a:latin typeface="Baskerville Old Face" panose="02020602080505020303" pitchFamily="18" charset="0"/>
            </a:endParaRPr>
          </a:p>
        </p:txBody>
      </p:sp>
      <p:sp>
        <p:nvSpPr>
          <p:cNvPr id="97" name="TextBox 96"/>
          <p:cNvSpPr txBox="1"/>
          <p:nvPr/>
        </p:nvSpPr>
        <p:spPr>
          <a:xfrm>
            <a:off x="7590865" y="4641614"/>
            <a:ext cx="1095935" cy="1384995"/>
          </a:xfrm>
          <a:prstGeom prst="rect">
            <a:avLst/>
          </a:prstGeom>
          <a:noFill/>
        </p:spPr>
        <p:txBody>
          <a:bodyPr wrap="square" rtlCol="0">
            <a:spAutoFit/>
          </a:bodyPr>
          <a:lstStyle/>
          <a:p>
            <a:pPr algn="r"/>
            <a:r>
              <a:rPr lang="en-US" sz="1200" b="1" dirty="0" smtClean="0">
                <a:solidFill>
                  <a:srgbClr val="FF0000"/>
                </a:solidFill>
              </a:rPr>
              <a:t>The decreed end is poured out on the desolator.</a:t>
            </a:r>
          </a:p>
          <a:p>
            <a:pPr algn="r"/>
            <a:r>
              <a:rPr lang="en-US" sz="1200" b="1" dirty="0" smtClean="0">
                <a:solidFill>
                  <a:srgbClr val="FF0000"/>
                </a:solidFill>
              </a:rPr>
              <a:t>(9:27b)</a:t>
            </a:r>
          </a:p>
          <a:p>
            <a:pPr algn="r"/>
            <a:endParaRPr lang="en-US" sz="1200" dirty="0" smtClean="0"/>
          </a:p>
          <a:p>
            <a:pPr algn="r"/>
            <a:r>
              <a:rPr lang="en-US" sz="1200" b="1" dirty="0" smtClean="0"/>
              <a:t>Rom.11:25-27</a:t>
            </a:r>
          </a:p>
        </p:txBody>
      </p:sp>
      <p:sp>
        <p:nvSpPr>
          <p:cNvPr id="70" name="TextBox 69"/>
          <p:cNvSpPr txBox="1"/>
          <p:nvPr/>
        </p:nvSpPr>
        <p:spPr>
          <a:xfrm>
            <a:off x="4191000" y="3319319"/>
            <a:ext cx="2286000" cy="523220"/>
          </a:xfrm>
          <a:prstGeom prst="rect">
            <a:avLst/>
          </a:prstGeom>
          <a:noFill/>
        </p:spPr>
        <p:txBody>
          <a:bodyPr wrap="square" rtlCol="0">
            <a:spAutoFit/>
          </a:bodyPr>
          <a:lstStyle/>
          <a:p>
            <a:r>
              <a:rPr lang="en-US" sz="1400" dirty="0" smtClean="0"/>
              <a:t>Interval up to the command</a:t>
            </a:r>
          </a:p>
          <a:p>
            <a:r>
              <a:rPr lang="en-US" sz="1400" dirty="0" smtClean="0"/>
              <a:t>to restore Jerusalem…</a:t>
            </a:r>
            <a:endParaRPr lang="en-US" sz="1400" dirty="0"/>
          </a:p>
        </p:txBody>
      </p:sp>
      <p:sp>
        <p:nvSpPr>
          <p:cNvPr id="78" name="TextBox 77"/>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105" name="TextBox 104"/>
          <p:cNvSpPr txBox="1"/>
          <p:nvPr/>
        </p:nvSpPr>
        <p:spPr>
          <a:xfrm>
            <a:off x="4267200" y="2373544"/>
            <a:ext cx="2263588" cy="338554"/>
          </a:xfrm>
          <a:prstGeom prst="rect">
            <a:avLst/>
          </a:prstGeom>
          <a:noFill/>
        </p:spPr>
        <p:txBody>
          <a:bodyPr wrap="square" rtlCol="0">
            <a:spAutoFit/>
          </a:bodyPr>
          <a:lstStyle/>
          <a:p>
            <a:r>
              <a:rPr lang="en-US" sz="1600" dirty="0" smtClean="0"/>
              <a:t>Jews return unrepentant</a:t>
            </a:r>
            <a:endParaRPr lang="en-US" sz="1600" dirty="0"/>
          </a:p>
        </p:txBody>
      </p:sp>
      <p:sp>
        <p:nvSpPr>
          <p:cNvPr id="30" name="TextBox 29"/>
          <p:cNvSpPr txBox="1"/>
          <p:nvPr/>
        </p:nvSpPr>
        <p:spPr>
          <a:xfrm>
            <a:off x="6580095" y="2373868"/>
            <a:ext cx="2187388" cy="369332"/>
          </a:xfrm>
          <a:prstGeom prst="rect">
            <a:avLst/>
          </a:prstGeom>
          <a:noFill/>
        </p:spPr>
        <p:txBody>
          <a:bodyPr wrap="square" rtlCol="0">
            <a:spAutoFit/>
          </a:bodyPr>
          <a:lstStyle/>
          <a:p>
            <a:r>
              <a:rPr lang="en-US" b="1" dirty="0" smtClean="0">
                <a:solidFill>
                  <a:srgbClr val="FF0000"/>
                </a:solidFill>
              </a:rPr>
              <a:t>70 </a:t>
            </a:r>
            <a:r>
              <a:rPr lang="en-US" b="1" i="1" dirty="0" smtClean="0">
                <a:solidFill>
                  <a:srgbClr val="FF0000"/>
                </a:solidFill>
              </a:rPr>
              <a:t>weeks </a:t>
            </a:r>
            <a:r>
              <a:rPr lang="en-US" sz="1600" b="1" dirty="0" smtClean="0">
                <a:solidFill>
                  <a:srgbClr val="FF0000"/>
                </a:solidFill>
              </a:rPr>
              <a:t>/ Dan.9:24</a:t>
            </a:r>
            <a:endParaRPr lang="en-US" sz="1600" b="1" dirty="0">
              <a:solidFill>
                <a:srgbClr val="FF0000"/>
              </a:solidFill>
            </a:endParaRPr>
          </a:p>
        </p:txBody>
      </p:sp>
      <p:sp>
        <p:nvSpPr>
          <p:cNvPr id="5" name="TextBox 4"/>
          <p:cNvSpPr txBox="1"/>
          <p:nvPr/>
        </p:nvSpPr>
        <p:spPr>
          <a:xfrm>
            <a:off x="3886200" y="4032014"/>
            <a:ext cx="381000" cy="307777"/>
          </a:xfrm>
          <a:prstGeom prst="rect">
            <a:avLst/>
          </a:prstGeom>
          <a:noFill/>
        </p:spPr>
        <p:txBody>
          <a:bodyPr wrap="square" rtlCol="0">
            <a:spAutoFit/>
          </a:bodyPr>
          <a:lstStyle/>
          <a:p>
            <a:r>
              <a:rPr lang="en-US" sz="1400" b="1" dirty="0" smtClean="0">
                <a:solidFill>
                  <a:srgbClr val="00B0F0"/>
                </a:solidFill>
              </a:rPr>
              <a:t>1)</a:t>
            </a:r>
            <a:endParaRPr lang="en-US" sz="1400" b="1" dirty="0">
              <a:solidFill>
                <a:srgbClr val="00B0F0"/>
              </a:solidFill>
            </a:endParaRPr>
          </a:p>
        </p:txBody>
      </p:sp>
      <p:sp>
        <p:nvSpPr>
          <p:cNvPr id="32" name="TextBox 31"/>
          <p:cNvSpPr txBox="1"/>
          <p:nvPr/>
        </p:nvSpPr>
        <p:spPr>
          <a:xfrm>
            <a:off x="6248400" y="4032014"/>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33" name="TextBox 32"/>
          <p:cNvSpPr txBox="1"/>
          <p:nvPr/>
        </p:nvSpPr>
        <p:spPr>
          <a:xfrm>
            <a:off x="8355105" y="4032014"/>
            <a:ext cx="381000" cy="307777"/>
          </a:xfrm>
          <a:prstGeom prst="rect">
            <a:avLst/>
          </a:prstGeom>
          <a:noFill/>
        </p:spPr>
        <p:txBody>
          <a:bodyPr wrap="square" rtlCol="0">
            <a:spAutoFit/>
          </a:bodyPr>
          <a:lstStyle/>
          <a:p>
            <a:r>
              <a:rPr lang="en-US" sz="1400" b="1" dirty="0" smtClean="0">
                <a:solidFill>
                  <a:srgbClr val="00B0F0"/>
                </a:solidFill>
              </a:rPr>
              <a:t>9)</a:t>
            </a:r>
            <a:endParaRPr lang="en-US" sz="1400" b="1" dirty="0">
              <a:solidFill>
                <a:srgbClr val="00B0F0"/>
              </a:solidFill>
            </a:endParaRPr>
          </a:p>
        </p:txBody>
      </p:sp>
      <p:sp>
        <p:nvSpPr>
          <p:cNvPr id="35" name="TextBox 34"/>
          <p:cNvSpPr txBox="1"/>
          <p:nvPr/>
        </p:nvSpPr>
        <p:spPr>
          <a:xfrm>
            <a:off x="7239000" y="4032014"/>
            <a:ext cx="533400" cy="307777"/>
          </a:xfrm>
          <a:prstGeom prst="rect">
            <a:avLst/>
          </a:prstGeom>
          <a:noFill/>
        </p:spPr>
        <p:txBody>
          <a:bodyPr wrap="square" rtlCol="0">
            <a:spAutoFit/>
          </a:bodyPr>
          <a:lstStyle/>
          <a:p>
            <a:r>
              <a:rPr lang="en-US" sz="1400" b="1" dirty="0" smtClean="0">
                <a:solidFill>
                  <a:srgbClr val="00B0F0"/>
                </a:solidFill>
              </a:rPr>
              <a:t>3-8)</a:t>
            </a:r>
            <a:endParaRPr lang="en-US" sz="1400" b="1" dirty="0">
              <a:solidFill>
                <a:srgbClr val="00B0F0"/>
              </a:solidFill>
            </a:endParaRPr>
          </a:p>
        </p:txBody>
      </p:sp>
      <p:cxnSp>
        <p:nvCxnSpPr>
          <p:cNvPr id="9" name="Straight Arrow Connector 8"/>
          <p:cNvCxnSpPr/>
          <p:nvPr/>
        </p:nvCxnSpPr>
        <p:spPr>
          <a:xfrm>
            <a:off x="6553200" y="2690286"/>
            <a:ext cx="2084295" cy="21812"/>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98650474-85C6-42BB-8D65-5EB8A315D00E}" type="slidenum">
              <a:rPr lang="en-US" smtClean="0"/>
              <a:t>24</a:t>
            </a:fld>
            <a:endParaRPr lang="en-US"/>
          </a:p>
        </p:txBody>
      </p:sp>
    </p:spTree>
    <p:extLst>
      <p:ext uri="{BB962C8B-B14F-4D97-AF65-F5344CB8AC3E}">
        <p14:creationId xmlns:p14="http://schemas.microsoft.com/office/powerpoint/2010/main" val="3911684854"/>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25</a:t>
            </a:fld>
            <a:endParaRPr lang="en-US"/>
          </a:p>
        </p:txBody>
      </p:sp>
    </p:spTree>
    <p:extLst>
      <p:ext uri="{BB962C8B-B14F-4D97-AF65-F5344CB8AC3E}">
        <p14:creationId xmlns:p14="http://schemas.microsoft.com/office/powerpoint/2010/main" val="260384595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26</a:t>
            </a:fld>
            <a:endParaRPr lang="en-US"/>
          </a:p>
        </p:txBody>
      </p:sp>
    </p:spTree>
    <p:extLst>
      <p:ext uri="{BB962C8B-B14F-4D97-AF65-F5344CB8AC3E}">
        <p14:creationId xmlns:p14="http://schemas.microsoft.com/office/powerpoint/2010/main" val="3174120597"/>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solidFill>
                  <a:srgbClr val="FF0000"/>
                </a:solidFill>
              </a:rPr>
              <a:t>After</a:t>
            </a:r>
            <a:r>
              <a:rPr lang="en-US" sz="1600" dirty="0" smtClean="0"/>
              <a:t> the 62 weeks…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solidFill>
                  <a:srgbClr val="FF0000"/>
                </a:solidFill>
              </a:rPr>
              <a:t>Messiah cut off</a:t>
            </a:r>
          </a:p>
          <a:p>
            <a:endParaRPr lang="en-US" sz="1000" b="1" dirty="0" smtClean="0">
              <a:solidFill>
                <a:srgbClr val="FF0000"/>
              </a:solidFill>
            </a:endParaRPr>
          </a:p>
          <a:p>
            <a:r>
              <a:rPr lang="en-US" sz="1000" b="1" dirty="0" smtClean="0">
                <a:solidFill>
                  <a:srgbClr val="FF0000"/>
                </a:solidFill>
              </a:rPr>
              <a:t>Cross of Christ</a:t>
            </a:r>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27</a:t>
            </a:fld>
            <a:endParaRPr lang="en-US"/>
          </a:p>
        </p:txBody>
      </p:sp>
    </p:spTree>
    <p:extLst>
      <p:ext uri="{BB962C8B-B14F-4D97-AF65-F5344CB8AC3E}">
        <p14:creationId xmlns:p14="http://schemas.microsoft.com/office/powerpoint/2010/main" val="1918547262"/>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solidFill>
                  <a:srgbClr val="FF0000"/>
                </a:solidFill>
              </a:rPr>
              <a:t>After</a:t>
            </a:r>
            <a:r>
              <a:rPr lang="en-US" sz="1600" dirty="0" smtClean="0"/>
              <a:t> the 62 weeks…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solidFill>
                  <a:srgbClr val="FF0000"/>
                </a:solidFill>
              </a:rPr>
              <a:t>Messiah cut off</a:t>
            </a:r>
          </a:p>
          <a:p>
            <a:endParaRPr lang="en-US" sz="1000" b="1" dirty="0" smtClean="0">
              <a:solidFill>
                <a:srgbClr val="FF0000"/>
              </a:solidFill>
            </a:endParaRPr>
          </a:p>
          <a:p>
            <a:r>
              <a:rPr lang="en-US" sz="1000" b="1" dirty="0" smtClean="0">
                <a:solidFill>
                  <a:srgbClr val="FF0000"/>
                </a:solidFill>
              </a:rPr>
              <a:t>Cross of Christ</a:t>
            </a:r>
          </a:p>
        </p:txBody>
      </p:sp>
      <p:cxnSp>
        <p:nvCxnSpPr>
          <p:cNvPr id="50" name="Elbow Connector 49"/>
          <p:cNvCxnSpPr>
            <a:endCxn id="60" idx="1"/>
          </p:cNvCxnSpPr>
          <p:nvPr/>
        </p:nvCxnSpPr>
        <p:spPr>
          <a:xfrm rot="16200000" flipH="1">
            <a:off x="3276516" y="3534405"/>
            <a:ext cx="2561459" cy="3343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56" name="Elbow Connector 55"/>
          <p:cNvCxnSpPr>
            <a:endCxn id="68" idx="1"/>
          </p:cNvCxnSpPr>
          <p:nvPr/>
        </p:nvCxnSpPr>
        <p:spPr>
          <a:xfrm rot="16200000" flipH="1">
            <a:off x="4382903" y="4329331"/>
            <a:ext cx="542176" cy="190872"/>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4859179"/>
            <a:ext cx="777313" cy="246221"/>
          </a:xfrm>
          <a:prstGeom prst="rect">
            <a:avLst/>
          </a:prstGeom>
          <a:noFill/>
        </p:spPr>
        <p:txBody>
          <a:bodyPr wrap="square" rtlCol="0">
            <a:spAutoFit/>
          </a:bodyPr>
          <a:lstStyle/>
          <a:p>
            <a:r>
              <a:rPr lang="en-US" sz="1000" b="1" dirty="0" smtClean="0"/>
              <a:t>Pentecost</a:t>
            </a:r>
            <a:endParaRPr lang="en-US" sz="1000" b="1" dirty="0"/>
          </a:p>
        </p:txBody>
      </p:sp>
      <p:sp>
        <p:nvSpPr>
          <p:cNvPr id="65" name="TextBox 64"/>
          <p:cNvSpPr txBox="1"/>
          <p:nvPr/>
        </p:nvSpPr>
        <p:spPr>
          <a:xfrm>
            <a:off x="4495800" y="4056530"/>
            <a:ext cx="571500" cy="246221"/>
          </a:xfrm>
          <a:prstGeom prst="rect">
            <a:avLst/>
          </a:prstGeom>
          <a:noFill/>
        </p:spPr>
        <p:txBody>
          <a:bodyPr wrap="square" rtlCol="0">
            <a:spAutoFit/>
          </a:bodyPr>
          <a:lstStyle/>
          <a:p>
            <a:r>
              <a:rPr lang="en-US" sz="1000" dirty="0" smtClean="0"/>
              <a:t>70 AD</a:t>
            </a:r>
            <a:endParaRPr lang="en-US" sz="1000" dirty="0"/>
          </a:p>
        </p:txBody>
      </p:sp>
      <p:sp>
        <p:nvSpPr>
          <p:cNvPr id="68" name="TextBox 67"/>
          <p:cNvSpPr txBox="1"/>
          <p:nvPr/>
        </p:nvSpPr>
        <p:spPr>
          <a:xfrm>
            <a:off x="4749427" y="4495800"/>
            <a:ext cx="1651373" cy="400110"/>
          </a:xfrm>
          <a:prstGeom prst="rect">
            <a:avLst/>
          </a:prstGeom>
          <a:noFill/>
        </p:spPr>
        <p:txBody>
          <a:bodyPr wrap="square" rtlCol="0">
            <a:spAutoFit/>
          </a:bodyPr>
          <a:lstStyle/>
          <a:p>
            <a:r>
              <a:rPr lang="en-US" sz="1000" b="1" dirty="0" smtClean="0"/>
              <a:t>Jerusalem/sanctuary destroyed. Desolations…</a:t>
            </a:r>
            <a:endParaRPr lang="en-US" sz="1000" b="1" dirty="0"/>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67" name="TextBox 66"/>
          <p:cNvSpPr txBox="1"/>
          <p:nvPr/>
        </p:nvSpPr>
        <p:spPr>
          <a:xfrm>
            <a:off x="4495800" y="4270448"/>
            <a:ext cx="381000" cy="307777"/>
          </a:xfrm>
          <a:prstGeom prst="rect">
            <a:avLst/>
          </a:prstGeom>
          <a:noFill/>
        </p:spPr>
        <p:txBody>
          <a:bodyPr wrap="square" rtlCol="0">
            <a:spAutoFit/>
          </a:bodyPr>
          <a:lstStyle/>
          <a:p>
            <a:r>
              <a:rPr lang="en-US" sz="1400" b="1" dirty="0" smtClean="0">
                <a:solidFill>
                  <a:srgbClr val="00B0F0"/>
                </a:solidFill>
              </a:rPr>
              <a:t>6)</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28</a:t>
            </a:fld>
            <a:endParaRPr lang="en-US"/>
          </a:p>
        </p:txBody>
      </p:sp>
    </p:spTree>
    <p:extLst>
      <p:ext uri="{BB962C8B-B14F-4D97-AF65-F5344CB8AC3E}">
        <p14:creationId xmlns:p14="http://schemas.microsoft.com/office/powerpoint/2010/main" val="2795449455"/>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solidFill>
                  <a:srgbClr val="FF0000"/>
                </a:solidFill>
              </a:rPr>
              <a:t>After</a:t>
            </a:r>
            <a:r>
              <a:rPr lang="en-US" sz="1600" dirty="0" smtClean="0"/>
              <a:t> the 62 weeks…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solidFill>
                  <a:srgbClr val="FF0000"/>
                </a:solidFill>
              </a:rPr>
              <a:t>Messiah cut off</a:t>
            </a:r>
          </a:p>
          <a:p>
            <a:endParaRPr lang="en-US" sz="1000" b="1" dirty="0" smtClean="0">
              <a:solidFill>
                <a:srgbClr val="FF0000"/>
              </a:solidFill>
            </a:endParaRPr>
          </a:p>
          <a:p>
            <a:r>
              <a:rPr lang="en-US" sz="1000" b="1" dirty="0" smtClean="0">
                <a:solidFill>
                  <a:srgbClr val="FF0000"/>
                </a:solidFill>
              </a:rPr>
              <a:t>Cross of Christ</a:t>
            </a:r>
          </a:p>
        </p:txBody>
      </p:sp>
      <p:cxnSp>
        <p:nvCxnSpPr>
          <p:cNvPr id="50" name="Elbow Connector 49"/>
          <p:cNvCxnSpPr>
            <a:endCxn id="60" idx="1"/>
          </p:cNvCxnSpPr>
          <p:nvPr/>
        </p:nvCxnSpPr>
        <p:spPr>
          <a:xfrm rot="16200000" flipH="1">
            <a:off x="3276516" y="3534405"/>
            <a:ext cx="2561459" cy="3343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56" name="Elbow Connector 55"/>
          <p:cNvCxnSpPr>
            <a:endCxn id="68" idx="1"/>
          </p:cNvCxnSpPr>
          <p:nvPr/>
        </p:nvCxnSpPr>
        <p:spPr>
          <a:xfrm rot="16200000" flipH="1">
            <a:off x="4382903" y="4329331"/>
            <a:ext cx="542176" cy="190872"/>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4859179"/>
            <a:ext cx="777313" cy="246221"/>
          </a:xfrm>
          <a:prstGeom prst="rect">
            <a:avLst/>
          </a:prstGeom>
          <a:noFill/>
        </p:spPr>
        <p:txBody>
          <a:bodyPr wrap="square" rtlCol="0">
            <a:spAutoFit/>
          </a:bodyPr>
          <a:lstStyle/>
          <a:p>
            <a:r>
              <a:rPr lang="en-US" sz="1000" dirty="0" smtClean="0"/>
              <a:t>Pentecost</a:t>
            </a:r>
            <a:endParaRPr lang="en-US" sz="1000" dirty="0"/>
          </a:p>
        </p:txBody>
      </p:sp>
      <p:sp>
        <p:nvSpPr>
          <p:cNvPr id="65" name="TextBox 64"/>
          <p:cNvSpPr txBox="1"/>
          <p:nvPr/>
        </p:nvSpPr>
        <p:spPr>
          <a:xfrm>
            <a:off x="4495800" y="4056530"/>
            <a:ext cx="571500" cy="246221"/>
          </a:xfrm>
          <a:prstGeom prst="rect">
            <a:avLst/>
          </a:prstGeom>
          <a:noFill/>
        </p:spPr>
        <p:txBody>
          <a:bodyPr wrap="square" rtlCol="0">
            <a:spAutoFit/>
          </a:bodyPr>
          <a:lstStyle/>
          <a:p>
            <a:r>
              <a:rPr lang="en-US" sz="1000" dirty="0" smtClean="0"/>
              <a:t>70 AD</a:t>
            </a:r>
            <a:endParaRPr lang="en-US" sz="1000" dirty="0"/>
          </a:p>
        </p:txBody>
      </p:sp>
      <p:sp>
        <p:nvSpPr>
          <p:cNvPr id="68" name="TextBox 67"/>
          <p:cNvSpPr txBox="1"/>
          <p:nvPr/>
        </p:nvSpPr>
        <p:spPr>
          <a:xfrm>
            <a:off x="4749427" y="4495800"/>
            <a:ext cx="1651373" cy="400110"/>
          </a:xfrm>
          <a:prstGeom prst="rect">
            <a:avLst/>
          </a:prstGeom>
          <a:noFill/>
        </p:spPr>
        <p:txBody>
          <a:bodyPr wrap="square" rtlCol="0">
            <a:spAutoFit/>
          </a:bodyPr>
          <a:lstStyle/>
          <a:p>
            <a:r>
              <a:rPr lang="en-US" sz="1000" dirty="0" smtClean="0"/>
              <a:t>Jerusalem/sanctuary destroyed. Desolations…</a:t>
            </a:r>
            <a:endParaRPr lang="en-US" sz="1000" dirty="0"/>
          </a:p>
        </p:txBody>
      </p:sp>
      <p:cxnSp>
        <p:nvCxnSpPr>
          <p:cNvPr id="82" name="Straight Arrow Connector 81"/>
          <p:cNvCxnSpPr/>
          <p:nvPr/>
        </p:nvCxnSpPr>
        <p:spPr>
          <a:xfrm>
            <a:off x="4415117" y="2881899"/>
            <a:ext cx="1985683" cy="0"/>
          </a:xfrm>
          <a:prstGeom prst="straightConnector1">
            <a:avLst/>
          </a:prstGeom>
          <a:ln w="19050">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91075" y="2424699"/>
            <a:ext cx="1238250" cy="492443"/>
          </a:xfrm>
          <a:prstGeom prst="rect">
            <a:avLst/>
          </a:prstGeom>
          <a:noFill/>
        </p:spPr>
        <p:txBody>
          <a:bodyPr wrap="square" rtlCol="0">
            <a:spAutoFit/>
          </a:bodyPr>
          <a:lstStyle/>
          <a:p>
            <a:pPr algn="ctr"/>
            <a:r>
              <a:rPr lang="en-US" sz="1600" dirty="0" smtClean="0">
                <a:solidFill>
                  <a:srgbClr val="FF0000"/>
                </a:solidFill>
              </a:rPr>
              <a:t>Church Age </a:t>
            </a:r>
            <a:r>
              <a:rPr lang="en-US" sz="1000" dirty="0" smtClean="0">
                <a:solidFill>
                  <a:srgbClr val="FF0000"/>
                </a:solidFill>
              </a:rPr>
              <a:t>Previously hidden</a:t>
            </a:r>
            <a:endParaRPr lang="en-US" sz="1000" dirty="0">
              <a:solidFill>
                <a:srgbClr val="FF0000"/>
              </a:solidFill>
            </a:endParaRPr>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67" name="TextBox 66"/>
          <p:cNvSpPr txBox="1"/>
          <p:nvPr/>
        </p:nvSpPr>
        <p:spPr>
          <a:xfrm>
            <a:off x="4495800" y="4270448"/>
            <a:ext cx="381000" cy="307777"/>
          </a:xfrm>
          <a:prstGeom prst="rect">
            <a:avLst/>
          </a:prstGeom>
          <a:noFill/>
        </p:spPr>
        <p:txBody>
          <a:bodyPr wrap="square" rtlCol="0">
            <a:spAutoFit/>
          </a:bodyPr>
          <a:lstStyle/>
          <a:p>
            <a:r>
              <a:rPr lang="en-US" sz="1400" b="1" dirty="0" smtClean="0">
                <a:solidFill>
                  <a:srgbClr val="00B0F0"/>
                </a:solidFill>
              </a:rPr>
              <a:t>6)</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29</a:t>
            </a:fld>
            <a:endParaRPr lang="en-US"/>
          </a:p>
        </p:txBody>
      </p:sp>
    </p:spTree>
    <p:extLst>
      <p:ext uri="{BB962C8B-B14F-4D97-AF65-F5344CB8AC3E}">
        <p14:creationId xmlns:p14="http://schemas.microsoft.com/office/powerpoint/2010/main" val="3916117048"/>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 Intercedes</a:t>
            </a:r>
          </a:p>
          <a:p>
            <a:pPr algn="ctr"/>
            <a:r>
              <a:rPr lang="en-US" sz="1400" dirty="0" smtClean="0"/>
              <a:t>Dan.9:1-24</a:t>
            </a:r>
            <a:endParaRPr lang="en-US" sz="1400" dirty="0"/>
          </a:p>
        </p:txBody>
      </p:sp>
      <p:sp>
        <p:nvSpPr>
          <p:cNvPr id="2" name="TextBox 1"/>
          <p:cNvSpPr txBox="1"/>
          <p:nvPr/>
        </p:nvSpPr>
        <p:spPr>
          <a:xfrm>
            <a:off x="762000" y="1295400"/>
            <a:ext cx="7239000" cy="1169551"/>
          </a:xfrm>
          <a:prstGeom prst="rect">
            <a:avLst/>
          </a:prstGeom>
          <a:noFill/>
        </p:spPr>
        <p:txBody>
          <a:bodyPr wrap="square" rtlCol="0">
            <a:spAutoFit/>
          </a:bodyPr>
          <a:lstStyle/>
          <a:p>
            <a:r>
              <a:rPr lang="en-US" sz="1400" dirty="0"/>
              <a:t>Dan </a:t>
            </a:r>
            <a:r>
              <a:rPr lang="en-US" sz="1400" dirty="0" smtClean="0"/>
              <a:t>9:1-2   ESV</a:t>
            </a:r>
            <a:endParaRPr lang="en-US" sz="1400" dirty="0"/>
          </a:p>
          <a:p>
            <a:r>
              <a:rPr lang="en-US" sz="1400" dirty="0" smtClean="0"/>
              <a:t>In </a:t>
            </a:r>
            <a:r>
              <a:rPr lang="en-US" sz="1400" dirty="0"/>
              <a:t>the first year of Darius the son of Ahasuerus, by descent a Mede, who was made king over the realm of the Chaldeans— 2 in the first year of his reign, I, Daniel, perceived in the books </a:t>
            </a:r>
            <a:r>
              <a:rPr lang="en-US" sz="1400" b="1" i="1" dirty="0"/>
              <a:t>the number of years that, according to the word of the Lord to Jeremiah the prophet, must pass before the end of the desolations of Jerusalem, namely, </a:t>
            </a:r>
            <a:r>
              <a:rPr lang="en-US" sz="1400" b="1" i="1" u="sng" dirty="0"/>
              <a:t>seventy years</a:t>
            </a:r>
            <a:r>
              <a:rPr lang="en-US" sz="1400" dirty="0" smtClean="0"/>
              <a:t>.</a:t>
            </a:r>
            <a:endParaRPr lang="en-US" sz="1400" dirty="0"/>
          </a:p>
        </p:txBody>
      </p:sp>
      <p:sp>
        <p:nvSpPr>
          <p:cNvPr id="3" name="TextBox 2"/>
          <p:cNvSpPr txBox="1"/>
          <p:nvPr/>
        </p:nvSpPr>
        <p:spPr>
          <a:xfrm>
            <a:off x="1600200" y="2590800"/>
            <a:ext cx="5562600" cy="954107"/>
          </a:xfrm>
          <a:prstGeom prst="rect">
            <a:avLst/>
          </a:prstGeom>
          <a:noFill/>
        </p:spPr>
        <p:txBody>
          <a:bodyPr wrap="square" rtlCol="0">
            <a:spAutoFit/>
          </a:bodyPr>
          <a:lstStyle/>
          <a:p>
            <a:r>
              <a:rPr lang="en-US" sz="1400" dirty="0" smtClean="0"/>
              <a:t>Jer. 29:10  ESV</a:t>
            </a:r>
            <a:endParaRPr lang="en-US" sz="1400" dirty="0"/>
          </a:p>
          <a:p>
            <a:r>
              <a:rPr lang="en-US" sz="1400" b="1" i="1" dirty="0" smtClean="0"/>
              <a:t>"</a:t>
            </a:r>
            <a:r>
              <a:rPr lang="en-US" sz="1400" b="1" i="1" dirty="0"/>
              <a:t>For thus says the Lord: When </a:t>
            </a:r>
            <a:r>
              <a:rPr lang="en-US" sz="1400" b="1" i="1" u="sng" dirty="0"/>
              <a:t>seventy years </a:t>
            </a:r>
            <a:r>
              <a:rPr lang="en-US" sz="1400" b="1" i="1" dirty="0"/>
              <a:t>are completed for Babylon, I will visit you, and I will fulfill to you my promise and bring you back to this place</a:t>
            </a:r>
            <a:r>
              <a:rPr lang="en-US" sz="1400" b="1" i="1" dirty="0" smtClean="0"/>
              <a:t>.</a:t>
            </a:r>
            <a:endParaRPr lang="en-US" sz="1400" b="1" i="1"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1" name="TextBox 30"/>
          <p:cNvSpPr txBox="1"/>
          <p:nvPr/>
        </p:nvSpPr>
        <p:spPr>
          <a:xfrm>
            <a:off x="762000" y="3647182"/>
            <a:ext cx="7239000" cy="2031325"/>
          </a:xfrm>
          <a:prstGeom prst="rect">
            <a:avLst/>
          </a:prstGeom>
          <a:noFill/>
        </p:spPr>
        <p:txBody>
          <a:bodyPr wrap="square" rtlCol="0">
            <a:spAutoFit/>
          </a:bodyPr>
          <a:lstStyle/>
          <a:p>
            <a:r>
              <a:rPr lang="en-US" sz="1400" dirty="0"/>
              <a:t>Dan </a:t>
            </a:r>
            <a:r>
              <a:rPr lang="en-US" sz="1400" dirty="0" smtClean="0"/>
              <a:t>9:20-24a ESV   </a:t>
            </a:r>
            <a:r>
              <a:rPr lang="en-US" sz="1400" i="1" dirty="0" smtClean="0"/>
              <a:t>(Daniel is visited by Gabriel…)</a:t>
            </a:r>
            <a:endParaRPr lang="en-US" sz="1400" i="1" dirty="0"/>
          </a:p>
          <a:p>
            <a:r>
              <a:rPr lang="en-US" sz="1400" b="1" i="1" dirty="0" smtClean="0"/>
              <a:t>While </a:t>
            </a:r>
            <a:r>
              <a:rPr lang="en-US" sz="1400" b="1" i="1" dirty="0"/>
              <a:t>I was speaking and praying, confessing my sin and the sin of my people Israel</a:t>
            </a:r>
            <a:r>
              <a:rPr lang="en-US" sz="1400" dirty="0"/>
              <a:t>, and presenting my plea before the Lord my God for the holy hill of my God, 21 while I was speaking in prayer, the man Gabriel, whom I had seen in the vision at the first, came to me in swift flight at the time of the evening sacrifice. 22  He made me understand, speaking with me and saying, "O Daniel, I have now come out to give you insight and understanding. 23  At the beginning of your pleas for mercy a word went out, and I have come to tell it to you, for you are greatly loved. </a:t>
            </a:r>
            <a:r>
              <a:rPr lang="en-US" sz="1400" b="1" dirty="0"/>
              <a:t>Therefore consider the word and understand the vision</a:t>
            </a:r>
            <a:r>
              <a:rPr lang="en-US" sz="1400" dirty="0"/>
              <a:t>. </a:t>
            </a:r>
          </a:p>
          <a:p>
            <a:endParaRPr lang="en-US" sz="1400" dirty="0"/>
          </a:p>
        </p:txBody>
      </p:sp>
      <p:sp>
        <p:nvSpPr>
          <p:cNvPr id="6" name="Slide Number Placeholder 5"/>
          <p:cNvSpPr>
            <a:spLocks noGrp="1"/>
          </p:cNvSpPr>
          <p:nvPr>
            <p:ph type="sldNum" sz="quarter" idx="12"/>
          </p:nvPr>
        </p:nvSpPr>
        <p:spPr/>
        <p:txBody>
          <a:bodyPr/>
          <a:lstStyle/>
          <a:p>
            <a:fld id="{98650474-85C6-42BB-8D65-5EB8A315D00E}" type="slidenum">
              <a:rPr lang="en-US" smtClean="0"/>
              <a:t>3</a:t>
            </a:fld>
            <a:endParaRPr lang="en-US"/>
          </a:p>
        </p:txBody>
      </p:sp>
    </p:spTree>
    <p:extLst>
      <p:ext uri="{BB962C8B-B14F-4D97-AF65-F5344CB8AC3E}">
        <p14:creationId xmlns:p14="http://schemas.microsoft.com/office/powerpoint/2010/main" val="2057416750"/>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solidFill>
                  <a:srgbClr val="FF0000"/>
                </a:solidFill>
              </a:rPr>
              <a:t>After</a:t>
            </a:r>
            <a:r>
              <a:rPr lang="en-US" sz="1600" dirty="0" smtClean="0"/>
              <a:t> the 62 weeks…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solidFill>
                  <a:srgbClr val="FF0000"/>
                </a:solidFill>
              </a:rPr>
              <a:t>Messiah cut off</a:t>
            </a:r>
          </a:p>
          <a:p>
            <a:endParaRPr lang="en-US" sz="1000" b="1" dirty="0" smtClean="0">
              <a:solidFill>
                <a:srgbClr val="FF0000"/>
              </a:solidFill>
            </a:endParaRPr>
          </a:p>
          <a:p>
            <a:r>
              <a:rPr lang="en-US" sz="1000" b="1" dirty="0" smtClean="0">
                <a:solidFill>
                  <a:srgbClr val="FF0000"/>
                </a:solidFill>
              </a:rPr>
              <a:t>Cross of Christ</a:t>
            </a:r>
          </a:p>
        </p:txBody>
      </p:sp>
      <p:cxnSp>
        <p:nvCxnSpPr>
          <p:cNvPr id="50" name="Elbow Connector 49"/>
          <p:cNvCxnSpPr>
            <a:endCxn id="60" idx="1"/>
          </p:cNvCxnSpPr>
          <p:nvPr/>
        </p:nvCxnSpPr>
        <p:spPr>
          <a:xfrm rot="16200000" flipH="1">
            <a:off x="3276516" y="3534405"/>
            <a:ext cx="2561459" cy="3343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56" name="Elbow Connector 55"/>
          <p:cNvCxnSpPr>
            <a:endCxn id="68" idx="1"/>
          </p:cNvCxnSpPr>
          <p:nvPr/>
        </p:nvCxnSpPr>
        <p:spPr>
          <a:xfrm rot="16200000" flipH="1">
            <a:off x="4382903" y="4329331"/>
            <a:ext cx="542176" cy="190872"/>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4859179"/>
            <a:ext cx="777313" cy="246221"/>
          </a:xfrm>
          <a:prstGeom prst="rect">
            <a:avLst/>
          </a:prstGeom>
          <a:noFill/>
        </p:spPr>
        <p:txBody>
          <a:bodyPr wrap="square" rtlCol="0">
            <a:spAutoFit/>
          </a:bodyPr>
          <a:lstStyle/>
          <a:p>
            <a:r>
              <a:rPr lang="en-US" sz="1000" dirty="0" smtClean="0"/>
              <a:t>Pentecost</a:t>
            </a:r>
            <a:endParaRPr lang="en-US" sz="1000" dirty="0"/>
          </a:p>
        </p:txBody>
      </p:sp>
      <p:sp>
        <p:nvSpPr>
          <p:cNvPr id="65" name="TextBox 64"/>
          <p:cNvSpPr txBox="1"/>
          <p:nvPr/>
        </p:nvSpPr>
        <p:spPr>
          <a:xfrm>
            <a:off x="4495800" y="4056530"/>
            <a:ext cx="571500" cy="246221"/>
          </a:xfrm>
          <a:prstGeom prst="rect">
            <a:avLst/>
          </a:prstGeom>
          <a:noFill/>
        </p:spPr>
        <p:txBody>
          <a:bodyPr wrap="square" rtlCol="0">
            <a:spAutoFit/>
          </a:bodyPr>
          <a:lstStyle/>
          <a:p>
            <a:r>
              <a:rPr lang="en-US" sz="1000" dirty="0" smtClean="0"/>
              <a:t>70 AD</a:t>
            </a:r>
            <a:endParaRPr lang="en-US" sz="1000" dirty="0"/>
          </a:p>
        </p:txBody>
      </p:sp>
      <p:sp>
        <p:nvSpPr>
          <p:cNvPr id="68" name="TextBox 67"/>
          <p:cNvSpPr txBox="1"/>
          <p:nvPr/>
        </p:nvSpPr>
        <p:spPr>
          <a:xfrm>
            <a:off x="4749427" y="4495800"/>
            <a:ext cx="1651373" cy="400110"/>
          </a:xfrm>
          <a:prstGeom prst="rect">
            <a:avLst/>
          </a:prstGeom>
          <a:noFill/>
        </p:spPr>
        <p:txBody>
          <a:bodyPr wrap="square" rtlCol="0">
            <a:spAutoFit/>
          </a:bodyPr>
          <a:lstStyle/>
          <a:p>
            <a:r>
              <a:rPr lang="en-US" sz="1000" dirty="0" smtClean="0"/>
              <a:t>Jerusalem/sanctuary destroyed. Desolations…</a:t>
            </a:r>
            <a:endParaRPr lang="en-US" sz="1000" dirty="0"/>
          </a:p>
        </p:txBody>
      </p:sp>
      <p:cxnSp>
        <p:nvCxnSpPr>
          <p:cNvPr id="75" name="Straight Connector 74"/>
          <p:cNvCxnSpPr/>
          <p:nvPr/>
        </p:nvCxnSpPr>
        <p:spPr>
          <a:xfrm flipH="1" flipV="1">
            <a:off x="6382872" y="1143001"/>
            <a:ext cx="53786" cy="337943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486400" y="2206823"/>
            <a:ext cx="990600" cy="307777"/>
          </a:xfrm>
          <a:prstGeom prst="rect">
            <a:avLst/>
          </a:prstGeom>
          <a:noFill/>
        </p:spPr>
        <p:txBody>
          <a:bodyPr wrap="square" rtlCol="0">
            <a:spAutoFit/>
          </a:bodyPr>
          <a:lstStyle/>
          <a:p>
            <a:pPr algn="r"/>
            <a:r>
              <a:rPr lang="en-US" sz="1400" b="1" dirty="0" smtClean="0"/>
              <a:t>Rapture-&gt;</a:t>
            </a:r>
            <a:endParaRPr lang="en-US" sz="1400" b="1" dirty="0"/>
          </a:p>
        </p:txBody>
      </p:sp>
      <p:cxnSp>
        <p:nvCxnSpPr>
          <p:cNvPr id="82" name="Straight Arrow Connector 81"/>
          <p:cNvCxnSpPr/>
          <p:nvPr/>
        </p:nvCxnSpPr>
        <p:spPr>
          <a:xfrm>
            <a:off x="4415117" y="2881899"/>
            <a:ext cx="1985683" cy="0"/>
          </a:xfrm>
          <a:prstGeom prst="straightConnector1">
            <a:avLst/>
          </a:prstGeom>
          <a:ln w="19050">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91075" y="2424699"/>
            <a:ext cx="1238250" cy="492443"/>
          </a:xfrm>
          <a:prstGeom prst="rect">
            <a:avLst/>
          </a:prstGeom>
          <a:noFill/>
        </p:spPr>
        <p:txBody>
          <a:bodyPr wrap="square" rtlCol="0">
            <a:spAutoFit/>
          </a:bodyPr>
          <a:lstStyle/>
          <a:p>
            <a:pPr algn="ctr"/>
            <a:r>
              <a:rPr lang="en-US" sz="1600" dirty="0" smtClean="0">
                <a:solidFill>
                  <a:srgbClr val="FF0000"/>
                </a:solidFill>
              </a:rPr>
              <a:t>Church Age </a:t>
            </a:r>
            <a:r>
              <a:rPr lang="en-US" sz="1000" dirty="0" smtClean="0">
                <a:solidFill>
                  <a:srgbClr val="FF0000"/>
                </a:solidFill>
              </a:rPr>
              <a:t>Previously hidden</a:t>
            </a:r>
            <a:endParaRPr lang="en-US" sz="1000" dirty="0">
              <a:solidFill>
                <a:srgbClr val="FF0000"/>
              </a:solidFill>
            </a:endParaRPr>
          </a:p>
        </p:txBody>
      </p:sp>
      <p:sp>
        <p:nvSpPr>
          <p:cNvPr id="64" name="TextBox 63"/>
          <p:cNvSpPr txBox="1"/>
          <p:nvPr/>
        </p:nvSpPr>
        <p:spPr>
          <a:xfrm>
            <a:off x="5809130" y="4249579"/>
            <a:ext cx="685800" cy="246221"/>
          </a:xfrm>
          <a:prstGeom prst="rect">
            <a:avLst/>
          </a:prstGeom>
          <a:noFill/>
        </p:spPr>
        <p:txBody>
          <a:bodyPr wrap="square" rtlCol="0">
            <a:spAutoFit/>
          </a:bodyPr>
          <a:lstStyle/>
          <a:p>
            <a:pPr algn="r"/>
            <a:r>
              <a:rPr lang="en-US" sz="1000" dirty="0" smtClean="0"/>
              <a:t>Rev.4:1-&gt;</a:t>
            </a:r>
            <a:endParaRPr lang="en-US" sz="1000" dirty="0"/>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67" name="TextBox 66"/>
          <p:cNvSpPr txBox="1"/>
          <p:nvPr/>
        </p:nvSpPr>
        <p:spPr>
          <a:xfrm>
            <a:off x="4495800" y="4270448"/>
            <a:ext cx="381000" cy="307777"/>
          </a:xfrm>
          <a:prstGeom prst="rect">
            <a:avLst/>
          </a:prstGeom>
          <a:noFill/>
        </p:spPr>
        <p:txBody>
          <a:bodyPr wrap="square" rtlCol="0">
            <a:spAutoFit/>
          </a:bodyPr>
          <a:lstStyle/>
          <a:p>
            <a:r>
              <a:rPr lang="en-US" sz="1400" b="1" dirty="0" smtClean="0">
                <a:solidFill>
                  <a:srgbClr val="00B0F0"/>
                </a:solidFill>
              </a:rPr>
              <a:t>6)</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30</a:t>
            </a:fld>
            <a:endParaRPr lang="en-US"/>
          </a:p>
        </p:txBody>
      </p:sp>
    </p:spTree>
    <p:extLst>
      <p:ext uri="{BB962C8B-B14F-4D97-AF65-F5344CB8AC3E}">
        <p14:creationId xmlns:p14="http://schemas.microsoft.com/office/powerpoint/2010/main" val="771449354"/>
      </p:ext>
    </p:extLst>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t>After</a:t>
            </a:r>
            <a:r>
              <a:rPr lang="en-US" sz="1600" dirty="0" smtClean="0"/>
              <a:t> the 62 weeks…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t>Messiah cut off</a:t>
            </a:r>
          </a:p>
          <a:p>
            <a:endParaRPr lang="en-US" sz="1000" b="1" dirty="0" smtClean="0"/>
          </a:p>
          <a:p>
            <a:r>
              <a:rPr lang="en-US" sz="1000" b="1" dirty="0" smtClean="0"/>
              <a:t>Cross of Christ</a:t>
            </a:r>
          </a:p>
        </p:txBody>
      </p:sp>
      <p:cxnSp>
        <p:nvCxnSpPr>
          <p:cNvPr id="50" name="Elbow Connector 49"/>
          <p:cNvCxnSpPr>
            <a:endCxn id="60" idx="1"/>
          </p:cNvCxnSpPr>
          <p:nvPr/>
        </p:nvCxnSpPr>
        <p:spPr>
          <a:xfrm rot="16200000" flipH="1">
            <a:off x="3276516" y="3534405"/>
            <a:ext cx="2561459" cy="3343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56" name="Elbow Connector 55"/>
          <p:cNvCxnSpPr>
            <a:endCxn id="68" idx="1"/>
          </p:cNvCxnSpPr>
          <p:nvPr/>
        </p:nvCxnSpPr>
        <p:spPr>
          <a:xfrm rot="16200000" flipH="1">
            <a:off x="4382903" y="4329331"/>
            <a:ext cx="542176" cy="190872"/>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4859179"/>
            <a:ext cx="777313" cy="246221"/>
          </a:xfrm>
          <a:prstGeom prst="rect">
            <a:avLst/>
          </a:prstGeom>
          <a:noFill/>
        </p:spPr>
        <p:txBody>
          <a:bodyPr wrap="square" rtlCol="0">
            <a:spAutoFit/>
          </a:bodyPr>
          <a:lstStyle/>
          <a:p>
            <a:r>
              <a:rPr lang="en-US" sz="1000" dirty="0" smtClean="0"/>
              <a:t>Pentecost</a:t>
            </a:r>
            <a:endParaRPr lang="en-US" sz="1000" dirty="0"/>
          </a:p>
        </p:txBody>
      </p:sp>
      <p:sp>
        <p:nvSpPr>
          <p:cNvPr id="65" name="TextBox 64"/>
          <p:cNvSpPr txBox="1"/>
          <p:nvPr/>
        </p:nvSpPr>
        <p:spPr>
          <a:xfrm>
            <a:off x="4495800" y="4056530"/>
            <a:ext cx="571500" cy="246221"/>
          </a:xfrm>
          <a:prstGeom prst="rect">
            <a:avLst/>
          </a:prstGeom>
          <a:noFill/>
        </p:spPr>
        <p:txBody>
          <a:bodyPr wrap="square" rtlCol="0">
            <a:spAutoFit/>
          </a:bodyPr>
          <a:lstStyle/>
          <a:p>
            <a:r>
              <a:rPr lang="en-US" sz="1000" dirty="0" smtClean="0"/>
              <a:t>70 AD</a:t>
            </a:r>
            <a:endParaRPr lang="en-US" sz="1000" dirty="0"/>
          </a:p>
        </p:txBody>
      </p:sp>
      <p:sp>
        <p:nvSpPr>
          <p:cNvPr id="68" name="TextBox 67"/>
          <p:cNvSpPr txBox="1"/>
          <p:nvPr/>
        </p:nvSpPr>
        <p:spPr>
          <a:xfrm>
            <a:off x="4749427" y="4495800"/>
            <a:ext cx="1651373" cy="400110"/>
          </a:xfrm>
          <a:prstGeom prst="rect">
            <a:avLst/>
          </a:prstGeom>
          <a:noFill/>
        </p:spPr>
        <p:txBody>
          <a:bodyPr wrap="square" rtlCol="0">
            <a:spAutoFit/>
          </a:bodyPr>
          <a:lstStyle/>
          <a:p>
            <a:r>
              <a:rPr lang="en-US" sz="1000" dirty="0" smtClean="0"/>
              <a:t>Jerusalem/sanctuary destroyed. Desolations…</a:t>
            </a:r>
            <a:endParaRPr lang="en-US" sz="1000" dirty="0"/>
          </a:p>
        </p:txBody>
      </p:sp>
      <p:sp>
        <p:nvSpPr>
          <p:cNvPr id="71" name="Right Arrow 70"/>
          <p:cNvSpPr/>
          <p:nvPr/>
        </p:nvSpPr>
        <p:spPr>
          <a:xfrm>
            <a:off x="6553200" y="3034299"/>
            <a:ext cx="1371600" cy="1371600"/>
          </a:xfrm>
          <a:prstGeom prst="rightArrow">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72" name="TextBox 71"/>
          <p:cNvSpPr txBox="1"/>
          <p:nvPr/>
        </p:nvSpPr>
        <p:spPr>
          <a:xfrm>
            <a:off x="6477000" y="3540804"/>
            <a:ext cx="1388410" cy="338554"/>
          </a:xfrm>
          <a:prstGeom prst="rect">
            <a:avLst/>
          </a:prstGeom>
          <a:noFill/>
        </p:spPr>
        <p:txBody>
          <a:bodyPr wrap="square" rtlCol="0">
            <a:spAutoFit/>
          </a:bodyPr>
          <a:lstStyle/>
          <a:p>
            <a:r>
              <a:rPr lang="en-US" sz="1600" b="1" dirty="0" smtClean="0">
                <a:solidFill>
                  <a:srgbClr val="FF0000"/>
                </a:solidFill>
              </a:rPr>
              <a:t> 1 week</a:t>
            </a:r>
            <a:r>
              <a:rPr lang="en-US" sz="1600" dirty="0" smtClean="0">
                <a:solidFill>
                  <a:srgbClr val="FF0000"/>
                </a:solidFill>
              </a:rPr>
              <a:t> = 7yrs</a:t>
            </a:r>
            <a:endParaRPr lang="en-US" sz="1600" dirty="0">
              <a:solidFill>
                <a:srgbClr val="FF0000"/>
              </a:solidFill>
            </a:endParaRPr>
          </a:p>
        </p:txBody>
      </p:sp>
      <p:cxnSp>
        <p:nvCxnSpPr>
          <p:cNvPr id="73" name="Straight Connector 72"/>
          <p:cNvCxnSpPr/>
          <p:nvPr/>
        </p:nvCxnSpPr>
        <p:spPr>
          <a:xfrm flipH="1" flipV="1">
            <a:off x="6531909" y="2514600"/>
            <a:ext cx="57149" cy="2743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562600" y="5181600"/>
            <a:ext cx="1102658" cy="553998"/>
          </a:xfrm>
          <a:prstGeom prst="rect">
            <a:avLst/>
          </a:prstGeom>
          <a:noFill/>
        </p:spPr>
        <p:txBody>
          <a:bodyPr wrap="square" rtlCol="0">
            <a:spAutoFit/>
          </a:bodyPr>
          <a:lstStyle/>
          <a:p>
            <a:pPr algn="r"/>
            <a:r>
              <a:rPr lang="en-US" sz="1000" b="1" dirty="0" smtClean="0">
                <a:solidFill>
                  <a:srgbClr val="FF0000"/>
                </a:solidFill>
              </a:rPr>
              <a:t>Antichrist makes 7yr covenant w/Israel</a:t>
            </a:r>
            <a:endParaRPr lang="en-US" sz="1000" b="1" dirty="0">
              <a:solidFill>
                <a:srgbClr val="FF0000"/>
              </a:solidFill>
            </a:endParaRPr>
          </a:p>
        </p:txBody>
      </p:sp>
      <p:cxnSp>
        <p:nvCxnSpPr>
          <p:cNvPr id="75" name="Straight Connector 74"/>
          <p:cNvCxnSpPr/>
          <p:nvPr/>
        </p:nvCxnSpPr>
        <p:spPr>
          <a:xfrm flipH="1" flipV="1">
            <a:off x="6382872" y="1143001"/>
            <a:ext cx="53786" cy="337943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486400" y="2206823"/>
            <a:ext cx="990600" cy="307777"/>
          </a:xfrm>
          <a:prstGeom prst="rect">
            <a:avLst/>
          </a:prstGeom>
          <a:noFill/>
        </p:spPr>
        <p:txBody>
          <a:bodyPr wrap="square" rtlCol="0">
            <a:spAutoFit/>
          </a:bodyPr>
          <a:lstStyle/>
          <a:p>
            <a:pPr algn="r"/>
            <a:r>
              <a:rPr lang="en-US" sz="1400" b="1" dirty="0" smtClean="0"/>
              <a:t>Rapture-&gt;</a:t>
            </a:r>
            <a:endParaRPr lang="en-US" sz="1400" b="1" dirty="0"/>
          </a:p>
        </p:txBody>
      </p:sp>
      <p:cxnSp>
        <p:nvCxnSpPr>
          <p:cNvPr id="82" name="Straight Arrow Connector 81"/>
          <p:cNvCxnSpPr/>
          <p:nvPr/>
        </p:nvCxnSpPr>
        <p:spPr>
          <a:xfrm>
            <a:off x="4415117" y="2881899"/>
            <a:ext cx="1985683" cy="0"/>
          </a:xfrm>
          <a:prstGeom prst="straightConnector1">
            <a:avLst/>
          </a:prstGeom>
          <a:ln w="19050">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91075" y="2424699"/>
            <a:ext cx="1238250" cy="492443"/>
          </a:xfrm>
          <a:prstGeom prst="rect">
            <a:avLst/>
          </a:prstGeom>
          <a:noFill/>
        </p:spPr>
        <p:txBody>
          <a:bodyPr wrap="square" rtlCol="0">
            <a:spAutoFit/>
          </a:bodyPr>
          <a:lstStyle/>
          <a:p>
            <a:pPr algn="ctr"/>
            <a:r>
              <a:rPr lang="en-US" sz="1600" dirty="0" smtClean="0"/>
              <a:t>Church Age </a:t>
            </a:r>
            <a:r>
              <a:rPr lang="en-US" sz="1000" dirty="0" smtClean="0"/>
              <a:t>Previously hidden</a:t>
            </a:r>
            <a:endParaRPr lang="en-US" sz="1000" dirty="0"/>
          </a:p>
        </p:txBody>
      </p:sp>
      <p:sp>
        <p:nvSpPr>
          <p:cNvPr id="116" name="TextBox 115"/>
          <p:cNvSpPr txBox="1"/>
          <p:nvPr/>
        </p:nvSpPr>
        <p:spPr>
          <a:xfrm>
            <a:off x="6357097" y="3034299"/>
            <a:ext cx="254373" cy="246221"/>
          </a:xfrm>
          <a:prstGeom prst="rect">
            <a:avLst/>
          </a:prstGeom>
          <a:noFill/>
        </p:spPr>
        <p:txBody>
          <a:bodyPr wrap="square" rtlCol="0">
            <a:spAutoFit/>
          </a:bodyPr>
          <a:lstStyle/>
          <a:p>
            <a:r>
              <a:rPr lang="en-US" sz="1000" dirty="0" smtClean="0"/>
              <a:t>?</a:t>
            </a:r>
            <a:endParaRPr lang="en-US" sz="1000" dirty="0"/>
          </a:p>
        </p:txBody>
      </p:sp>
      <p:sp>
        <p:nvSpPr>
          <p:cNvPr id="64" name="TextBox 63"/>
          <p:cNvSpPr txBox="1"/>
          <p:nvPr/>
        </p:nvSpPr>
        <p:spPr>
          <a:xfrm>
            <a:off x="5809130" y="4249579"/>
            <a:ext cx="685800" cy="246221"/>
          </a:xfrm>
          <a:prstGeom prst="rect">
            <a:avLst/>
          </a:prstGeom>
          <a:noFill/>
        </p:spPr>
        <p:txBody>
          <a:bodyPr wrap="square" rtlCol="0">
            <a:spAutoFit/>
          </a:bodyPr>
          <a:lstStyle/>
          <a:p>
            <a:pPr algn="r"/>
            <a:r>
              <a:rPr lang="en-US" sz="1000" dirty="0" smtClean="0"/>
              <a:t>Rev.4:1-&gt;</a:t>
            </a:r>
            <a:endParaRPr lang="en-US" sz="1000" dirty="0"/>
          </a:p>
        </p:txBody>
      </p:sp>
      <p:sp>
        <p:nvSpPr>
          <p:cNvPr id="77" name="TextBox 76"/>
          <p:cNvSpPr txBox="1"/>
          <p:nvPr/>
        </p:nvSpPr>
        <p:spPr>
          <a:xfrm>
            <a:off x="6400800" y="4536140"/>
            <a:ext cx="838198" cy="338554"/>
          </a:xfrm>
          <a:prstGeom prst="rect">
            <a:avLst/>
          </a:prstGeom>
          <a:noFill/>
        </p:spPr>
        <p:txBody>
          <a:bodyPr wrap="square" rtlCol="0">
            <a:spAutoFit/>
          </a:bodyPr>
          <a:lstStyle/>
          <a:p>
            <a:pPr algn="r"/>
            <a:r>
              <a:rPr lang="en-US" sz="800" b="1" dirty="0" smtClean="0"/>
              <a:t>False peace</a:t>
            </a:r>
          </a:p>
          <a:p>
            <a:pPr algn="r"/>
            <a:r>
              <a:rPr lang="en-US" sz="800" b="1" dirty="0" smtClean="0"/>
              <a:t>For Israel</a:t>
            </a:r>
            <a:endParaRPr lang="en-US" sz="800" b="1" dirty="0"/>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67" name="TextBox 66"/>
          <p:cNvSpPr txBox="1"/>
          <p:nvPr/>
        </p:nvSpPr>
        <p:spPr>
          <a:xfrm>
            <a:off x="4495800" y="4270448"/>
            <a:ext cx="381000" cy="307777"/>
          </a:xfrm>
          <a:prstGeom prst="rect">
            <a:avLst/>
          </a:prstGeom>
          <a:noFill/>
        </p:spPr>
        <p:txBody>
          <a:bodyPr wrap="square" rtlCol="0">
            <a:spAutoFit/>
          </a:bodyPr>
          <a:lstStyle/>
          <a:p>
            <a:r>
              <a:rPr lang="en-US" sz="1400" b="1" dirty="0" smtClean="0">
                <a:solidFill>
                  <a:srgbClr val="00B0F0"/>
                </a:solidFill>
              </a:rPr>
              <a:t>6)</a:t>
            </a:r>
            <a:endParaRPr lang="en-US" sz="1400" b="1" dirty="0">
              <a:solidFill>
                <a:srgbClr val="00B0F0"/>
              </a:solidFill>
            </a:endParaRPr>
          </a:p>
        </p:txBody>
      </p:sp>
      <p:sp>
        <p:nvSpPr>
          <p:cNvPr id="69" name="TextBox 68"/>
          <p:cNvSpPr txBox="1"/>
          <p:nvPr/>
        </p:nvSpPr>
        <p:spPr>
          <a:xfrm>
            <a:off x="6503895" y="4270448"/>
            <a:ext cx="381000" cy="307777"/>
          </a:xfrm>
          <a:prstGeom prst="rect">
            <a:avLst/>
          </a:prstGeom>
          <a:noFill/>
        </p:spPr>
        <p:txBody>
          <a:bodyPr wrap="square" rtlCol="0">
            <a:spAutoFit/>
          </a:bodyPr>
          <a:lstStyle/>
          <a:p>
            <a:r>
              <a:rPr lang="en-US" sz="1400" b="1" dirty="0" smtClean="0">
                <a:solidFill>
                  <a:srgbClr val="00B0F0"/>
                </a:solidFill>
              </a:rPr>
              <a:t>7)</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31</a:t>
            </a:fld>
            <a:endParaRPr lang="en-US"/>
          </a:p>
        </p:txBody>
      </p:sp>
    </p:spTree>
    <p:extLst>
      <p:ext uri="{BB962C8B-B14F-4D97-AF65-F5344CB8AC3E}">
        <p14:creationId xmlns:p14="http://schemas.microsoft.com/office/powerpoint/2010/main" val="3508052319"/>
      </p:ext>
    </p:extLst>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t>After</a:t>
            </a:r>
            <a:r>
              <a:rPr lang="en-US" sz="1600" dirty="0" smtClean="0"/>
              <a:t> the 62 weeks…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t>Messiah cut off</a:t>
            </a:r>
          </a:p>
          <a:p>
            <a:endParaRPr lang="en-US" sz="1000" b="1" dirty="0" smtClean="0"/>
          </a:p>
          <a:p>
            <a:r>
              <a:rPr lang="en-US" sz="1000" b="1" dirty="0" smtClean="0"/>
              <a:t>Cross of Christ</a:t>
            </a:r>
          </a:p>
        </p:txBody>
      </p:sp>
      <p:cxnSp>
        <p:nvCxnSpPr>
          <p:cNvPr id="50" name="Elbow Connector 49"/>
          <p:cNvCxnSpPr>
            <a:endCxn id="60" idx="1"/>
          </p:cNvCxnSpPr>
          <p:nvPr/>
        </p:nvCxnSpPr>
        <p:spPr>
          <a:xfrm rot="16200000" flipH="1">
            <a:off x="3276516" y="3534405"/>
            <a:ext cx="2561459" cy="3343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56" name="Elbow Connector 55"/>
          <p:cNvCxnSpPr>
            <a:endCxn id="68" idx="1"/>
          </p:cNvCxnSpPr>
          <p:nvPr/>
        </p:nvCxnSpPr>
        <p:spPr>
          <a:xfrm rot="16200000" flipH="1">
            <a:off x="4382903" y="4329331"/>
            <a:ext cx="542176" cy="190872"/>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4859179"/>
            <a:ext cx="777313" cy="246221"/>
          </a:xfrm>
          <a:prstGeom prst="rect">
            <a:avLst/>
          </a:prstGeom>
          <a:noFill/>
        </p:spPr>
        <p:txBody>
          <a:bodyPr wrap="square" rtlCol="0">
            <a:spAutoFit/>
          </a:bodyPr>
          <a:lstStyle/>
          <a:p>
            <a:r>
              <a:rPr lang="en-US" sz="1000" dirty="0" smtClean="0"/>
              <a:t>Pentecost</a:t>
            </a:r>
            <a:endParaRPr lang="en-US" sz="1000" dirty="0"/>
          </a:p>
        </p:txBody>
      </p:sp>
      <p:sp>
        <p:nvSpPr>
          <p:cNvPr id="65" name="TextBox 64"/>
          <p:cNvSpPr txBox="1"/>
          <p:nvPr/>
        </p:nvSpPr>
        <p:spPr>
          <a:xfrm>
            <a:off x="4495800" y="4056530"/>
            <a:ext cx="571500" cy="246221"/>
          </a:xfrm>
          <a:prstGeom prst="rect">
            <a:avLst/>
          </a:prstGeom>
          <a:noFill/>
        </p:spPr>
        <p:txBody>
          <a:bodyPr wrap="square" rtlCol="0">
            <a:spAutoFit/>
          </a:bodyPr>
          <a:lstStyle/>
          <a:p>
            <a:r>
              <a:rPr lang="en-US" sz="1000" dirty="0" smtClean="0"/>
              <a:t>70 AD</a:t>
            </a:r>
            <a:endParaRPr lang="en-US" sz="1000" dirty="0"/>
          </a:p>
        </p:txBody>
      </p:sp>
      <p:sp>
        <p:nvSpPr>
          <p:cNvPr id="68" name="TextBox 67"/>
          <p:cNvSpPr txBox="1"/>
          <p:nvPr/>
        </p:nvSpPr>
        <p:spPr>
          <a:xfrm>
            <a:off x="4749427" y="4495800"/>
            <a:ext cx="1651373" cy="400110"/>
          </a:xfrm>
          <a:prstGeom prst="rect">
            <a:avLst/>
          </a:prstGeom>
          <a:noFill/>
        </p:spPr>
        <p:txBody>
          <a:bodyPr wrap="square" rtlCol="0">
            <a:spAutoFit/>
          </a:bodyPr>
          <a:lstStyle/>
          <a:p>
            <a:r>
              <a:rPr lang="en-US" sz="1000" dirty="0" smtClean="0"/>
              <a:t>Jerusalem/sanctuary destroyed. Desolations…</a:t>
            </a:r>
            <a:endParaRPr lang="en-US" sz="1000" dirty="0"/>
          </a:p>
        </p:txBody>
      </p:sp>
      <p:sp>
        <p:nvSpPr>
          <p:cNvPr id="71" name="Right Arrow 70"/>
          <p:cNvSpPr/>
          <p:nvPr/>
        </p:nvSpPr>
        <p:spPr>
          <a:xfrm>
            <a:off x="6553200" y="3034299"/>
            <a:ext cx="1371600" cy="1371600"/>
          </a:xfrm>
          <a:prstGeom prst="rightArrow">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72" name="TextBox 71"/>
          <p:cNvSpPr txBox="1"/>
          <p:nvPr/>
        </p:nvSpPr>
        <p:spPr>
          <a:xfrm>
            <a:off x="6477000" y="3540804"/>
            <a:ext cx="1388410" cy="338554"/>
          </a:xfrm>
          <a:prstGeom prst="rect">
            <a:avLst/>
          </a:prstGeom>
          <a:noFill/>
        </p:spPr>
        <p:txBody>
          <a:bodyPr wrap="square" rtlCol="0">
            <a:spAutoFit/>
          </a:bodyPr>
          <a:lstStyle/>
          <a:p>
            <a:r>
              <a:rPr lang="en-US" sz="1600" b="1" dirty="0" smtClean="0">
                <a:solidFill>
                  <a:srgbClr val="FF0000"/>
                </a:solidFill>
              </a:rPr>
              <a:t> 1 week</a:t>
            </a:r>
            <a:r>
              <a:rPr lang="en-US" sz="1600" dirty="0" smtClean="0">
                <a:solidFill>
                  <a:srgbClr val="FF0000"/>
                </a:solidFill>
              </a:rPr>
              <a:t> = 7yrs</a:t>
            </a:r>
            <a:endParaRPr lang="en-US" sz="1600" dirty="0">
              <a:solidFill>
                <a:srgbClr val="FF0000"/>
              </a:solidFill>
            </a:endParaRPr>
          </a:p>
        </p:txBody>
      </p:sp>
      <p:cxnSp>
        <p:nvCxnSpPr>
          <p:cNvPr id="73" name="Straight Connector 72"/>
          <p:cNvCxnSpPr/>
          <p:nvPr/>
        </p:nvCxnSpPr>
        <p:spPr>
          <a:xfrm flipH="1" flipV="1">
            <a:off x="6531909" y="2514600"/>
            <a:ext cx="57149" cy="2743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562600" y="5181600"/>
            <a:ext cx="1102658" cy="553998"/>
          </a:xfrm>
          <a:prstGeom prst="rect">
            <a:avLst/>
          </a:prstGeom>
          <a:noFill/>
        </p:spPr>
        <p:txBody>
          <a:bodyPr wrap="square" rtlCol="0">
            <a:spAutoFit/>
          </a:bodyPr>
          <a:lstStyle/>
          <a:p>
            <a:pPr algn="r"/>
            <a:r>
              <a:rPr lang="en-US" sz="1000" dirty="0" smtClean="0">
                <a:solidFill>
                  <a:srgbClr val="FF0000"/>
                </a:solidFill>
              </a:rPr>
              <a:t>Antichrist makes 7yr covenant w/Israel</a:t>
            </a:r>
            <a:endParaRPr lang="en-US" sz="1000" dirty="0">
              <a:solidFill>
                <a:srgbClr val="FF0000"/>
              </a:solidFill>
            </a:endParaRPr>
          </a:p>
        </p:txBody>
      </p:sp>
      <p:cxnSp>
        <p:nvCxnSpPr>
          <p:cNvPr id="75" name="Straight Connector 74"/>
          <p:cNvCxnSpPr/>
          <p:nvPr/>
        </p:nvCxnSpPr>
        <p:spPr>
          <a:xfrm flipH="1" flipV="1">
            <a:off x="6382872" y="1143001"/>
            <a:ext cx="53786" cy="337943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486400" y="2206823"/>
            <a:ext cx="990600" cy="307777"/>
          </a:xfrm>
          <a:prstGeom prst="rect">
            <a:avLst/>
          </a:prstGeom>
          <a:noFill/>
        </p:spPr>
        <p:txBody>
          <a:bodyPr wrap="square" rtlCol="0">
            <a:spAutoFit/>
          </a:bodyPr>
          <a:lstStyle/>
          <a:p>
            <a:pPr algn="r"/>
            <a:r>
              <a:rPr lang="en-US" sz="1400" b="1" dirty="0" smtClean="0"/>
              <a:t>Rapture-&gt;</a:t>
            </a:r>
            <a:endParaRPr lang="en-US" sz="1400" b="1" dirty="0"/>
          </a:p>
        </p:txBody>
      </p:sp>
      <p:cxnSp>
        <p:nvCxnSpPr>
          <p:cNvPr id="82" name="Straight Arrow Connector 81"/>
          <p:cNvCxnSpPr/>
          <p:nvPr/>
        </p:nvCxnSpPr>
        <p:spPr>
          <a:xfrm>
            <a:off x="4415117" y="2881899"/>
            <a:ext cx="1985683" cy="0"/>
          </a:xfrm>
          <a:prstGeom prst="straightConnector1">
            <a:avLst/>
          </a:prstGeom>
          <a:ln w="19050">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91075" y="2424699"/>
            <a:ext cx="1238250" cy="492443"/>
          </a:xfrm>
          <a:prstGeom prst="rect">
            <a:avLst/>
          </a:prstGeom>
          <a:noFill/>
        </p:spPr>
        <p:txBody>
          <a:bodyPr wrap="square" rtlCol="0">
            <a:spAutoFit/>
          </a:bodyPr>
          <a:lstStyle/>
          <a:p>
            <a:pPr algn="ctr"/>
            <a:r>
              <a:rPr lang="en-US" sz="1600" dirty="0" smtClean="0"/>
              <a:t>Church Age </a:t>
            </a:r>
            <a:r>
              <a:rPr lang="en-US" sz="1000" dirty="0" smtClean="0"/>
              <a:t>Previously hidden</a:t>
            </a:r>
            <a:endParaRPr lang="en-US" sz="1000" dirty="0"/>
          </a:p>
        </p:txBody>
      </p:sp>
      <p:sp>
        <p:nvSpPr>
          <p:cNvPr id="116" name="TextBox 115"/>
          <p:cNvSpPr txBox="1"/>
          <p:nvPr/>
        </p:nvSpPr>
        <p:spPr>
          <a:xfrm>
            <a:off x="6357097" y="3034299"/>
            <a:ext cx="254373" cy="246221"/>
          </a:xfrm>
          <a:prstGeom prst="rect">
            <a:avLst/>
          </a:prstGeom>
          <a:noFill/>
        </p:spPr>
        <p:txBody>
          <a:bodyPr wrap="square" rtlCol="0">
            <a:spAutoFit/>
          </a:bodyPr>
          <a:lstStyle/>
          <a:p>
            <a:r>
              <a:rPr lang="en-US" sz="1000" dirty="0" smtClean="0"/>
              <a:t>?</a:t>
            </a:r>
            <a:endParaRPr lang="en-US" sz="1000" dirty="0"/>
          </a:p>
        </p:txBody>
      </p:sp>
      <p:sp>
        <p:nvSpPr>
          <p:cNvPr id="64" name="TextBox 63"/>
          <p:cNvSpPr txBox="1"/>
          <p:nvPr/>
        </p:nvSpPr>
        <p:spPr>
          <a:xfrm>
            <a:off x="5809130" y="4249579"/>
            <a:ext cx="685800" cy="246221"/>
          </a:xfrm>
          <a:prstGeom prst="rect">
            <a:avLst/>
          </a:prstGeom>
          <a:noFill/>
        </p:spPr>
        <p:txBody>
          <a:bodyPr wrap="square" rtlCol="0">
            <a:spAutoFit/>
          </a:bodyPr>
          <a:lstStyle/>
          <a:p>
            <a:pPr algn="r"/>
            <a:r>
              <a:rPr lang="en-US" sz="1000" dirty="0" smtClean="0"/>
              <a:t>Rev.4:1-&gt;</a:t>
            </a:r>
            <a:endParaRPr lang="en-US" sz="1000" dirty="0"/>
          </a:p>
        </p:txBody>
      </p:sp>
      <p:cxnSp>
        <p:nvCxnSpPr>
          <p:cNvPr id="76" name="Straight Connector 75"/>
          <p:cNvCxnSpPr/>
          <p:nvPr/>
        </p:nvCxnSpPr>
        <p:spPr>
          <a:xfrm flipV="1">
            <a:off x="7222980" y="3371934"/>
            <a:ext cx="16020" cy="1815978"/>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400800" y="4536140"/>
            <a:ext cx="838198" cy="338554"/>
          </a:xfrm>
          <a:prstGeom prst="rect">
            <a:avLst/>
          </a:prstGeom>
          <a:noFill/>
        </p:spPr>
        <p:txBody>
          <a:bodyPr wrap="square" rtlCol="0">
            <a:spAutoFit/>
          </a:bodyPr>
          <a:lstStyle/>
          <a:p>
            <a:pPr algn="r"/>
            <a:r>
              <a:rPr lang="en-US" sz="800" dirty="0" smtClean="0"/>
              <a:t>False peace</a:t>
            </a:r>
          </a:p>
          <a:p>
            <a:pPr algn="r"/>
            <a:r>
              <a:rPr lang="en-US" sz="800" dirty="0" smtClean="0"/>
              <a:t>For Israel</a:t>
            </a:r>
            <a:endParaRPr lang="en-US" sz="800" dirty="0"/>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67" name="TextBox 66"/>
          <p:cNvSpPr txBox="1"/>
          <p:nvPr/>
        </p:nvSpPr>
        <p:spPr>
          <a:xfrm>
            <a:off x="4495800" y="4270448"/>
            <a:ext cx="381000" cy="307777"/>
          </a:xfrm>
          <a:prstGeom prst="rect">
            <a:avLst/>
          </a:prstGeom>
          <a:noFill/>
        </p:spPr>
        <p:txBody>
          <a:bodyPr wrap="square" rtlCol="0">
            <a:spAutoFit/>
          </a:bodyPr>
          <a:lstStyle/>
          <a:p>
            <a:r>
              <a:rPr lang="en-US" sz="1400" b="1" dirty="0" smtClean="0">
                <a:solidFill>
                  <a:srgbClr val="00B0F0"/>
                </a:solidFill>
              </a:rPr>
              <a:t>6)</a:t>
            </a:r>
            <a:endParaRPr lang="en-US" sz="1400" b="1" dirty="0">
              <a:solidFill>
                <a:srgbClr val="00B0F0"/>
              </a:solidFill>
            </a:endParaRPr>
          </a:p>
        </p:txBody>
      </p:sp>
      <p:sp>
        <p:nvSpPr>
          <p:cNvPr id="69" name="TextBox 68"/>
          <p:cNvSpPr txBox="1"/>
          <p:nvPr/>
        </p:nvSpPr>
        <p:spPr>
          <a:xfrm>
            <a:off x="6503895" y="4270448"/>
            <a:ext cx="381000" cy="307777"/>
          </a:xfrm>
          <a:prstGeom prst="rect">
            <a:avLst/>
          </a:prstGeom>
          <a:noFill/>
        </p:spPr>
        <p:txBody>
          <a:bodyPr wrap="square" rtlCol="0">
            <a:spAutoFit/>
          </a:bodyPr>
          <a:lstStyle/>
          <a:p>
            <a:r>
              <a:rPr lang="en-US" sz="1400" b="1" dirty="0" smtClean="0">
                <a:solidFill>
                  <a:srgbClr val="00B0F0"/>
                </a:solidFill>
              </a:rPr>
              <a:t>7)</a:t>
            </a:r>
            <a:endParaRPr lang="en-US" sz="1400" b="1" dirty="0">
              <a:solidFill>
                <a:srgbClr val="00B0F0"/>
              </a:solidFill>
            </a:endParaRPr>
          </a:p>
        </p:txBody>
      </p:sp>
      <p:sp>
        <p:nvSpPr>
          <p:cNvPr id="70" name="TextBox 69"/>
          <p:cNvSpPr txBox="1"/>
          <p:nvPr/>
        </p:nvSpPr>
        <p:spPr>
          <a:xfrm>
            <a:off x="6983505" y="4270448"/>
            <a:ext cx="381000" cy="307777"/>
          </a:xfrm>
          <a:prstGeom prst="rect">
            <a:avLst/>
          </a:prstGeom>
          <a:noFill/>
        </p:spPr>
        <p:txBody>
          <a:bodyPr wrap="square" rtlCol="0">
            <a:spAutoFit/>
          </a:bodyPr>
          <a:lstStyle/>
          <a:p>
            <a:r>
              <a:rPr lang="en-US" sz="1400" b="1" dirty="0" smtClean="0">
                <a:solidFill>
                  <a:srgbClr val="00B0F0"/>
                </a:solidFill>
              </a:rPr>
              <a:t>8)</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53" name="TextBox 52"/>
          <p:cNvSpPr txBox="1"/>
          <p:nvPr/>
        </p:nvSpPr>
        <p:spPr>
          <a:xfrm>
            <a:off x="7126942" y="5181600"/>
            <a:ext cx="1102658" cy="553998"/>
          </a:xfrm>
          <a:prstGeom prst="rect">
            <a:avLst/>
          </a:prstGeom>
          <a:noFill/>
        </p:spPr>
        <p:txBody>
          <a:bodyPr wrap="square" rtlCol="0">
            <a:spAutoFit/>
          </a:bodyPr>
          <a:lstStyle/>
          <a:p>
            <a:r>
              <a:rPr lang="en-US" sz="1000" dirty="0" smtClean="0">
                <a:solidFill>
                  <a:srgbClr val="FF0000"/>
                </a:solidFill>
              </a:rPr>
              <a:t>Setup of abomination of desolation</a:t>
            </a:r>
            <a:endParaRPr lang="en-US" sz="1000" dirty="0">
              <a:solidFill>
                <a:srgbClr val="FF0000"/>
              </a:solidFill>
            </a:endParaRPr>
          </a:p>
        </p:txBody>
      </p:sp>
      <p:sp>
        <p:nvSpPr>
          <p:cNvPr id="5" name="Slide Number Placeholder 4"/>
          <p:cNvSpPr>
            <a:spLocks noGrp="1"/>
          </p:cNvSpPr>
          <p:nvPr>
            <p:ph type="sldNum" sz="quarter" idx="12"/>
          </p:nvPr>
        </p:nvSpPr>
        <p:spPr/>
        <p:txBody>
          <a:bodyPr/>
          <a:lstStyle/>
          <a:p>
            <a:fld id="{98650474-85C6-42BB-8D65-5EB8A315D00E}" type="slidenum">
              <a:rPr lang="en-US" smtClean="0"/>
              <a:t>32</a:t>
            </a:fld>
            <a:endParaRPr lang="en-US"/>
          </a:p>
        </p:txBody>
      </p:sp>
    </p:spTree>
    <p:extLst>
      <p:ext uri="{BB962C8B-B14F-4D97-AF65-F5344CB8AC3E}">
        <p14:creationId xmlns:p14="http://schemas.microsoft.com/office/powerpoint/2010/main" val="4030429803"/>
      </p:ext>
    </p:extLst>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t>After</a:t>
            </a:r>
            <a:r>
              <a:rPr lang="en-US" sz="1600" dirty="0" smtClean="0"/>
              <a:t> the 62 weeks…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t>Messiah cut off</a:t>
            </a:r>
          </a:p>
          <a:p>
            <a:endParaRPr lang="en-US" sz="1000" b="1" dirty="0" smtClean="0"/>
          </a:p>
          <a:p>
            <a:r>
              <a:rPr lang="en-US" sz="1000" b="1" dirty="0" smtClean="0"/>
              <a:t>Cross of Christ</a:t>
            </a:r>
          </a:p>
        </p:txBody>
      </p:sp>
      <p:cxnSp>
        <p:nvCxnSpPr>
          <p:cNvPr id="50" name="Elbow Connector 49"/>
          <p:cNvCxnSpPr>
            <a:endCxn id="60" idx="1"/>
          </p:cNvCxnSpPr>
          <p:nvPr/>
        </p:nvCxnSpPr>
        <p:spPr>
          <a:xfrm rot="16200000" flipH="1">
            <a:off x="3276516" y="3534405"/>
            <a:ext cx="2561459" cy="3343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56" name="Elbow Connector 55"/>
          <p:cNvCxnSpPr>
            <a:endCxn id="68" idx="1"/>
          </p:cNvCxnSpPr>
          <p:nvPr/>
        </p:nvCxnSpPr>
        <p:spPr>
          <a:xfrm rot="16200000" flipH="1">
            <a:off x="4382903" y="4329331"/>
            <a:ext cx="542176" cy="190872"/>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4859179"/>
            <a:ext cx="777313" cy="246221"/>
          </a:xfrm>
          <a:prstGeom prst="rect">
            <a:avLst/>
          </a:prstGeom>
          <a:noFill/>
        </p:spPr>
        <p:txBody>
          <a:bodyPr wrap="square" rtlCol="0">
            <a:spAutoFit/>
          </a:bodyPr>
          <a:lstStyle/>
          <a:p>
            <a:r>
              <a:rPr lang="en-US" sz="1000" dirty="0" smtClean="0"/>
              <a:t>Pentecost</a:t>
            </a:r>
            <a:endParaRPr lang="en-US" sz="1000" dirty="0"/>
          </a:p>
        </p:txBody>
      </p:sp>
      <p:sp>
        <p:nvSpPr>
          <p:cNvPr id="65" name="TextBox 64"/>
          <p:cNvSpPr txBox="1"/>
          <p:nvPr/>
        </p:nvSpPr>
        <p:spPr>
          <a:xfrm>
            <a:off x="4495800" y="4056530"/>
            <a:ext cx="571500" cy="246221"/>
          </a:xfrm>
          <a:prstGeom prst="rect">
            <a:avLst/>
          </a:prstGeom>
          <a:noFill/>
        </p:spPr>
        <p:txBody>
          <a:bodyPr wrap="square" rtlCol="0">
            <a:spAutoFit/>
          </a:bodyPr>
          <a:lstStyle/>
          <a:p>
            <a:r>
              <a:rPr lang="en-US" sz="1000" dirty="0" smtClean="0"/>
              <a:t>70 AD</a:t>
            </a:r>
            <a:endParaRPr lang="en-US" sz="1000" dirty="0"/>
          </a:p>
        </p:txBody>
      </p:sp>
      <p:sp>
        <p:nvSpPr>
          <p:cNvPr id="68" name="TextBox 67"/>
          <p:cNvSpPr txBox="1"/>
          <p:nvPr/>
        </p:nvSpPr>
        <p:spPr>
          <a:xfrm>
            <a:off x="4749427" y="4495800"/>
            <a:ext cx="1651373" cy="400110"/>
          </a:xfrm>
          <a:prstGeom prst="rect">
            <a:avLst/>
          </a:prstGeom>
          <a:noFill/>
        </p:spPr>
        <p:txBody>
          <a:bodyPr wrap="square" rtlCol="0">
            <a:spAutoFit/>
          </a:bodyPr>
          <a:lstStyle/>
          <a:p>
            <a:r>
              <a:rPr lang="en-US" sz="1000" dirty="0" smtClean="0"/>
              <a:t>Jerusalem/sanctuary destroyed. Desolations…</a:t>
            </a:r>
            <a:endParaRPr lang="en-US" sz="1000" dirty="0"/>
          </a:p>
        </p:txBody>
      </p:sp>
      <p:sp>
        <p:nvSpPr>
          <p:cNvPr id="71" name="Right Arrow 70"/>
          <p:cNvSpPr/>
          <p:nvPr/>
        </p:nvSpPr>
        <p:spPr>
          <a:xfrm>
            <a:off x="6553200" y="3034299"/>
            <a:ext cx="1371600" cy="1371600"/>
          </a:xfrm>
          <a:prstGeom prst="rightArrow">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72" name="TextBox 71"/>
          <p:cNvSpPr txBox="1"/>
          <p:nvPr/>
        </p:nvSpPr>
        <p:spPr>
          <a:xfrm>
            <a:off x="6477000" y="3540804"/>
            <a:ext cx="1388410" cy="338554"/>
          </a:xfrm>
          <a:prstGeom prst="rect">
            <a:avLst/>
          </a:prstGeom>
          <a:noFill/>
        </p:spPr>
        <p:txBody>
          <a:bodyPr wrap="square" rtlCol="0">
            <a:spAutoFit/>
          </a:bodyPr>
          <a:lstStyle/>
          <a:p>
            <a:r>
              <a:rPr lang="en-US" sz="1600" b="1" dirty="0" smtClean="0">
                <a:solidFill>
                  <a:srgbClr val="FF0000"/>
                </a:solidFill>
              </a:rPr>
              <a:t> 1 week</a:t>
            </a:r>
            <a:r>
              <a:rPr lang="en-US" sz="1600" dirty="0" smtClean="0">
                <a:solidFill>
                  <a:srgbClr val="FF0000"/>
                </a:solidFill>
              </a:rPr>
              <a:t> = 7yrs</a:t>
            </a:r>
            <a:endParaRPr lang="en-US" sz="1600" dirty="0">
              <a:solidFill>
                <a:srgbClr val="FF0000"/>
              </a:solidFill>
            </a:endParaRPr>
          </a:p>
        </p:txBody>
      </p:sp>
      <p:cxnSp>
        <p:nvCxnSpPr>
          <p:cNvPr id="73" name="Straight Connector 72"/>
          <p:cNvCxnSpPr/>
          <p:nvPr/>
        </p:nvCxnSpPr>
        <p:spPr>
          <a:xfrm flipH="1" flipV="1">
            <a:off x="6531909" y="2514600"/>
            <a:ext cx="57149" cy="2743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562600" y="5181600"/>
            <a:ext cx="1102658" cy="553998"/>
          </a:xfrm>
          <a:prstGeom prst="rect">
            <a:avLst/>
          </a:prstGeom>
          <a:noFill/>
        </p:spPr>
        <p:txBody>
          <a:bodyPr wrap="square" rtlCol="0">
            <a:spAutoFit/>
          </a:bodyPr>
          <a:lstStyle/>
          <a:p>
            <a:pPr algn="r"/>
            <a:r>
              <a:rPr lang="en-US" sz="1000" dirty="0" smtClean="0">
                <a:solidFill>
                  <a:srgbClr val="FF0000"/>
                </a:solidFill>
              </a:rPr>
              <a:t>Antichrist makes 7yr covenant w/Israel</a:t>
            </a:r>
            <a:endParaRPr lang="en-US" sz="1000" dirty="0">
              <a:solidFill>
                <a:srgbClr val="FF0000"/>
              </a:solidFill>
            </a:endParaRPr>
          </a:p>
        </p:txBody>
      </p:sp>
      <p:cxnSp>
        <p:nvCxnSpPr>
          <p:cNvPr id="75" name="Straight Connector 74"/>
          <p:cNvCxnSpPr/>
          <p:nvPr/>
        </p:nvCxnSpPr>
        <p:spPr>
          <a:xfrm flipH="1" flipV="1">
            <a:off x="6382872" y="1143001"/>
            <a:ext cx="53786" cy="337943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486400" y="2206823"/>
            <a:ext cx="990600" cy="307777"/>
          </a:xfrm>
          <a:prstGeom prst="rect">
            <a:avLst/>
          </a:prstGeom>
          <a:noFill/>
        </p:spPr>
        <p:txBody>
          <a:bodyPr wrap="square" rtlCol="0">
            <a:spAutoFit/>
          </a:bodyPr>
          <a:lstStyle/>
          <a:p>
            <a:pPr algn="r"/>
            <a:r>
              <a:rPr lang="en-US" sz="1400" b="1" dirty="0" smtClean="0"/>
              <a:t>Rapture-&gt;</a:t>
            </a:r>
            <a:endParaRPr lang="en-US" sz="1400" b="1" dirty="0"/>
          </a:p>
        </p:txBody>
      </p:sp>
      <p:cxnSp>
        <p:nvCxnSpPr>
          <p:cNvPr id="82" name="Straight Arrow Connector 81"/>
          <p:cNvCxnSpPr/>
          <p:nvPr/>
        </p:nvCxnSpPr>
        <p:spPr>
          <a:xfrm>
            <a:off x="4415117" y="2881899"/>
            <a:ext cx="1985683" cy="0"/>
          </a:xfrm>
          <a:prstGeom prst="straightConnector1">
            <a:avLst/>
          </a:prstGeom>
          <a:ln w="19050">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91075" y="2424699"/>
            <a:ext cx="1238250" cy="492443"/>
          </a:xfrm>
          <a:prstGeom prst="rect">
            <a:avLst/>
          </a:prstGeom>
          <a:noFill/>
        </p:spPr>
        <p:txBody>
          <a:bodyPr wrap="square" rtlCol="0">
            <a:spAutoFit/>
          </a:bodyPr>
          <a:lstStyle/>
          <a:p>
            <a:pPr algn="ctr"/>
            <a:r>
              <a:rPr lang="en-US" sz="1600" dirty="0" smtClean="0"/>
              <a:t>Church Age </a:t>
            </a:r>
            <a:r>
              <a:rPr lang="en-US" sz="1000" dirty="0" smtClean="0"/>
              <a:t>Previously hidden</a:t>
            </a:r>
            <a:endParaRPr lang="en-US" sz="1000" dirty="0"/>
          </a:p>
        </p:txBody>
      </p:sp>
      <p:cxnSp>
        <p:nvCxnSpPr>
          <p:cNvPr id="90" name="Straight Connector 89"/>
          <p:cNvCxnSpPr/>
          <p:nvPr/>
        </p:nvCxnSpPr>
        <p:spPr>
          <a:xfrm flipH="1" flipV="1">
            <a:off x="7914052" y="1156701"/>
            <a:ext cx="27558" cy="410109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6531909" y="2881899"/>
            <a:ext cx="1382143" cy="2073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6589058" y="2451594"/>
            <a:ext cx="1295402" cy="492443"/>
          </a:xfrm>
          <a:prstGeom prst="rect">
            <a:avLst/>
          </a:prstGeom>
          <a:noFill/>
        </p:spPr>
        <p:txBody>
          <a:bodyPr wrap="square" rtlCol="0">
            <a:spAutoFit/>
          </a:bodyPr>
          <a:lstStyle/>
          <a:p>
            <a:pPr algn="ctr"/>
            <a:r>
              <a:rPr lang="en-US" sz="1600" b="1" dirty="0" smtClean="0">
                <a:solidFill>
                  <a:srgbClr val="FF0000"/>
                </a:solidFill>
              </a:rPr>
              <a:t>70</a:t>
            </a:r>
            <a:r>
              <a:rPr lang="en-US" sz="1600" b="1" baseline="30000" dirty="0" smtClean="0">
                <a:solidFill>
                  <a:srgbClr val="FF0000"/>
                </a:solidFill>
              </a:rPr>
              <a:t>th</a:t>
            </a:r>
            <a:r>
              <a:rPr lang="en-US" sz="1600" b="1" dirty="0" smtClean="0">
                <a:solidFill>
                  <a:srgbClr val="FF0000"/>
                </a:solidFill>
              </a:rPr>
              <a:t> week</a:t>
            </a:r>
          </a:p>
          <a:p>
            <a:pPr algn="ctr"/>
            <a:r>
              <a:rPr lang="en-US" sz="1000" dirty="0" smtClean="0"/>
              <a:t>490 years completed</a:t>
            </a:r>
            <a:endParaRPr lang="en-US" sz="1000" dirty="0"/>
          </a:p>
        </p:txBody>
      </p:sp>
      <p:sp>
        <p:nvSpPr>
          <p:cNvPr id="109" name="TextBox 108"/>
          <p:cNvSpPr txBox="1"/>
          <p:nvPr/>
        </p:nvSpPr>
        <p:spPr>
          <a:xfrm>
            <a:off x="6898342" y="5189401"/>
            <a:ext cx="1102658" cy="861774"/>
          </a:xfrm>
          <a:prstGeom prst="rect">
            <a:avLst/>
          </a:prstGeom>
          <a:noFill/>
        </p:spPr>
        <p:txBody>
          <a:bodyPr wrap="square" rtlCol="0">
            <a:spAutoFit/>
          </a:bodyPr>
          <a:lstStyle/>
          <a:p>
            <a:pPr algn="r"/>
            <a:r>
              <a:rPr lang="en-US" sz="1000" dirty="0" smtClean="0">
                <a:solidFill>
                  <a:srgbClr val="FF0000"/>
                </a:solidFill>
              </a:rPr>
              <a:t>The decreed end!</a:t>
            </a:r>
          </a:p>
          <a:p>
            <a:pPr algn="r"/>
            <a:r>
              <a:rPr lang="en-US" sz="1000" dirty="0" smtClean="0"/>
              <a:t>Satan bound</a:t>
            </a:r>
          </a:p>
          <a:p>
            <a:pPr algn="r"/>
            <a:endParaRPr lang="en-US" sz="1000" dirty="0" smtClean="0"/>
          </a:p>
          <a:p>
            <a:pPr algn="r"/>
            <a:r>
              <a:rPr lang="en-US" sz="1000" dirty="0" smtClean="0"/>
              <a:t>Israel saved and restored.</a:t>
            </a:r>
            <a:endParaRPr lang="en-US" sz="1000" dirty="0"/>
          </a:p>
        </p:txBody>
      </p:sp>
      <p:sp>
        <p:nvSpPr>
          <p:cNvPr id="116" name="TextBox 115"/>
          <p:cNvSpPr txBox="1"/>
          <p:nvPr/>
        </p:nvSpPr>
        <p:spPr>
          <a:xfrm>
            <a:off x="6357097" y="3034299"/>
            <a:ext cx="254373" cy="246221"/>
          </a:xfrm>
          <a:prstGeom prst="rect">
            <a:avLst/>
          </a:prstGeom>
          <a:noFill/>
        </p:spPr>
        <p:txBody>
          <a:bodyPr wrap="square" rtlCol="0">
            <a:spAutoFit/>
          </a:bodyPr>
          <a:lstStyle/>
          <a:p>
            <a:r>
              <a:rPr lang="en-US" sz="1000" dirty="0" smtClean="0"/>
              <a:t>?</a:t>
            </a:r>
            <a:endParaRPr lang="en-US" sz="1000" dirty="0"/>
          </a:p>
        </p:txBody>
      </p:sp>
      <p:sp>
        <p:nvSpPr>
          <p:cNvPr id="64" name="TextBox 63"/>
          <p:cNvSpPr txBox="1"/>
          <p:nvPr/>
        </p:nvSpPr>
        <p:spPr>
          <a:xfrm>
            <a:off x="5809130" y="4249579"/>
            <a:ext cx="685800" cy="246221"/>
          </a:xfrm>
          <a:prstGeom prst="rect">
            <a:avLst/>
          </a:prstGeom>
          <a:noFill/>
        </p:spPr>
        <p:txBody>
          <a:bodyPr wrap="square" rtlCol="0">
            <a:spAutoFit/>
          </a:bodyPr>
          <a:lstStyle/>
          <a:p>
            <a:pPr algn="r"/>
            <a:r>
              <a:rPr lang="en-US" sz="1000" dirty="0" smtClean="0"/>
              <a:t>Rev.4:1-&gt;</a:t>
            </a:r>
            <a:endParaRPr lang="en-US" sz="1000" dirty="0"/>
          </a:p>
        </p:txBody>
      </p:sp>
      <p:cxnSp>
        <p:nvCxnSpPr>
          <p:cNvPr id="76" name="Straight Connector 75"/>
          <p:cNvCxnSpPr/>
          <p:nvPr/>
        </p:nvCxnSpPr>
        <p:spPr>
          <a:xfrm flipH="1" flipV="1">
            <a:off x="7239000" y="3371934"/>
            <a:ext cx="2" cy="1627976"/>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400800" y="4536140"/>
            <a:ext cx="838198" cy="338554"/>
          </a:xfrm>
          <a:prstGeom prst="rect">
            <a:avLst/>
          </a:prstGeom>
          <a:noFill/>
        </p:spPr>
        <p:txBody>
          <a:bodyPr wrap="square" rtlCol="0">
            <a:spAutoFit/>
          </a:bodyPr>
          <a:lstStyle/>
          <a:p>
            <a:pPr algn="r"/>
            <a:r>
              <a:rPr lang="en-US" sz="800" dirty="0" smtClean="0"/>
              <a:t>False peace</a:t>
            </a:r>
          </a:p>
          <a:p>
            <a:pPr algn="r"/>
            <a:r>
              <a:rPr lang="en-US" sz="800" dirty="0" smtClean="0"/>
              <a:t>For Israel</a:t>
            </a:r>
            <a:endParaRPr lang="en-US" sz="800" dirty="0"/>
          </a:p>
        </p:txBody>
      </p:sp>
      <p:sp>
        <p:nvSpPr>
          <p:cNvPr id="78" name="TextBox 77"/>
          <p:cNvSpPr txBox="1"/>
          <p:nvPr/>
        </p:nvSpPr>
        <p:spPr>
          <a:xfrm>
            <a:off x="7239002" y="4538535"/>
            <a:ext cx="761998" cy="461665"/>
          </a:xfrm>
          <a:prstGeom prst="rect">
            <a:avLst/>
          </a:prstGeom>
          <a:noFill/>
        </p:spPr>
        <p:txBody>
          <a:bodyPr wrap="square" rtlCol="0">
            <a:spAutoFit/>
          </a:bodyPr>
          <a:lstStyle/>
          <a:p>
            <a:r>
              <a:rPr lang="en-US" sz="800" dirty="0" smtClean="0"/>
              <a:t>Great</a:t>
            </a:r>
          </a:p>
          <a:p>
            <a:r>
              <a:rPr lang="en-US" sz="800" dirty="0" smtClean="0"/>
              <a:t>Tribulation</a:t>
            </a:r>
          </a:p>
          <a:p>
            <a:r>
              <a:rPr lang="en-US" sz="800" dirty="0" smtClean="0"/>
              <a:t>Mt.24:15-21</a:t>
            </a:r>
            <a:endParaRPr lang="en-US" sz="800" dirty="0"/>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67" name="TextBox 66"/>
          <p:cNvSpPr txBox="1"/>
          <p:nvPr/>
        </p:nvSpPr>
        <p:spPr>
          <a:xfrm>
            <a:off x="4495800" y="4270448"/>
            <a:ext cx="381000" cy="307777"/>
          </a:xfrm>
          <a:prstGeom prst="rect">
            <a:avLst/>
          </a:prstGeom>
          <a:noFill/>
        </p:spPr>
        <p:txBody>
          <a:bodyPr wrap="square" rtlCol="0">
            <a:spAutoFit/>
          </a:bodyPr>
          <a:lstStyle/>
          <a:p>
            <a:r>
              <a:rPr lang="en-US" sz="1400" b="1" dirty="0" smtClean="0">
                <a:solidFill>
                  <a:srgbClr val="00B0F0"/>
                </a:solidFill>
              </a:rPr>
              <a:t>6)</a:t>
            </a:r>
            <a:endParaRPr lang="en-US" sz="1400" b="1" dirty="0">
              <a:solidFill>
                <a:srgbClr val="00B0F0"/>
              </a:solidFill>
            </a:endParaRPr>
          </a:p>
        </p:txBody>
      </p:sp>
      <p:sp>
        <p:nvSpPr>
          <p:cNvPr id="69" name="TextBox 68"/>
          <p:cNvSpPr txBox="1"/>
          <p:nvPr/>
        </p:nvSpPr>
        <p:spPr>
          <a:xfrm>
            <a:off x="6503895" y="4270448"/>
            <a:ext cx="381000" cy="307777"/>
          </a:xfrm>
          <a:prstGeom prst="rect">
            <a:avLst/>
          </a:prstGeom>
          <a:noFill/>
        </p:spPr>
        <p:txBody>
          <a:bodyPr wrap="square" rtlCol="0">
            <a:spAutoFit/>
          </a:bodyPr>
          <a:lstStyle/>
          <a:p>
            <a:r>
              <a:rPr lang="en-US" sz="1400" b="1" dirty="0" smtClean="0">
                <a:solidFill>
                  <a:srgbClr val="00B0F0"/>
                </a:solidFill>
              </a:rPr>
              <a:t>7)</a:t>
            </a:r>
            <a:endParaRPr lang="en-US" sz="1400" b="1" dirty="0">
              <a:solidFill>
                <a:srgbClr val="00B0F0"/>
              </a:solidFill>
            </a:endParaRPr>
          </a:p>
        </p:txBody>
      </p:sp>
      <p:sp>
        <p:nvSpPr>
          <p:cNvPr id="70" name="TextBox 69"/>
          <p:cNvSpPr txBox="1"/>
          <p:nvPr/>
        </p:nvSpPr>
        <p:spPr>
          <a:xfrm>
            <a:off x="6983505" y="4270448"/>
            <a:ext cx="381000" cy="307777"/>
          </a:xfrm>
          <a:prstGeom prst="rect">
            <a:avLst/>
          </a:prstGeom>
          <a:noFill/>
        </p:spPr>
        <p:txBody>
          <a:bodyPr wrap="square" rtlCol="0">
            <a:spAutoFit/>
          </a:bodyPr>
          <a:lstStyle/>
          <a:p>
            <a:r>
              <a:rPr lang="en-US" sz="1400" b="1" dirty="0" smtClean="0">
                <a:solidFill>
                  <a:srgbClr val="00B0F0"/>
                </a:solidFill>
              </a:rPr>
              <a:t>8)</a:t>
            </a:r>
            <a:endParaRPr lang="en-US" sz="1400" b="1" dirty="0">
              <a:solidFill>
                <a:srgbClr val="00B0F0"/>
              </a:solidFill>
            </a:endParaRPr>
          </a:p>
        </p:txBody>
      </p:sp>
      <p:sp>
        <p:nvSpPr>
          <p:cNvPr id="80" name="TextBox 79"/>
          <p:cNvSpPr txBox="1"/>
          <p:nvPr/>
        </p:nvSpPr>
        <p:spPr>
          <a:xfrm>
            <a:off x="7669305" y="4270448"/>
            <a:ext cx="381000" cy="307777"/>
          </a:xfrm>
          <a:prstGeom prst="rect">
            <a:avLst/>
          </a:prstGeom>
          <a:noFill/>
        </p:spPr>
        <p:txBody>
          <a:bodyPr wrap="square" rtlCol="0">
            <a:spAutoFit/>
          </a:bodyPr>
          <a:lstStyle/>
          <a:p>
            <a:r>
              <a:rPr lang="en-US" sz="1400" b="1" dirty="0" smtClean="0">
                <a:solidFill>
                  <a:srgbClr val="00B0F0"/>
                </a:solidFill>
              </a:rPr>
              <a:t>9)</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33</a:t>
            </a:fld>
            <a:endParaRPr lang="en-US"/>
          </a:p>
        </p:txBody>
      </p:sp>
    </p:spTree>
    <p:extLst>
      <p:ext uri="{BB962C8B-B14F-4D97-AF65-F5344CB8AC3E}">
        <p14:creationId xmlns:p14="http://schemas.microsoft.com/office/powerpoint/2010/main" val="1495824212"/>
      </p:ext>
    </p:extLst>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t>After</a:t>
            </a:r>
            <a:r>
              <a:rPr lang="en-US" sz="1600" dirty="0" smtClean="0"/>
              <a:t> the 62 weeks…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t>Messiah cut off</a:t>
            </a:r>
          </a:p>
          <a:p>
            <a:endParaRPr lang="en-US" sz="1000" b="1" dirty="0" smtClean="0"/>
          </a:p>
          <a:p>
            <a:r>
              <a:rPr lang="en-US" sz="1000" b="1" dirty="0" smtClean="0"/>
              <a:t>Cross of Christ</a:t>
            </a:r>
          </a:p>
        </p:txBody>
      </p:sp>
      <p:cxnSp>
        <p:nvCxnSpPr>
          <p:cNvPr id="50" name="Elbow Connector 49"/>
          <p:cNvCxnSpPr>
            <a:endCxn id="60" idx="1"/>
          </p:cNvCxnSpPr>
          <p:nvPr/>
        </p:nvCxnSpPr>
        <p:spPr>
          <a:xfrm rot="16200000" flipH="1">
            <a:off x="3276516" y="3534405"/>
            <a:ext cx="2561459" cy="3343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56" name="Elbow Connector 55"/>
          <p:cNvCxnSpPr>
            <a:endCxn id="68" idx="1"/>
          </p:cNvCxnSpPr>
          <p:nvPr/>
        </p:nvCxnSpPr>
        <p:spPr>
          <a:xfrm rot="16200000" flipH="1">
            <a:off x="4382903" y="4329331"/>
            <a:ext cx="542176" cy="190872"/>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4859179"/>
            <a:ext cx="777313" cy="246221"/>
          </a:xfrm>
          <a:prstGeom prst="rect">
            <a:avLst/>
          </a:prstGeom>
          <a:noFill/>
        </p:spPr>
        <p:txBody>
          <a:bodyPr wrap="square" rtlCol="0">
            <a:spAutoFit/>
          </a:bodyPr>
          <a:lstStyle/>
          <a:p>
            <a:r>
              <a:rPr lang="en-US" sz="1000" dirty="0" smtClean="0"/>
              <a:t>Pentecost</a:t>
            </a:r>
            <a:endParaRPr lang="en-US" sz="1000" dirty="0"/>
          </a:p>
        </p:txBody>
      </p:sp>
      <p:sp>
        <p:nvSpPr>
          <p:cNvPr id="65" name="TextBox 64"/>
          <p:cNvSpPr txBox="1"/>
          <p:nvPr/>
        </p:nvSpPr>
        <p:spPr>
          <a:xfrm>
            <a:off x="4495800" y="4056530"/>
            <a:ext cx="571500" cy="246221"/>
          </a:xfrm>
          <a:prstGeom prst="rect">
            <a:avLst/>
          </a:prstGeom>
          <a:noFill/>
        </p:spPr>
        <p:txBody>
          <a:bodyPr wrap="square" rtlCol="0">
            <a:spAutoFit/>
          </a:bodyPr>
          <a:lstStyle/>
          <a:p>
            <a:r>
              <a:rPr lang="en-US" sz="1000" dirty="0" smtClean="0"/>
              <a:t>70 AD</a:t>
            </a:r>
            <a:endParaRPr lang="en-US" sz="1000" dirty="0"/>
          </a:p>
        </p:txBody>
      </p:sp>
      <p:sp>
        <p:nvSpPr>
          <p:cNvPr id="68" name="TextBox 67"/>
          <p:cNvSpPr txBox="1"/>
          <p:nvPr/>
        </p:nvSpPr>
        <p:spPr>
          <a:xfrm>
            <a:off x="4749427" y="4495800"/>
            <a:ext cx="1651373" cy="400110"/>
          </a:xfrm>
          <a:prstGeom prst="rect">
            <a:avLst/>
          </a:prstGeom>
          <a:noFill/>
        </p:spPr>
        <p:txBody>
          <a:bodyPr wrap="square" rtlCol="0">
            <a:spAutoFit/>
          </a:bodyPr>
          <a:lstStyle/>
          <a:p>
            <a:r>
              <a:rPr lang="en-US" sz="1000" dirty="0" smtClean="0"/>
              <a:t>Jerusalem/sanctuary destroyed. Desolations…</a:t>
            </a:r>
            <a:endParaRPr lang="en-US" sz="1000" dirty="0"/>
          </a:p>
        </p:txBody>
      </p:sp>
      <p:sp>
        <p:nvSpPr>
          <p:cNvPr id="71" name="Right Arrow 70"/>
          <p:cNvSpPr/>
          <p:nvPr/>
        </p:nvSpPr>
        <p:spPr>
          <a:xfrm>
            <a:off x="6553200" y="3034299"/>
            <a:ext cx="1371600" cy="1371600"/>
          </a:xfrm>
          <a:prstGeom prst="rightArrow">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72" name="TextBox 71"/>
          <p:cNvSpPr txBox="1"/>
          <p:nvPr/>
        </p:nvSpPr>
        <p:spPr>
          <a:xfrm>
            <a:off x="6477000" y="3540804"/>
            <a:ext cx="1388410" cy="338554"/>
          </a:xfrm>
          <a:prstGeom prst="rect">
            <a:avLst/>
          </a:prstGeom>
          <a:noFill/>
        </p:spPr>
        <p:txBody>
          <a:bodyPr wrap="square" rtlCol="0">
            <a:spAutoFit/>
          </a:bodyPr>
          <a:lstStyle/>
          <a:p>
            <a:r>
              <a:rPr lang="en-US" sz="1600" b="1" dirty="0" smtClean="0">
                <a:solidFill>
                  <a:srgbClr val="FF0000"/>
                </a:solidFill>
              </a:rPr>
              <a:t> 1 week</a:t>
            </a:r>
            <a:r>
              <a:rPr lang="en-US" sz="1600" dirty="0" smtClean="0">
                <a:solidFill>
                  <a:srgbClr val="FF0000"/>
                </a:solidFill>
              </a:rPr>
              <a:t> = 7yrs</a:t>
            </a:r>
            <a:endParaRPr lang="en-US" sz="1600" dirty="0">
              <a:solidFill>
                <a:srgbClr val="FF0000"/>
              </a:solidFill>
            </a:endParaRPr>
          </a:p>
        </p:txBody>
      </p:sp>
      <p:cxnSp>
        <p:nvCxnSpPr>
          <p:cNvPr id="73" name="Straight Connector 72"/>
          <p:cNvCxnSpPr/>
          <p:nvPr/>
        </p:nvCxnSpPr>
        <p:spPr>
          <a:xfrm flipH="1" flipV="1">
            <a:off x="6531909" y="2514600"/>
            <a:ext cx="57149" cy="2743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562600" y="5181600"/>
            <a:ext cx="1102658" cy="553998"/>
          </a:xfrm>
          <a:prstGeom prst="rect">
            <a:avLst/>
          </a:prstGeom>
          <a:noFill/>
        </p:spPr>
        <p:txBody>
          <a:bodyPr wrap="square" rtlCol="0">
            <a:spAutoFit/>
          </a:bodyPr>
          <a:lstStyle/>
          <a:p>
            <a:pPr algn="r"/>
            <a:r>
              <a:rPr lang="en-US" sz="1000" dirty="0" smtClean="0"/>
              <a:t>Antichrist makes 7yr covenant w/Israel</a:t>
            </a:r>
            <a:endParaRPr lang="en-US" sz="1000" dirty="0"/>
          </a:p>
        </p:txBody>
      </p:sp>
      <p:cxnSp>
        <p:nvCxnSpPr>
          <p:cNvPr id="75" name="Straight Connector 74"/>
          <p:cNvCxnSpPr/>
          <p:nvPr/>
        </p:nvCxnSpPr>
        <p:spPr>
          <a:xfrm flipH="1" flipV="1">
            <a:off x="6382872" y="1143001"/>
            <a:ext cx="53786" cy="337943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486400" y="2206823"/>
            <a:ext cx="990600" cy="307777"/>
          </a:xfrm>
          <a:prstGeom prst="rect">
            <a:avLst/>
          </a:prstGeom>
          <a:noFill/>
        </p:spPr>
        <p:txBody>
          <a:bodyPr wrap="square" rtlCol="0">
            <a:spAutoFit/>
          </a:bodyPr>
          <a:lstStyle/>
          <a:p>
            <a:pPr algn="r"/>
            <a:r>
              <a:rPr lang="en-US" sz="1400" b="1" dirty="0" smtClean="0"/>
              <a:t>Rapture-&gt;</a:t>
            </a:r>
            <a:endParaRPr lang="en-US" sz="1400" b="1" dirty="0"/>
          </a:p>
        </p:txBody>
      </p:sp>
      <p:cxnSp>
        <p:nvCxnSpPr>
          <p:cNvPr id="82" name="Straight Arrow Connector 81"/>
          <p:cNvCxnSpPr/>
          <p:nvPr/>
        </p:nvCxnSpPr>
        <p:spPr>
          <a:xfrm>
            <a:off x="4415117" y="2881899"/>
            <a:ext cx="1985683" cy="0"/>
          </a:xfrm>
          <a:prstGeom prst="straightConnector1">
            <a:avLst/>
          </a:prstGeom>
          <a:ln w="19050">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91075" y="2424699"/>
            <a:ext cx="1238250" cy="492443"/>
          </a:xfrm>
          <a:prstGeom prst="rect">
            <a:avLst/>
          </a:prstGeom>
          <a:noFill/>
        </p:spPr>
        <p:txBody>
          <a:bodyPr wrap="square" rtlCol="0">
            <a:spAutoFit/>
          </a:bodyPr>
          <a:lstStyle/>
          <a:p>
            <a:pPr algn="ctr"/>
            <a:r>
              <a:rPr lang="en-US" sz="1600" dirty="0" smtClean="0"/>
              <a:t>Church Age </a:t>
            </a:r>
            <a:r>
              <a:rPr lang="en-US" sz="1000" dirty="0" smtClean="0"/>
              <a:t>Previously hidden</a:t>
            </a:r>
            <a:endParaRPr lang="en-US" sz="1000" dirty="0"/>
          </a:p>
        </p:txBody>
      </p:sp>
      <p:cxnSp>
        <p:nvCxnSpPr>
          <p:cNvPr id="90" name="Straight Connector 89"/>
          <p:cNvCxnSpPr/>
          <p:nvPr/>
        </p:nvCxnSpPr>
        <p:spPr>
          <a:xfrm flipH="1" flipV="1">
            <a:off x="7914052" y="1156701"/>
            <a:ext cx="27558" cy="410109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6531909" y="2881899"/>
            <a:ext cx="1382143" cy="2073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6589058" y="2451594"/>
            <a:ext cx="1295402" cy="492443"/>
          </a:xfrm>
          <a:prstGeom prst="rect">
            <a:avLst/>
          </a:prstGeom>
          <a:noFill/>
        </p:spPr>
        <p:txBody>
          <a:bodyPr wrap="square" rtlCol="0">
            <a:spAutoFit/>
          </a:bodyPr>
          <a:lstStyle/>
          <a:p>
            <a:pPr algn="ctr"/>
            <a:r>
              <a:rPr lang="en-US" sz="1600" b="1" dirty="0" smtClean="0">
                <a:solidFill>
                  <a:srgbClr val="FF0000"/>
                </a:solidFill>
              </a:rPr>
              <a:t>70</a:t>
            </a:r>
            <a:r>
              <a:rPr lang="en-US" sz="1600" b="1" baseline="30000" dirty="0" smtClean="0">
                <a:solidFill>
                  <a:srgbClr val="FF0000"/>
                </a:solidFill>
              </a:rPr>
              <a:t>th</a:t>
            </a:r>
            <a:r>
              <a:rPr lang="en-US" sz="1600" b="1" dirty="0" smtClean="0">
                <a:solidFill>
                  <a:srgbClr val="FF0000"/>
                </a:solidFill>
              </a:rPr>
              <a:t> week</a:t>
            </a:r>
          </a:p>
          <a:p>
            <a:pPr algn="ctr"/>
            <a:r>
              <a:rPr lang="en-US" sz="1000" dirty="0" smtClean="0"/>
              <a:t>490 years completed</a:t>
            </a:r>
            <a:endParaRPr lang="en-US" sz="1000" dirty="0"/>
          </a:p>
        </p:txBody>
      </p:sp>
      <p:sp>
        <p:nvSpPr>
          <p:cNvPr id="106" name="Right Arrow 105"/>
          <p:cNvSpPr/>
          <p:nvPr/>
        </p:nvSpPr>
        <p:spPr>
          <a:xfrm>
            <a:off x="7927042" y="3034299"/>
            <a:ext cx="988358" cy="1371600"/>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07" name="TextBox 106"/>
          <p:cNvSpPr txBox="1"/>
          <p:nvPr/>
        </p:nvSpPr>
        <p:spPr>
          <a:xfrm>
            <a:off x="7924800" y="3437965"/>
            <a:ext cx="990600" cy="461665"/>
          </a:xfrm>
          <a:prstGeom prst="rect">
            <a:avLst/>
          </a:prstGeom>
          <a:noFill/>
        </p:spPr>
        <p:txBody>
          <a:bodyPr wrap="square" rtlCol="0">
            <a:spAutoFit/>
          </a:bodyPr>
          <a:lstStyle/>
          <a:p>
            <a:r>
              <a:rPr lang="en-US" sz="1200" b="1" u="sng" dirty="0" smtClean="0"/>
              <a:t>Anoint the Most Holy</a:t>
            </a:r>
            <a:endParaRPr lang="en-US" sz="1200" b="1" u="sng" dirty="0"/>
          </a:p>
        </p:txBody>
      </p:sp>
      <p:sp>
        <p:nvSpPr>
          <p:cNvPr id="108" name="TextBox 107"/>
          <p:cNvSpPr txBox="1"/>
          <p:nvPr/>
        </p:nvSpPr>
        <p:spPr>
          <a:xfrm>
            <a:off x="7884460" y="2438400"/>
            <a:ext cx="990600" cy="523220"/>
          </a:xfrm>
          <a:prstGeom prst="rect">
            <a:avLst/>
          </a:prstGeom>
          <a:noFill/>
        </p:spPr>
        <p:txBody>
          <a:bodyPr wrap="square" rtlCol="0">
            <a:spAutoFit/>
          </a:bodyPr>
          <a:lstStyle/>
          <a:p>
            <a:r>
              <a:rPr lang="en-US" sz="1400" b="1" i="1" u="sng" dirty="0" smtClean="0">
                <a:solidFill>
                  <a:srgbClr val="FF0000"/>
                </a:solidFill>
              </a:rPr>
              <a:t>Christ Returns!!</a:t>
            </a:r>
            <a:endParaRPr lang="en-US" sz="1400" b="1" i="1" u="sng" dirty="0">
              <a:solidFill>
                <a:srgbClr val="FF0000"/>
              </a:solidFill>
            </a:endParaRPr>
          </a:p>
        </p:txBody>
      </p:sp>
      <p:sp>
        <p:nvSpPr>
          <p:cNvPr id="109" name="TextBox 108"/>
          <p:cNvSpPr txBox="1"/>
          <p:nvPr/>
        </p:nvSpPr>
        <p:spPr>
          <a:xfrm>
            <a:off x="6898342" y="5189401"/>
            <a:ext cx="1102658" cy="861774"/>
          </a:xfrm>
          <a:prstGeom prst="rect">
            <a:avLst/>
          </a:prstGeom>
          <a:noFill/>
        </p:spPr>
        <p:txBody>
          <a:bodyPr wrap="square" rtlCol="0">
            <a:spAutoFit/>
          </a:bodyPr>
          <a:lstStyle/>
          <a:p>
            <a:pPr algn="r"/>
            <a:r>
              <a:rPr lang="en-US" sz="1000" dirty="0" smtClean="0"/>
              <a:t>The decreed end!</a:t>
            </a:r>
          </a:p>
          <a:p>
            <a:pPr algn="r"/>
            <a:r>
              <a:rPr lang="en-US" sz="1000" dirty="0" smtClean="0"/>
              <a:t>Satan bound</a:t>
            </a:r>
          </a:p>
          <a:p>
            <a:pPr algn="r"/>
            <a:endParaRPr lang="en-US" sz="1000" dirty="0" smtClean="0"/>
          </a:p>
          <a:p>
            <a:pPr algn="r"/>
            <a:r>
              <a:rPr lang="en-US" sz="1000" dirty="0" smtClean="0"/>
              <a:t>Israel saved and restored.</a:t>
            </a:r>
            <a:endParaRPr lang="en-US" sz="1000" dirty="0"/>
          </a:p>
        </p:txBody>
      </p:sp>
      <p:sp>
        <p:nvSpPr>
          <p:cNvPr id="116" name="TextBox 115"/>
          <p:cNvSpPr txBox="1"/>
          <p:nvPr/>
        </p:nvSpPr>
        <p:spPr>
          <a:xfrm>
            <a:off x="6357097" y="3034299"/>
            <a:ext cx="254373" cy="246221"/>
          </a:xfrm>
          <a:prstGeom prst="rect">
            <a:avLst/>
          </a:prstGeom>
          <a:noFill/>
        </p:spPr>
        <p:txBody>
          <a:bodyPr wrap="square" rtlCol="0">
            <a:spAutoFit/>
          </a:bodyPr>
          <a:lstStyle/>
          <a:p>
            <a:r>
              <a:rPr lang="en-US" sz="1000" dirty="0" smtClean="0"/>
              <a:t>?</a:t>
            </a:r>
            <a:endParaRPr lang="en-US" sz="1000" dirty="0"/>
          </a:p>
        </p:txBody>
      </p:sp>
      <p:cxnSp>
        <p:nvCxnSpPr>
          <p:cNvPr id="58" name="Straight Arrow Connector 57"/>
          <p:cNvCxnSpPr/>
          <p:nvPr/>
        </p:nvCxnSpPr>
        <p:spPr>
          <a:xfrm>
            <a:off x="7924800" y="28956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809130" y="4249579"/>
            <a:ext cx="685800" cy="246221"/>
          </a:xfrm>
          <a:prstGeom prst="rect">
            <a:avLst/>
          </a:prstGeom>
          <a:noFill/>
        </p:spPr>
        <p:txBody>
          <a:bodyPr wrap="square" rtlCol="0">
            <a:spAutoFit/>
          </a:bodyPr>
          <a:lstStyle/>
          <a:p>
            <a:pPr algn="r"/>
            <a:r>
              <a:rPr lang="en-US" sz="1000" dirty="0" smtClean="0"/>
              <a:t>Rev.4:1-&gt;</a:t>
            </a:r>
            <a:endParaRPr lang="en-US" sz="1000" dirty="0"/>
          </a:p>
        </p:txBody>
      </p:sp>
      <p:cxnSp>
        <p:nvCxnSpPr>
          <p:cNvPr id="76" name="Straight Connector 75"/>
          <p:cNvCxnSpPr/>
          <p:nvPr/>
        </p:nvCxnSpPr>
        <p:spPr>
          <a:xfrm flipH="1" flipV="1">
            <a:off x="7239000" y="3371934"/>
            <a:ext cx="2" cy="162797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400800" y="4536140"/>
            <a:ext cx="838198" cy="338554"/>
          </a:xfrm>
          <a:prstGeom prst="rect">
            <a:avLst/>
          </a:prstGeom>
          <a:noFill/>
        </p:spPr>
        <p:txBody>
          <a:bodyPr wrap="square" rtlCol="0">
            <a:spAutoFit/>
          </a:bodyPr>
          <a:lstStyle/>
          <a:p>
            <a:pPr algn="r"/>
            <a:r>
              <a:rPr lang="en-US" sz="800" dirty="0" smtClean="0"/>
              <a:t>False peace</a:t>
            </a:r>
          </a:p>
          <a:p>
            <a:pPr algn="r"/>
            <a:r>
              <a:rPr lang="en-US" sz="800" dirty="0" smtClean="0"/>
              <a:t>For Israel</a:t>
            </a:r>
            <a:endParaRPr lang="en-US" sz="800" dirty="0"/>
          </a:p>
        </p:txBody>
      </p:sp>
      <p:sp>
        <p:nvSpPr>
          <p:cNvPr id="78" name="TextBox 77"/>
          <p:cNvSpPr txBox="1"/>
          <p:nvPr/>
        </p:nvSpPr>
        <p:spPr>
          <a:xfrm>
            <a:off x="7239002" y="4538535"/>
            <a:ext cx="761998" cy="461665"/>
          </a:xfrm>
          <a:prstGeom prst="rect">
            <a:avLst/>
          </a:prstGeom>
          <a:noFill/>
        </p:spPr>
        <p:txBody>
          <a:bodyPr wrap="square" rtlCol="0">
            <a:spAutoFit/>
          </a:bodyPr>
          <a:lstStyle/>
          <a:p>
            <a:r>
              <a:rPr lang="en-US" sz="800" dirty="0" smtClean="0"/>
              <a:t>Great</a:t>
            </a:r>
          </a:p>
          <a:p>
            <a:r>
              <a:rPr lang="en-US" sz="800" dirty="0" smtClean="0"/>
              <a:t>Tribulation</a:t>
            </a:r>
          </a:p>
          <a:p>
            <a:r>
              <a:rPr lang="en-US" sz="800" dirty="0" smtClean="0"/>
              <a:t>Mt.24:15-21</a:t>
            </a:r>
            <a:endParaRPr lang="en-US" sz="800" dirty="0"/>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67" name="TextBox 66"/>
          <p:cNvSpPr txBox="1"/>
          <p:nvPr/>
        </p:nvSpPr>
        <p:spPr>
          <a:xfrm>
            <a:off x="4495800" y="4270448"/>
            <a:ext cx="381000" cy="307777"/>
          </a:xfrm>
          <a:prstGeom prst="rect">
            <a:avLst/>
          </a:prstGeom>
          <a:noFill/>
        </p:spPr>
        <p:txBody>
          <a:bodyPr wrap="square" rtlCol="0">
            <a:spAutoFit/>
          </a:bodyPr>
          <a:lstStyle/>
          <a:p>
            <a:r>
              <a:rPr lang="en-US" sz="1400" b="1" dirty="0" smtClean="0">
                <a:solidFill>
                  <a:srgbClr val="00B0F0"/>
                </a:solidFill>
              </a:rPr>
              <a:t>6)</a:t>
            </a:r>
            <a:endParaRPr lang="en-US" sz="1400" b="1" dirty="0">
              <a:solidFill>
                <a:srgbClr val="00B0F0"/>
              </a:solidFill>
            </a:endParaRPr>
          </a:p>
        </p:txBody>
      </p:sp>
      <p:sp>
        <p:nvSpPr>
          <p:cNvPr id="69" name="TextBox 68"/>
          <p:cNvSpPr txBox="1"/>
          <p:nvPr/>
        </p:nvSpPr>
        <p:spPr>
          <a:xfrm>
            <a:off x="6503895" y="4270448"/>
            <a:ext cx="381000" cy="307777"/>
          </a:xfrm>
          <a:prstGeom prst="rect">
            <a:avLst/>
          </a:prstGeom>
          <a:noFill/>
        </p:spPr>
        <p:txBody>
          <a:bodyPr wrap="square" rtlCol="0">
            <a:spAutoFit/>
          </a:bodyPr>
          <a:lstStyle/>
          <a:p>
            <a:r>
              <a:rPr lang="en-US" sz="1400" b="1" dirty="0" smtClean="0">
                <a:solidFill>
                  <a:srgbClr val="00B0F0"/>
                </a:solidFill>
              </a:rPr>
              <a:t>7)</a:t>
            </a:r>
            <a:endParaRPr lang="en-US" sz="1400" b="1" dirty="0">
              <a:solidFill>
                <a:srgbClr val="00B0F0"/>
              </a:solidFill>
            </a:endParaRPr>
          </a:p>
        </p:txBody>
      </p:sp>
      <p:sp>
        <p:nvSpPr>
          <p:cNvPr id="70" name="TextBox 69"/>
          <p:cNvSpPr txBox="1"/>
          <p:nvPr/>
        </p:nvSpPr>
        <p:spPr>
          <a:xfrm>
            <a:off x="6983505" y="4270448"/>
            <a:ext cx="381000" cy="307777"/>
          </a:xfrm>
          <a:prstGeom prst="rect">
            <a:avLst/>
          </a:prstGeom>
          <a:noFill/>
        </p:spPr>
        <p:txBody>
          <a:bodyPr wrap="square" rtlCol="0">
            <a:spAutoFit/>
          </a:bodyPr>
          <a:lstStyle/>
          <a:p>
            <a:r>
              <a:rPr lang="en-US" sz="1400" b="1" dirty="0" smtClean="0">
                <a:solidFill>
                  <a:srgbClr val="00B0F0"/>
                </a:solidFill>
              </a:rPr>
              <a:t>8)</a:t>
            </a:r>
            <a:endParaRPr lang="en-US" sz="1400" b="1" dirty="0">
              <a:solidFill>
                <a:srgbClr val="00B0F0"/>
              </a:solidFill>
            </a:endParaRPr>
          </a:p>
        </p:txBody>
      </p:sp>
      <p:sp>
        <p:nvSpPr>
          <p:cNvPr id="80" name="TextBox 79"/>
          <p:cNvSpPr txBox="1"/>
          <p:nvPr/>
        </p:nvSpPr>
        <p:spPr>
          <a:xfrm>
            <a:off x="7669305" y="4270448"/>
            <a:ext cx="381000" cy="307777"/>
          </a:xfrm>
          <a:prstGeom prst="rect">
            <a:avLst/>
          </a:prstGeom>
          <a:noFill/>
        </p:spPr>
        <p:txBody>
          <a:bodyPr wrap="square" rtlCol="0">
            <a:spAutoFit/>
          </a:bodyPr>
          <a:lstStyle/>
          <a:p>
            <a:r>
              <a:rPr lang="en-US" sz="1400" b="1" dirty="0" smtClean="0">
                <a:solidFill>
                  <a:srgbClr val="00B0F0"/>
                </a:solidFill>
              </a:rPr>
              <a:t>9)</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34</a:t>
            </a:fld>
            <a:endParaRPr lang="en-US"/>
          </a:p>
        </p:txBody>
      </p:sp>
    </p:spTree>
    <p:extLst>
      <p:ext uri="{BB962C8B-B14F-4D97-AF65-F5344CB8AC3E}">
        <p14:creationId xmlns:p14="http://schemas.microsoft.com/office/powerpoint/2010/main" val="3490572770"/>
      </p:ext>
    </p:extLst>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t>After</a:t>
            </a:r>
            <a:r>
              <a:rPr lang="en-US" sz="1600" dirty="0" smtClean="0"/>
              <a:t> 69 weeks, ? </a:t>
            </a:r>
            <a:r>
              <a:rPr lang="en-US" sz="1600" dirty="0" err="1" smtClean="0"/>
              <a:t>yrs</a:t>
            </a:r>
            <a:r>
              <a:rPr lang="en-US" sz="1600" dirty="0" smtClean="0"/>
              <a:t>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t>Messiah cut off</a:t>
            </a:r>
          </a:p>
          <a:p>
            <a:endParaRPr lang="en-US" sz="1000" b="1" dirty="0" smtClean="0"/>
          </a:p>
          <a:p>
            <a:r>
              <a:rPr lang="en-US" sz="1000" b="1" dirty="0" smtClean="0"/>
              <a:t>Cross of Christ</a:t>
            </a:r>
          </a:p>
        </p:txBody>
      </p:sp>
      <p:cxnSp>
        <p:nvCxnSpPr>
          <p:cNvPr id="50" name="Elbow Connector 49"/>
          <p:cNvCxnSpPr>
            <a:endCxn id="60" idx="1"/>
          </p:cNvCxnSpPr>
          <p:nvPr/>
        </p:nvCxnSpPr>
        <p:spPr>
          <a:xfrm rot="16200000" flipH="1">
            <a:off x="3276516" y="3534405"/>
            <a:ext cx="2561459" cy="3343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56" name="Elbow Connector 55"/>
          <p:cNvCxnSpPr>
            <a:endCxn id="68" idx="1"/>
          </p:cNvCxnSpPr>
          <p:nvPr/>
        </p:nvCxnSpPr>
        <p:spPr>
          <a:xfrm rot="16200000" flipH="1">
            <a:off x="4382903" y="4329331"/>
            <a:ext cx="542176" cy="190872"/>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4859179"/>
            <a:ext cx="777313" cy="246221"/>
          </a:xfrm>
          <a:prstGeom prst="rect">
            <a:avLst/>
          </a:prstGeom>
          <a:noFill/>
        </p:spPr>
        <p:txBody>
          <a:bodyPr wrap="square" rtlCol="0">
            <a:spAutoFit/>
          </a:bodyPr>
          <a:lstStyle/>
          <a:p>
            <a:r>
              <a:rPr lang="en-US" sz="1000" dirty="0" smtClean="0"/>
              <a:t>Pentecost</a:t>
            </a:r>
            <a:endParaRPr lang="en-US" sz="1000" dirty="0"/>
          </a:p>
        </p:txBody>
      </p:sp>
      <p:sp>
        <p:nvSpPr>
          <p:cNvPr id="65" name="TextBox 64"/>
          <p:cNvSpPr txBox="1"/>
          <p:nvPr/>
        </p:nvSpPr>
        <p:spPr>
          <a:xfrm>
            <a:off x="4495800" y="4056530"/>
            <a:ext cx="571500" cy="246221"/>
          </a:xfrm>
          <a:prstGeom prst="rect">
            <a:avLst/>
          </a:prstGeom>
          <a:noFill/>
        </p:spPr>
        <p:txBody>
          <a:bodyPr wrap="square" rtlCol="0">
            <a:spAutoFit/>
          </a:bodyPr>
          <a:lstStyle/>
          <a:p>
            <a:r>
              <a:rPr lang="en-US" sz="1000" dirty="0" smtClean="0"/>
              <a:t>70 AD</a:t>
            </a:r>
            <a:endParaRPr lang="en-US" sz="1000" dirty="0"/>
          </a:p>
        </p:txBody>
      </p:sp>
      <p:sp>
        <p:nvSpPr>
          <p:cNvPr id="68" name="TextBox 67"/>
          <p:cNvSpPr txBox="1"/>
          <p:nvPr/>
        </p:nvSpPr>
        <p:spPr>
          <a:xfrm>
            <a:off x="4749427" y="4495800"/>
            <a:ext cx="1651373" cy="400110"/>
          </a:xfrm>
          <a:prstGeom prst="rect">
            <a:avLst/>
          </a:prstGeom>
          <a:noFill/>
        </p:spPr>
        <p:txBody>
          <a:bodyPr wrap="square" rtlCol="0">
            <a:spAutoFit/>
          </a:bodyPr>
          <a:lstStyle/>
          <a:p>
            <a:r>
              <a:rPr lang="en-US" sz="1000" dirty="0" smtClean="0"/>
              <a:t>Jerusalem/sanctuary destroyed. Desolations…</a:t>
            </a:r>
            <a:endParaRPr lang="en-US" sz="1000" dirty="0"/>
          </a:p>
        </p:txBody>
      </p:sp>
      <p:sp>
        <p:nvSpPr>
          <p:cNvPr id="71" name="Right Arrow 70"/>
          <p:cNvSpPr/>
          <p:nvPr/>
        </p:nvSpPr>
        <p:spPr>
          <a:xfrm>
            <a:off x="6553200" y="3034299"/>
            <a:ext cx="1371600" cy="1371600"/>
          </a:xfrm>
          <a:prstGeom prst="rightArrow">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72" name="TextBox 71"/>
          <p:cNvSpPr txBox="1"/>
          <p:nvPr/>
        </p:nvSpPr>
        <p:spPr>
          <a:xfrm>
            <a:off x="6477000" y="3540804"/>
            <a:ext cx="1388410" cy="338554"/>
          </a:xfrm>
          <a:prstGeom prst="rect">
            <a:avLst/>
          </a:prstGeom>
          <a:noFill/>
        </p:spPr>
        <p:txBody>
          <a:bodyPr wrap="square" rtlCol="0">
            <a:spAutoFit/>
          </a:bodyPr>
          <a:lstStyle/>
          <a:p>
            <a:r>
              <a:rPr lang="en-US" sz="1600" b="1" dirty="0" smtClean="0">
                <a:solidFill>
                  <a:srgbClr val="FF0000"/>
                </a:solidFill>
              </a:rPr>
              <a:t> 1 week</a:t>
            </a:r>
            <a:r>
              <a:rPr lang="en-US" sz="1600" dirty="0" smtClean="0">
                <a:solidFill>
                  <a:srgbClr val="FF0000"/>
                </a:solidFill>
              </a:rPr>
              <a:t> = 7yrs</a:t>
            </a:r>
            <a:endParaRPr lang="en-US" sz="1600" dirty="0">
              <a:solidFill>
                <a:srgbClr val="FF0000"/>
              </a:solidFill>
            </a:endParaRPr>
          </a:p>
        </p:txBody>
      </p:sp>
      <p:cxnSp>
        <p:nvCxnSpPr>
          <p:cNvPr id="73" name="Straight Connector 72"/>
          <p:cNvCxnSpPr/>
          <p:nvPr/>
        </p:nvCxnSpPr>
        <p:spPr>
          <a:xfrm flipH="1" flipV="1">
            <a:off x="6531909" y="2514600"/>
            <a:ext cx="57149" cy="2743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562600" y="5181600"/>
            <a:ext cx="1102658" cy="553998"/>
          </a:xfrm>
          <a:prstGeom prst="rect">
            <a:avLst/>
          </a:prstGeom>
          <a:noFill/>
        </p:spPr>
        <p:txBody>
          <a:bodyPr wrap="square" rtlCol="0">
            <a:spAutoFit/>
          </a:bodyPr>
          <a:lstStyle/>
          <a:p>
            <a:pPr algn="r"/>
            <a:r>
              <a:rPr lang="en-US" sz="1000" dirty="0" smtClean="0"/>
              <a:t>Antichrist makes 7yr covenant w/Israel</a:t>
            </a:r>
            <a:endParaRPr lang="en-US" sz="1000" dirty="0"/>
          </a:p>
        </p:txBody>
      </p:sp>
      <p:cxnSp>
        <p:nvCxnSpPr>
          <p:cNvPr id="75" name="Straight Connector 74"/>
          <p:cNvCxnSpPr/>
          <p:nvPr/>
        </p:nvCxnSpPr>
        <p:spPr>
          <a:xfrm flipH="1" flipV="1">
            <a:off x="6382872" y="1143001"/>
            <a:ext cx="53786" cy="337943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486400" y="2206823"/>
            <a:ext cx="990600" cy="307777"/>
          </a:xfrm>
          <a:prstGeom prst="rect">
            <a:avLst/>
          </a:prstGeom>
          <a:noFill/>
        </p:spPr>
        <p:txBody>
          <a:bodyPr wrap="square" rtlCol="0">
            <a:spAutoFit/>
          </a:bodyPr>
          <a:lstStyle/>
          <a:p>
            <a:pPr algn="r"/>
            <a:r>
              <a:rPr lang="en-US" sz="1400" b="1" dirty="0" smtClean="0"/>
              <a:t>Rapture-&gt;</a:t>
            </a:r>
            <a:endParaRPr lang="en-US" sz="1400" b="1" dirty="0"/>
          </a:p>
        </p:txBody>
      </p:sp>
      <p:cxnSp>
        <p:nvCxnSpPr>
          <p:cNvPr id="82" name="Straight Arrow Connector 81"/>
          <p:cNvCxnSpPr/>
          <p:nvPr/>
        </p:nvCxnSpPr>
        <p:spPr>
          <a:xfrm>
            <a:off x="4415117" y="2881899"/>
            <a:ext cx="1985683" cy="0"/>
          </a:xfrm>
          <a:prstGeom prst="straightConnector1">
            <a:avLst/>
          </a:prstGeom>
          <a:ln w="19050">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91075" y="2424699"/>
            <a:ext cx="1238250" cy="492443"/>
          </a:xfrm>
          <a:prstGeom prst="rect">
            <a:avLst/>
          </a:prstGeom>
          <a:noFill/>
        </p:spPr>
        <p:txBody>
          <a:bodyPr wrap="square" rtlCol="0">
            <a:spAutoFit/>
          </a:bodyPr>
          <a:lstStyle/>
          <a:p>
            <a:pPr algn="ctr"/>
            <a:r>
              <a:rPr lang="en-US" sz="1600" dirty="0" smtClean="0"/>
              <a:t>Church Age </a:t>
            </a:r>
            <a:r>
              <a:rPr lang="en-US" sz="1000" dirty="0" smtClean="0"/>
              <a:t>Previously hidden</a:t>
            </a:r>
            <a:endParaRPr lang="en-US" sz="1000" dirty="0"/>
          </a:p>
        </p:txBody>
      </p:sp>
      <p:cxnSp>
        <p:nvCxnSpPr>
          <p:cNvPr id="90" name="Straight Connector 89"/>
          <p:cNvCxnSpPr/>
          <p:nvPr/>
        </p:nvCxnSpPr>
        <p:spPr>
          <a:xfrm flipH="1" flipV="1">
            <a:off x="7914052" y="1156701"/>
            <a:ext cx="27558" cy="410109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6531909" y="2881899"/>
            <a:ext cx="1382143" cy="2073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6589058" y="2451594"/>
            <a:ext cx="1295402" cy="492443"/>
          </a:xfrm>
          <a:prstGeom prst="rect">
            <a:avLst/>
          </a:prstGeom>
          <a:noFill/>
        </p:spPr>
        <p:txBody>
          <a:bodyPr wrap="square" rtlCol="0">
            <a:spAutoFit/>
          </a:bodyPr>
          <a:lstStyle/>
          <a:p>
            <a:pPr algn="ctr"/>
            <a:r>
              <a:rPr lang="en-US" sz="1600" b="1" dirty="0" smtClean="0">
                <a:solidFill>
                  <a:srgbClr val="FF0000"/>
                </a:solidFill>
              </a:rPr>
              <a:t>70</a:t>
            </a:r>
            <a:r>
              <a:rPr lang="en-US" sz="1600" b="1" baseline="30000" dirty="0" smtClean="0">
                <a:solidFill>
                  <a:srgbClr val="FF0000"/>
                </a:solidFill>
              </a:rPr>
              <a:t>th</a:t>
            </a:r>
            <a:r>
              <a:rPr lang="en-US" sz="1600" b="1" dirty="0" smtClean="0">
                <a:solidFill>
                  <a:srgbClr val="FF0000"/>
                </a:solidFill>
              </a:rPr>
              <a:t> week</a:t>
            </a:r>
          </a:p>
          <a:p>
            <a:pPr algn="ctr"/>
            <a:r>
              <a:rPr lang="en-US" sz="1000" dirty="0" smtClean="0"/>
              <a:t>490 years completed</a:t>
            </a:r>
            <a:endParaRPr lang="en-US" sz="1000" dirty="0"/>
          </a:p>
        </p:txBody>
      </p:sp>
      <p:sp>
        <p:nvSpPr>
          <p:cNvPr id="106" name="Right Arrow 105"/>
          <p:cNvSpPr/>
          <p:nvPr/>
        </p:nvSpPr>
        <p:spPr>
          <a:xfrm>
            <a:off x="7927042" y="3034299"/>
            <a:ext cx="988358" cy="1371600"/>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07" name="TextBox 106"/>
          <p:cNvSpPr txBox="1"/>
          <p:nvPr/>
        </p:nvSpPr>
        <p:spPr>
          <a:xfrm>
            <a:off x="7924800" y="3437965"/>
            <a:ext cx="990600" cy="461665"/>
          </a:xfrm>
          <a:prstGeom prst="rect">
            <a:avLst/>
          </a:prstGeom>
          <a:noFill/>
        </p:spPr>
        <p:txBody>
          <a:bodyPr wrap="square" rtlCol="0">
            <a:spAutoFit/>
          </a:bodyPr>
          <a:lstStyle/>
          <a:p>
            <a:r>
              <a:rPr lang="en-US" sz="1200" b="1" u="sng" dirty="0" smtClean="0"/>
              <a:t>Anoint the Most Holy</a:t>
            </a:r>
            <a:endParaRPr lang="en-US" sz="1200" b="1" u="sng" dirty="0"/>
          </a:p>
        </p:txBody>
      </p:sp>
      <p:sp>
        <p:nvSpPr>
          <p:cNvPr id="108" name="TextBox 107"/>
          <p:cNvSpPr txBox="1"/>
          <p:nvPr/>
        </p:nvSpPr>
        <p:spPr>
          <a:xfrm>
            <a:off x="7884460" y="2438400"/>
            <a:ext cx="990600" cy="523220"/>
          </a:xfrm>
          <a:prstGeom prst="rect">
            <a:avLst/>
          </a:prstGeom>
          <a:noFill/>
        </p:spPr>
        <p:txBody>
          <a:bodyPr wrap="square" rtlCol="0">
            <a:spAutoFit/>
          </a:bodyPr>
          <a:lstStyle/>
          <a:p>
            <a:r>
              <a:rPr lang="en-US" sz="1400" b="1" i="1" u="sng" dirty="0" smtClean="0">
                <a:solidFill>
                  <a:srgbClr val="FF0000"/>
                </a:solidFill>
              </a:rPr>
              <a:t>Christ Returns!!</a:t>
            </a:r>
            <a:endParaRPr lang="en-US" sz="1400" b="1" i="1" u="sng" dirty="0">
              <a:solidFill>
                <a:srgbClr val="FF0000"/>
              </a:solidFill>
            </a:endParaRPr>
          </a:p>
        </p:txBody>
      </p:sp>
      <p:sp>
        <p:nvSpPr>
          <p:cNvPr id="109" name="TextBox 108"/>
          <p:cNvSpPr txBox="1"/>
          <p:nvPr/>
        </p:nvSpPr>
        <p:spPr>
          <a:xfrm>
            <a:off x="6898342" y="5189401"/>
            <a:ext cx="1102658" cy="861774"/>
          </a:xfrm>
          <a:prstGeom prst="rect">
            <a:avLst/>
          </a:prstGeom>
          <a:noFill/>
        </p:spPr>
        <p:txBody>
          <a:bodyPr wrap="square" rtlCol="0">
            <a:spAutoFit/>
          </a:bodyPr>
          <a:lstStyle/>
          <a:p>
            <a:pPr algn="r"/>
            <a:r>
              <a:rPr lang="en-US" sz="1000" dirty="0" smtClean="0"/>
              <a:t>The decreed end!</a:t>
            </a:r>
          </a:p>
          <a:p>
            <a:pPr algn="r"/>
            <a:r>
              <a:rPr lang="en-US" sz="1000" dirty="0" smtClean="0"/>
              <a:t>Satan bound</a:t>
            </a:r>
          </a:p>
          <a:p>
            <a:pPr algn="r"/>
            <a:endParaRPr lang="en-US" sz="1000" dirty="0" smtClean="0"/>
          </a:p>
          <a:p>
            <a:pPr algn="r"/>
            <a:r>
              <a:rPr lang="en-US" sz="1000" dirty="0" smtClean="0"/>
              <a:t>Israel saved and restored.</a:t>
            </a:r>
            <a:endParaRPr lang="en-US" sz="1000" dirty="0"/>
          </a:p>
        </p:txBody>
      </p:sp>
      <p:sp>
        <p:nvSpPr>
          <p:cNvPr id="116" name="TextBox 115"/>
          <p:cNvSpPr txBox="1"/>
          <p:nvPr/>
        </p:nvSpPr>
        <p:spPr>
          <a:xfrm>
            <a:off x="6357097" y="3034299"/>
            <a:ext cx="254373" cy="246221"/>
          </a:xfrm>
          <a:prstGeom prst="rect">
            <a:avLst/>
          </a:prstGeom>
          <a:noFill/>
        </p:spPr>
        <p:txBody>
          <a:bodyPr wrap="square" rtlCol="0">
            <a:spAutoFit/>
          </a:bodyPr>
          <a:lstStyle/>
          <a:p>
            <a:r>
              <a:rPr lang="en-US" sz="1000" dirty="0" smtClean="0"/>
              <a:t>?</a:t>
            </a:r>
            <a:endParaRPr lang="en-US" sz="1000" dirty="0"/>
          </a:p>
        </p:txBody>
      </p:sp>
      <p:cxnSp>
        <p:nvCxnSpPr>
          <p:cNvPr id="49" name="Straight Arrow Connector 48"/>
          <p:cNvCxnSpPr/>
          <p:nvPr/>
        </p:nvCxnSpPr>
        <p:spPr>
          <a:xfrm>
            <a:off x="381000" y="1978223"/>
            <a:ext cx="756621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918883" y="1753506"/>
            <a:ext cx="3195918" cy="276999"/>
          </a:xfrm>
          <a:prstGeom prst="rect">
            <a:avLst/>
          </a:prstGeom>
          <a:noFill/>
        </p:spPr>
        <p:txBody>
          <a:bodyPr wrap="square" rtlCol="0">
            <a:spAutoFit/>
          </a:bodyPr>
          <a:lstStyle/>
          <a:p>
            <a:r>
              <a:rPr lang="en-US" sz="1200" i="1" dirty="0" smtClean="0">
                <a:latin typeface="Baskerville Old Face" panose="02020602080505020303" pitchFamily="18" charset="0"/>
              </a:rPr>
              <a:t>70 weeks of years = 490 years  (Dan.9:25)</a:t>
            </a:r>
            <a:endParaRPr lang="en-US" sz="1200" i="1" dirty="0">
              <a:latin typeface="Baskerville Old Face" panose="02020602080505020303" pitchFamily="18" charset="0"/>
            </a:endParaRPr>
          </a:p>
        </p:txBody>
      </p:sp>
      <p:sp>
        <p:nvSpPr>
          <p:cNvPr id="52" name="TextBox 51"/>
          <p:cNvSpPr txBox="1"/>
          <p:nvPr/>
        </p:nvSpPr>
        <p:spPr>
          <a:xfrm>
            <a:off x="7871010" y="1730190"/>
            <a:ext cx="968190" cy="307777"/>
          </a:xfrm>
          <a:prstGeom prst="rect">
            <a:avLst/>
          </a:prstGeom>
          <a:noFill/>
        </p:spPr>
        <p:txBody>
          <a:bodyPr wrap="square" rtlCol="0">
            <a:spAutoFit/>
          </a:bodyPr>
          <a:lstStyle/>
          <a:p>
            <a:r>
              <a:rPr lang="en-US" sz="1400" b="1" dirty="0" smtClean="0"/>
              <a:t> </a:t>
            </a:r>
            <a:r>
              <a:rPr lang="en-US" sz="1400" b="1" i="1" dirty="0" smtClean="0">
                <a:latin typeface="Baskerville Old Face" panose="02020602080505020303" pitchFamily="18" charset="0"/>
              </a:rPr>
              <a:t>Kingdom</a:t>
            </a:r>
            <a:r>
              <a:rPr lang="en-US" sz="1400" b="1" dirty="0" smtClean="0">
                <a:latin typeface="Baskerville Old Face" panose="02020602080505020303" pitchFamily="18" charset="0"/>
              </a:rPr>
              <a:t>!</a:t>
            </a:r>
            <a:endParaRPr lang="en-US" sz="1400" b="1" dirty="0">
              <a:latin typeface="Baskerville Old Face" panose="02020602080505020303" pitchFamily="18" charset="0"/>
            </a:endParaRPr>
          </a:p>
        </p:txBody>
      </p:sp>
      <p:sp>
        <p:nvSpPr>
          <p:cNvPr id="3" name="TextBox 2"/>
          <p:cNvSpPr txBox="1"/>
          <p:nvPr/>
        </p:nvSpPr>
        <p:spPr>
          <a:xfrm>
            <a:off x="5593974" y="1506070"/>
            <a:ext cx="1828801" cy="276999"/>
          </a:xfrm>
          <a:prstGeom prst="rect">
            <a:avLst/>
          </a:prstGeom>
          <a:noFill/>
        </p:spPr>
        <p:txBody>
          <a:bodyPr wrap="square" rtlCol="0">
            <a:spAutoFit/>
          </a:bodyPr>
          <a:lstStyle/>
          <a:p>
            <a:r>
              <a:rPr lang="en-US" sz="1200" b="1" i="1" dirty="0" smtClean="0">
                <a:latin typeface="Baskerville Old Face" panose="02020602080505020303" pitchFamily="18" charset="0"/>
              </a:rPr>
              <a:t>Trumpet-</a:t>
            </a:r>
            <a:r>
              <a:rPr lang="en-US" sz="1200" b="1" dirty="0" smtClean="0"/>
              <a:t>&gt;  (IThess.4:16)</a:t>
            </a:r>
            <a:endParaRPr lang="en-US" sz="1200" b="1" dirty="0"/>
          </a:p>
        </p:txBody>
      </p:sp>
      <p:sp>
        <p:nvSpPr>
          <p:cNvPr id="53" name="TextBox 52"/>
          <p:cNvSpPr txBox="1"/>
          <p:nvPr/>
        </p:nvSpPr>
        <p:spPr>
          <a:xfrm>
            <a:off x="4038600" y="1762471"/>
            <a:ext cx="2398058" cy="276999"/>
          </a:xfrm>
          <a:prstGeom prst="rect">
            <a:avLst/>
          </a:prstGeom>
          <a:noFill/>
        </p:spPr>
        <p:txBody>
          <a:bodyPr wrap="square" rtlCol="0">
            <a:spAutoFit/>
          </a:bodyPr>
          <a:lstStyle/>
          <a:p>
            <a:pPr algn="r"/>
            <a:r>
              <a:rPr lang="en-US" sz="1200" i="1" dirty="0" smtClean="0">
                <a:latin typeface="Baskerville Old Face" panose="02020602080505020303" pitchFamily="18" charset="0"/>
              </a:rPr>
              <a:t>Kingdom is coming! (Dan.9:24)-&gt;</a:t>
            </a:r>
            <a:endParaRPr lang="en-US" sz="1200" i="1" dirty="0">
              <a:latin typeface="Baskerville Old Face" panose="02020602080505020303" pitchFamily="18" charset="0"/>
            </a:endParaRPr>
          </a:p>
        </p:txBody>
      </p:sp>
      <p:cxnSp>
        <p:nvCxnSpPr>
          <p:cNvPr id="57" name="Straight Arrow Connector 56"/>
          <p:cNvCxnSpPr/>
          <p:nvPr/>
        </p:nvCxnSpPr>
        <p:spPr>
          <a:xfrm>
            <a:off x="7924800" y="19812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7924800" y="28956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809130" y="4249579"/>
            <a:ext cx="685800" cy="246221"/>
          </a:xfrm>
          <a:prstGeom prst="rect">
            <a:avLst/>
          </a:prstGeom>
          <a:noFill/>
        </p:spPr>
        <p:txBody>
          <a:bodyPr wrap="square" rtlCol="0">
            <a:spAutoFit/>
          </a:bodyPr>
          <a:lstStyle/>
          <a:p>
            <a:pPr algn="r"/>
            <a:r>
              <a:rPr lang="en-US" sz="1000" dirty="0" smtClean="0"/>
              <a:t>Rev.4:1-&gt;</a:t>
            </a:r>
            <a:endParaRPr lang="en-US" sz="1000" dirty="0"/>
          </a:p>
        </p:txBody>
      </p:sp>
      <p:cxnSp>
        <p:nvCxnSpPr>
          <p:cNvPr id="76" name="Straight Connector 75"/>
          <p:cNvCxnSpPr/>
          <p:nvPr/>
        </p:nvCxnSpPr>
        <p:spPr>
          <a:xfrm flipH="1" flipV="1">
            <a:off x="7239000" y="3371934"/>
            <a:ext cx="2" cy="162797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396320" y="4531660"/>
            <a:ext cx="838198" cy="338554"/>
          </a:xfrm>
          <a:prstGeom prst="rect">
            <a:avLst/>
          </a:prstGeom>
          <a:noFill/>
        </p:spPr>
        <p:txBody>
          <a:bodyPr wrap="square" rtlCol="0">
            <a:spAutoFit/>
          </a:bodyPr>
          <a:lstStyle/>
          <a:p>
            <a:pPr algn="r"/>
            <a:r>
              <a:rPr lang="en-US" sz="800" dirty="0" smtClean="0"/>
              <a:t>False peace</a:t>
            </a:r>
          </a:p>
          <a:p>
            <a:pPr algn="r"/>
            <a:r>
              <a:rPr lang="en-US" sz="800" dirty="0" smtClean="0"/>
              <a:t>For Israel</a:t>
            </a:r>
            <a:endParaRPr lang="en-US" sz="800" dirty="0"/>
          </a:p>
        </p:txBody>
      </p:sp>
      <p:sp>
        <p:nvSpPr>
          <p:cNvPr id="78" name="TextBox 77"/>
          <p:cNvSpPr txBox="1"/>
          <p:nvPr/>
        </p:nvSpPr>
        <p:spPr>
          <a:xfrm>
            <a:off x="7234522" y="4534055"/>
            <a:ext cx="761998" cy="461665"/>
          </a:xfrm>
          <a:prstGeom prst="rect">
            <a:avLst/>
          </a:prstGeom>
          <a:noFill/>
        </p:spPr>
        <p:txBody>
          <a:bodyPr wrap="square" rtlCol="0">
            <a:spAutoFit/>
          </a:bodyPr>
          <a:lstStyle/>
          <a:p>
            <a:r>
              <a:rPr lang="en-US" sz="800" dirty="0" smtClean="0"/>
              <a:t>Great</a:t>
            </a:r>
          </a:p>
          <a:p>
            <a:r>
              <a:rPr lang="en-US" sz="800" dirty="0" smtClean="0"/>
              <a:t>Tribulation</a:t>
            </a:r>
          </a:p>
          <a:p>
            <a:r>
              <a:rPr lang="en-US" sz="800" dirty="0" smtClean="0"/>
              <a:t>Mt.24:15-21</a:t>
            </a:r>
            <a:endParaRPr lang="en-US" sz="800" dirty="0"/>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67" name="TextBox 66"/>
          <p:cNvSpPr txBox="1"/>
          <p:nvPr/>
        </p:nvSpPr>
        <p:spPr>
          <a:xfrm>
            <a:off x="4495800" y="4270448"/>
            <a:ext cx="381000" cy="307777"/>
          </a:xfrm>
          <a:prstGeom prst="rect">
            <a:avLst/>
          </a:prstGeom>
          <a:noFill/>
        </p:spPr>
        <p:txBody>
          <a:bodyPr wrap="square" rtlCol="0">
            <a:spAutoFit/>
          </a:bodyPr>
          <a:lstStyle/>
          <a:p>
            <a:r>
              <a:rPr lang="en-US" sz="1400" b="1" dirty="0" smtClean="0">
                <a:solidFill>
                  <a:srgbClr val="00B0F0"/>
                </a:solidFill>
              </a:rPr>
              <a:t>6)</a:t>
            </a:r>
            <a:endParaRPr lang="en-US" sz="1400" b="1" dirty="0">
              <a:solidFill>
                <a:srgbClr val="00B0F0"/>
              </a:solidFill>
            </a:endParaRPr>
          </a:p>
        </p:txBody>
      </p:sp>
      <p:sp>
        <p:nvSpPr>
          <p:cNvPr id="69" name="TextBox 68"/>
          <p:cNvSpPr txBox="1"/>
          <p:nvPr/>
        </p:nvSpPr>
        <p:spPr>
          <a:xfrm>
            <a:off x="6503895" y="4270448"/>
            <a:ext cx="381000" cy="307777"/>
          </a:xfrm>
          <a:prstGeom prst="rect">
            <a:avLst/>
          </a:prstGeom>
          <a:noFill/>
        </p:spPr>
        <p:txBody>
          <a:bodyPr wrap="square" rtlCol="0">
            <a:spAutoFit/>
          </a:bodyPr>
          <a:lstStyle/>
          <a:p>
            <a:r>
              <a:rPr lang="en-US" sz="1400" b="1" dirty="0" smtClean="0">
                <a:solidFill>
                  <a:srgbClr val="00B0F0"/>
                </a:solidFill>
              </a:rPr>
              <a:t>7)</a:t>
            </a:r>
            <a:endParaRPr lang="en-US" sz="1400" b="1" dirty="0">
              <a:solidFill>
                <a:srgbClr val="00B0F0"/>
              </a:solidFill>
            </a:endParaRPr>
          </a:p>
        </p:txBody>
      </p:sp>
      <p:sp>
        <p:nvSpPr>
          <p:cNvPr id="70" name="TextBox 69"/>
          <p:cNvSpPr txBox="1"/>
          <p:nvPr/>
        </p:nvSpPr>
        <p:spPr>
          <a:xfrm>
            <a:off x="6983505" y="4270448"/>
            <a:ext cx="381000" cy="307777"/>
          </a:xfrm>
          <a:prstGeom prst="rect">
            <a:avLst/>
          </a:prstGeom>
          <a:noFill/>
        </p:spPr>
        <p:txBody>
          <a:bodyPr wrap="square" rtlCol="0">
            <a:spAutoFit/>
          </a:bodyPr>
          <a:lstStyle/>
          <a:p>
            <a:r>
              <a:rPr lang="en-US" sz="1400" b="1" dirty="0" smtClean="0">
                <a:solidFill>
                  <a:srgbClr val="00B0F0"/>
                </a:solidFill>
              </a:rPr>
              <a:t>8)</a:t>
            </a:r>
            <a:endParaRPr lang="en-US" sz="1400" b="1" dirty="0">
              <a:solidFill>
                <a:srgbClr val="00B0F0"/>
              </a:solidFill>
            </a:endParaRPr>
          </a:p>
        </p:txBody>
      </p:sp>
      <p:sp>
        <p:nvSpPr>
          <p:cNvPr id="80" name="TextBox 79"/>
          <p:cNvSpPr txBox="1"/>
          <p:nvPr/>
        </p:nvSpPr>
        <p:spPr>
          <a:xfrm>
            <a:off x="7669305" y="4270448"/>
            <a:ext cx="381000" cy="307777"/>
          </a:xfrm>
          <a:prstGeom prst="rect">
            <a:avLst/>
          </a:prstGeom>
          <a:noFill/>
        </p:spPr>
        <p:txBody>
          <a:bodyPr wrap="square" rtlCol="0">
            <a:spAutoFit/>
          </a:bodyPr>
          <a:lstStyle/>
          <a:p>
            <a:r>
              <a:rPr lang="en-US" sz="1400" b="1" dirty="0" smtClean="0">
                <a:solidFill>
                  <a:srgbClr val="00B0F0"/>
                </a:solidFill>
              </a:rPr>
              <a:t>9)</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35</a:t>
            </a:fld>
            <a:endParaRPr lang="en-US"/>
          </a:p>
        </p:txBody>
      </p:sp>
    </p:spTree>
    <p:extLst>
      <p:ext uri="{BB962C8B-B14F-4D97-AF65-F5344CB8AC3E}">
        <p14:creationId xmlns:p14="http://schemas.microsoft.com/office/powerpoint/2010/main" val="3565320337"/>
      </p:ext>
    </p:extLst>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t>After</a:t>
            </a:r>
            <a:r>
              <a:rPr lang="en-US" sz="1600" dirty="0" smtClean="0"/>
              <a:t> 69 weeks, ? </a:t>
            </a:r>
            <a:r>
              <a:rPr lang="en-US" sz="1600" dirty="0" err="1" smtClean="0"/>
              <a:t>yrs</a:t>
            </a:r>
            <a:r>
              <a:rPr lang="en-US" sz="1600" dirty="0" smtClean="0"/>
              <a:t>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t>Messiah cut off</a:t>
            </a:r>
          </a:p>
          <a:p>
            <a:endParaRPr lang="en-US" sz="1000" b="1" dirty="0" smtClean="0"/>
          </a:p>
          <a:p>
            <a:r>
              <a:rPr lang="en-US" sz="1000" b="1" dirty="0" smtClean="0"/>
              <a:t>Cross of Christ</a:t>
            </a:r>
          </a:p>
        </p:txBody>
      </p:sp>
      <p:cxnSp>
        <p:nvCxnSpPr>
          <p:cNvPr id="50" name="Elbow Connector 49"/>
          <p:cNvCxnSpPr>
            <a:endCxn id="60" idx="1"/>
          </p:cNvCxnSpPr>
          <p:nvPr/>
        </p:nvCxnSpPr>
        <p:spPr>
          <a:xfrm rot="16200000" flipH="1">
            <a:off x="3276516" y="3534405"/>
            <a:ext cx="2561459" cy="3343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56" name="Elbow Connector 55"/>
          <p:cNvCxnSpPr>
            <a:endCxn id="68" idx="1"/>
          </p:cNvCxnSpPr>
          <p:nvPr/>
        </p:nvCxnSpPr>
        <p:spPr>
          <a:xfrm rot="16200000" flipH="1">
            <a:off x="4382903" y="4329331"/>
            <a:ext cx="542176" cy="190872"/>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4859179"/>
            <a:ext cx="777313" cy="246221"/>
          </a:xfrm>
          <a:prstGeom prst="rect">
            <a:avLst/>
          </a:prstGeom>
          <a:noFill/>
        </p:spPr>
        <p:txBody>
          <a:bodyPr wrap="square" rtlCol="0">
            <a:spAutoFit/>
          </a:bodyPr>
          <a:lstStyle/>
          <a:p>
            <a:r>
              <a:rPr lang="en-US" sz="1000" dirty="0" smtClean="0"/>
              <a:t>Pentecost</a:t>
            </a:r>
            <a:endParaRPr lang="en-US" sz="1000" dirty="0"/>
          </a:p>
        </p:txBody>
      </p:sp>
      <p:sp>
        <p:nvSpPr>
          <p:cNvPr id="65" name="TextBox 64"/>
          <p:cNvSpPr txBox="1"/>
          <p:nvPr/>
        </p:nvSpPr>
        <p:spPr>
          <a:xfrm>
            <a:off x="4495800" y="4056530"/>
            <a:ext cx="571500" cy="246221"/>
          </a:xfrm>
          <a:prstGeom prst="rect">
            <a:avLst/>
          </a:prstGeom>
          <a:noFill/>
        </p:spPr>
        <p:txBody>
          <a:bodyPr wrap="square" rtlCol="0">
            <a:spAutoFit/>
          </a:bodyPr>
          <a:lstStyle/>
          <a:p>
            <a:r>
              <a:rPr lang="en-US" sz="1000" dirty="0" smtClean="0"/>
              <a:t>70 AD</a:t>
            </a:r>
            <a:endParaRPr lang="en-US" sz="1000" dirty="0"/>
          </a:p>
        </p:txBody>
      </p:sp>
      <p:sp>
        <p:nvSpPr>
          <p:cNvPr id="68" name="TextBox 67"/>
          <p:cNvSpPr txBox="1"/>
          <p:nvPr/>
        </p:nvSpPr>
        <p:spPr>
          <a:xfrm>
            <a:off x="4749427" y="4495800"/>
            <a:ext cx="1651373" cy="400110"/>
          </a:xfrm>
          <a:prstGeom prst="rect">
            <a:avLst/>
          </a:prstGeom>
          <a:noFill/>
        </p:spPr>
        <p:txBody>
          <a:bodyPr wrap="square" rtlCol="0">
            <a:spAutoFit/>
          </a:bodyPr>
          <a:lstStyle/>
          <a:p>
            <a:r>
              <a:rPr lang="en-US" sz="1000" dirty="0" smtClean="0"/>
              <a:t>Jerusalem/sanctuary destroyed. Desolations…</a:t>
            </a:r>
            <a:endParaRPr lang="en-US" sz="1000" dirty="0"/>
          </a:p>
        </p:txBody>
      </p:sp>
      <p:sp>
        <p:nvSpPr>
          <p:cNvPr id="71" name="Right Arrow 70"/>
          <p:cNvSpPr/>
          <p:nvPr/>
        </p:nvSpPr>
        <p:spPr>
          <a:xfrm>
            <a:off x="6553200" y="3034299"/>
            <a:ext cx="1371600" cy="1371600"/>
          </a:xfrm>
          <a:prstGeom prst="rightArrow">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72" name="TextBox 71"/>
          <p:cNvSpPr txBox="1"/>
          <p:nvPr/>
        </p:nvSpPr>
        <p:spPr>
          <a:xfrm>
            <a:off x="6477000" y="3540804"/>
            <a:ext cx="1388410" cy="338554"/>
          </a:xfrm>
          <a:prstGeom prst="rect">
            <a:avLst/>
          </a:prstGeom>
          <a:noFill/>
        </p:spPr>
        <p:txBody>
          <a:bodyPr wrap="square" rtlCol="0">
            <a:spAutoFit/>
          </a:bodyPr>
          <a:lstStyle/>
          <a:p>
            <a:r>
              <a:rPr lang="en-US" sz="1600" b="1" dirty="0" smtClean="0">
                <a:solidFill>
                  <a:srgbClr val="FF0000"/>
                </a:solidFill>
              </a:rPr>
              <a:t> 1 week</a:t>
            </a:r>
            <a:r>
              <a:rPr lang="en-US" sz="1600" dirty="0" smtClean="0">
                <a:solidFill>
                  <a:srgbClr val="FF0000"/>
                </a:solidFill>
              </a:rPr>
              <a:t> = 7yrs</a:t>
            </a:r>
            <a:endParaRPr lang="en-US" sz="1600" dirty="0">
              <a:solidFill>
                <a:srgbClr val="FF0000"/>
              </a:solidFill>
            </a:endParaRPr>
          </a:p>
        </p:txBody>
      </p:sp>
      <p:cxnSp>
        <p:nvCxnSpPr>
          <p:cNvPr id="73" name="Straight Connector 72"/>
          <p:cNvCxnSpPr/>
          <p:nvPr/>
        </p:nvCxnSpPr>
        <p:spPr>
          <a:xfrm flipH="1" flipV="1">
            <a:off x="6531909" y="2514600"/>
            <a:ext cx="57149" cy="2743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562600" y="5181600"/>
            <a:ext cx="1102658" cy="553998"/>
          </a:xfrm>
          <a:prstGeom prst="rect">
            <a:avLst/>
          </a:prstGeom>
          <a:noFill/>
        </p:spPr>
        <p:txBody>
          <a:bodyPr wrap="square" rtlCol="0">
            <a:spAutoFit/>
          </a:bodyPr>
          <a:lstStyle/>
          <a:p>
            <a:pPr algn="r"/>
            <a:r>
              <a:rPr lang="en-US" sz="1000" dirty="0" smtClean="0"/>
              <a:t>Antichrist makes 7yr covenant w/Israel</a:t>
            </a:r>
            <a:endParaRPr lang="en-US" sz="1000" dirty="0"/>
          </a:p>
        </p:txBody>
      </p:sp>
      <p:cxnSp>
        <p:nvCxnSpPr>
          <p:cNvPr id="75" name="Straight Connector 74"/>
          <p:cNvCxnSpPr/>
          <p:nvPr/>
        </p:nvCxnSpPr>
        <p:spPr>
          <a:xfrm flipH="1" flipV="1">
            <a:off x="6382872" y="1143001"/>
            <a:ext cx="53786" cy="337943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486400" y="2206823"/>
            <a:ext cx="990600" cy="307777"/>
          </a:xfrm>
          <a:prstGeom prst="rect">
            <a:avLst/>
          </a:prstGeom>
          <a:noFill/>
        </p:spPr>
        <p:txBody>
          <a:bodyPr wrap="square" rtlCol="0">
            <a:spAutoFit/>
          </a:bodyPr>
          <a:lstStyle/>
          <a:p>
            <a:pPr algn="r"/>
            <a:r>
              <a:rPr lang="en-US" sz="1400" b="1" dirty="0" smtClean="0"/>
              <a:t>Rapture-&gt;</a:t>
            </a:r>
            <a:endParaRPr lang="en-US" sz="1400" b="1" dirty="0"/>
          </a:p>
        </p:txBody>
      </p:sp>
      <p:cxnSp>
        <p:nvCxnSpPr>
          <p:cNvPr id="82" name="Straight Arrow Connector 81"/>
          <p:cNvCxnSpPr/>
          <p:nvPr/>
        </p:nvCxnSpPr>
        <p:spPr>
          <a:xfrm>
            <a:off x="4415117" y="2881899"/>
            <a:ext cx="1985683" cy="0"/>
          </a:xfrm>
          <a:prstGeom prst="straightConnector1">
            <a:avLst/>
          </a:prstGeom>
          <a:ln w="19050">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91075" y="2424699"/>
            <a:ext cx="1238250" cy="492443"/>
          </a:xfrm>
          <a:prstGeom prst="rect">
            <a:avLst/>
          </a:prstGeom>
          <a:noFill/>
        </p:spPr>
        <p:txBody>
          <a:bodyPr wrap="square" rtlCol="0">
            <a:spAutoFit/>
          </a:bodyPr>
          <a:lstStyle/>
          <a:p>
            <a:pPr algn="ctr"/>
            <a:r>
              <a:rPr lang="en-US" sz="1600" dirty="0" smtClean="0"/>
              <a:t>Church Age </a:t>
            </a:r>
            <a:r>
              <a:rPr lang="en-US" sz="1000" dirty="0" smtClean="0"/>
              <a:t>Previously hidden</a:t>
            </a:r>
            <a:endParaRPr lang="en-US" sz="1000" dirty="0"/>
          </a:p>
        </p:txBody>
      </p:sp>
      <p:cxnSp>
        <p:nvCxnSpPr>
          <p:cNvPr id="90" name="Straight Connector 89"/>
          <p:cNvCxnSpPr/>
          <p:nvPr/>
        </p:nvCxnSpPr>
        <p:spPr>
          <a:xfrm flipH="1" flipV="1">
            <a:off x="7914052" y="1156701"/>
            <a:ext cx="27558" cy="410109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6531909" y="2881899"/>
            <a:ext cx="1382143" cy="2073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6589058" y="2451594"/>
            <a:ext cx="1295402" cy="492443"/>
          </a:xfrm>
          <a:prstGeom prst="rect">
            <a:avLst/>
          </a:prstGeom>
          <a:noFill/>
        </p:spPr>
        <p:txBody>
          <a:bodyPr wrap="square" rtlCol="0">
            <a:spAutoFit/>
          </a:bodyPr>
          <a:lstStyle/>
          <a:p>
            <a:pPr algn="ctr"/>
            <a:r>
              <a:rPr lang="en-US" sz="1600" b="1" dirty="0" smtClean="0">
                <a:solidFill>
                  <a:srgbClr val="FF0000"/>
                </a:solidFill>
              </a:rPr>
              <a:t>70</a:t>
            </a:r>
            <a:r>
              <a:rPr lang="en-US" sz="1600" b="1" baseline="30000" dirty="0" smtClean="0">
                <a:solidFill>
                  <a:srgbClr val="FF0000"/>
                </a:solidFill>
              </a:rPr>
              <a:t>th</a:t>
            </a:r>
            <a:r>
              <a:rPr lang="en-US" sz="1600" b="1" dirty="0" smtClean="0">
                <a:solidFill>
                  <a:srgbClr val="FF0000"/>
                </a:solidFill>
              </a:rPr>
              <a:t> week</a:t>
            </a:r>
          </a:p>
          <a:p>
            <a:pPr algn="ctr"/>
            <a:r>
              <a:rPr lang="en-US" sz="1000" dirty="0" smtClean="0"/>
              <a:t>490 years completed</a:t>
            </a:r>
            <a:endParaRPr lang="en-US" sz="1000" dirty="0"/>
          </a:p>
        </p:txBody>
      </p:sp>
      <p:sp>
        <p:nvSpPr>
          <p:cNvPr id="106" name="Right Arrow 105"/>
          <p:cNvSpPr/>
          <p:nvPr/>
        </p:nvSpPr>
        <p:spPr>
          <a:xfrm>
            <a:off x="7927042" y="3034299"/>
            <a:ext cx="988358" cy="1371600"/>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07" name="TextBox 106"/>
          <p:cNvSpPr txBox="1"/>
          <p:nvPr/>
        </p:nvSpPr>
        <p:spPr>
          <a:xfrm>
            <a:off x="7924800" y="3437965"/>
            <a:ext cx="990600" cy="461665"/>
          </a:xfrm>
          <a:prstGeom prst="rect">
            <a:avLst/>
          </a:prstGeom>
          <a:noFill/>
        </p:spPr>
        <p:txBody>
          <a:bodyPr wrap="square" rtlCol="0">
            <a:spAutoFit/>
          </a:bodyPr>
          <a:lstStyle/>
          <a:p>
            <a:r>
              <a:rPr lang="en-US" sz="1200" b="1" u="sng" dirty="0" smtClean="0"/>
              <a:t>Anoint the Most Holy</a:t>
            </a:r>
            <a:endParaRPr lang="en-US" sz="1200" b="1" u="sng" dirty="0"/>
          </a:p>
        </p:txBody>
      </p:sp>
      <p:sp>
        <p:nvSpPr>
          <p:cNvPr id="108" name="TextBox 107"/>
          <p:cNvSpPr txBox="1"/>
          <p:nvPr/>
        </p:nvSpPr>
        <p:spPr>
          <a:xfrm>
            <a:off x="7884460" y="2438400"/>
            <a:ext cx="990600" cy="523220"/>
          </a:xfrm>
          <a:prstGeom prst="rect">
            <a:avLst/>
          </a:prstGeom>
          <a:noFill/>
        </p:spPr>
        <p:txBody>
          <a:bodyPr wrap="square" rtlCol="0">
            <a:spAutoFit/>
          </a:bodyPr>
          <a:lstStyle/>
          <a:p>
            <a:r>
              <a:rPr lang="en-US" sz="1400" b="1" i="1" u="sng" dirty="0" smtClean="0">
                <a:solidFill>
                  <a:srgbClr val="FF0000"/>
                </a:solidFill>
              </a:rPr>
              <a:t>Christ Returns!!</a:t>
            </a:r>
            <a:endParaRPr lang="en-US" sz="1400" b="1" i="1" u="sng" dirty="0">
              <a:solidFill>
                <a:srgbClr val="FF0000"/>
              </a:solidFill>
            </a:endParaRPr>
          </a:p>
        </p:txBody>
      </p:sp>
      <p:sp>
        <p:nvSpPr>
          <p:cNvPr id="109" name="TextBox 108"/>
          <p:cNvSpPr txBox="1"/>
          <p:nvPr/>
        </p:nvSpPr>
        <p:spPr>
          <a:xfrm>
            <a:off x="6898342" y="5189401"/>
            <a:ext cx="1102658" cy="861774"/>
          </a:xfrm>
          <a:prstGeom prst="rect">
            <a:avLst/>
          </a:prstGeom>
          <a:noFill/>
        </p:spPr>
        <p:txBody>
          <a:bodyPr wrap="square" rtlCol="0">
            <a:spAutoFit/>
          </a:bodyPr>
          <a:lstStyle/>
          <a:p>
            <a:pPr algn="r"/>
            <a:r>
              <a:rPr lang="en-US" sz="1000" dirty="0" smtClean="0"/>
              <a:t>The decreed end!</a:t>
            </a:r>
          </a:p>
          <a:p>
            <a:pPr algn="r"/>
            <a:r>
              <a:rPr lang="en-US" sz="1000" dirty="0" smtClean="0"/>
              <a:t>Satan bound</a:t>
            </a:r>
          </a:p>
          <a:p>
            <a:pPr algn="r"/>
            <a:endParaRPr lang="en-US" sz="1000" dirty="0" smtClean="0"/>
          </a:p>
          <a:p>
            <a:pPr algn="r"/>
            <a:r>
              <a:rPr lang="en-US" sz="1000" dirty="0" smtClean="0"/>
              <a:t>Israel saved and restored.</a:t>
            </a:r>
            <a:endParaRPr lang="en-US" sz="1000" dirty="0"/>
          </a:p>
        </p:txBody>
      </p:sp>
      <p:sp>
        <p:nvSpPr>
          <p:cNvPr id="116" name="TextBox 115"/>
          <p:cNvSpPr txBox="1"/>
          <p:nvPr/>
        </p:nvSpPr>
        <p:spPr>
          <a:xfrm>
            <a:off x="6357097" y="3034299"/>
            <a:ext cx="254373" cy="246221"/>
          </a:xfrm>
          <a:prstGeom prst="rect">
            <a:avLst/>
          </a:prstGeom>
          <a:noFill/>
        </p:spPr>
        <p:txBody>
          <a:bodyPr wrap="square" rtlCol="0">
            <a:spAutoFit/>
          </a:bodyPr>
          <a:lstStyle/>
          <a:p>
            <a:r>
              <a:rPr lang="en-US" sz="1000" dirty="0" smtClean="0"/>
              <a:t>?</a:t>
            </a:r>
            <a:endParaRPr lang="en-US" sz="1000" dirty="0"/>
          </a:p>
        </p:txBody>
      </p:sp>
      <p:cxnSp>
        <p:nvCxnSpPr>
          <p:cNvPr id="123" name="Straight Arrow Connector 122"/>
          <p:cNvCxnSpPr/>
          <p:nvPr/>
        </p:nvCxnSpPr>
        <p:spPr>
          <a:xfrm>
            <a:off x="381000" y="1447800"/>
            <a:ext cx="756621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914400" y="1220106"/>
            <a:ext cx="3500717" cy="276999"/>
          </a:xfrm>
          <a:prstGeom prst="rect">
            <a:avLst/>
          </a:prstGeom>
          <a:noFill/>
        </p:spPr>
        <p:txBody>
          <a:bodyPr wrap="square" rtlCol="0">
            <a:spAutoFit/>
          </a:bodyPr>
          <a:lstStyle/>
          <a:p>
            <a:r>
              <a:rPr lang="en-US" sz="1200" i="1" dirty="0" smtClean="0">
                <a:latin typeface="Baskerville Old Face" panose="02020602080505020303" pitchFamily="18" charset="0"/>
              </a:rPr>
              <a:t>7 weeks of years = 49 years  (Lev.25:8)</a:t>
            </a:r>
            <a:endParaRPr lang="en-US" sz="1200" i="1" dirty="0">
              <a:latin typeface="Baskerville Old Face" panose="02020602080505020303" pitchFamily="18" charset="0"/>
            </a:endParaRPr>
          </a:p>
        </p:txBody>
      </p:sp>
      <p:sp>
        <p:nvSpPr>
          <p:cNvPr id="128" name="TextBox 127"/>
          <p:cNvSpPr txBox="1"/>
          <p:nvPr/>
        </p:nvSpPr>
        <p:spPr>
          <a:xfrm>
            <a:off x="4110318" y="1229071"/>
            <a:ext cx="2321858" cy="276999"/>
          </a:xfrm>
          <a:prstGeom prst="rect">
            <a:avLst/>
          </a:prstGeom>
          <a:noFill/>
        </p:spPr>
        <p:txBody>
          <a:bodyPr wrap="square" rtlCol="0">
            <a:spAutoFit/>
          </a:bodyPr>
          <a:lstStyle/>
          <a:p>
            <a:pPr algn="r"/>
            <a:r>
              <a:rPr lang="en-US" sz="1200" i="1" dirty="0" smtClean="0">
                <a:latin typeface="Baskerville Old Face" panose="02020602080505020303" pitchFamily="18" charset="0"/>
              </a:rPr>
              <a:t>Jubilee is coming! (</a:t>
            </a:r>
            <a:r>
              <a:rPr lang="en-US" sz="1200" b="1" i="1" dirty="0" smtClean="0">
                <a:latin typeface="Baskerville Old Face" panose="02020602080505020303" pitchFamily="18" charset="0"/>
              </a:rPr>
              <a:t>Lev.25:9</a:t>
            </a:r>
            <a:r>
              <a:rPr lang="en-US" sz="1200" i="1" dirty="0" smtClean="0">
                <a:latin typeface="Baskerville Old Face" panose="02020602080505020303" pitchFamily="18" charset="0"/>
              </a:rPr>
              <a:t>)-&gt;</a:t>
            </a:r>
            <a:endParaRPr lang="en-US" sz="1200" i="1" dirty="0">
              <a:latin typeface="Baskerville Old Face" panose="02020602080505020303" pitchFamily="18" charset="0"/>
            </a:endParaRPr>
          </a:p>
        </p:txBody>
      </p:sp>
      <p:sp>
        <p:nvSpPr>
          <p:cNvPr id="129" name="TextBox 128"/>
          <p:cNvSpPr txBox="1"/>
          <p:nvPr/>
        </p:nvSpPr>
        <p:spPr>
          <a:xfrm>
            <a:off x="7915835" y="1210235"/>
            <a:ext cx="914400" cy="307777"/>
          </a:xfrm>
          <a:prstGeom prst="rect">
            <a:avLst/>
          </a:prstGeom>
          <a:noFill/>
        </p:spPr>
        <p:txBody>
          <a:bodyPr wrap="square" rtlCol="0">
            <a:spAutoFit/>
          </a:bodyPr>
          <a:lstStyle/>
          <a:p>
            <a:r>
              <a:rPr lang="en-US" sz="1400" i="1" dirty="0" smtClean="0">
                <a:latin typeface="Baskerville Old Face" panose="02020602080505020303" pitchFamily="18" charset="0"/>
              </a:rPr>
              <a:t>Jubilee</a:t>
            </a:r>
            <a:r>
              <a:rPr lang="en-US" sz="1400" dirty="0" smtClean="0"/>
              <a:t>!</a:t>
            </a:r>
            <a:endParaRPr lang="en-US" sz="1400" dirty="0"/>
          </a:p>
        </p:txBody>
      </p:sp>
      <p:cxnSp>
        <p:nvCxnSpPr>
          <p:cNvPr id="49" name="Straight Arrow Connector 48"/>
          <p:cNvCxnSpPr/>
          <p:nvPr/>
        </p:nvCxnSpPr>
        <p:spPr>
          <a:xfrm>
            <a:off x="381000" y="1978223"/>
            <a:ext cx="756621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918883" y="1753506"/>
            <a:ext cx="3195918" cy="276999"/>
          </a:xfrm>
          <a:prstGeom prst="rect">
            <a:avLst/>
          </a:prstGeom>
          <a:noFill/>
        </p:spPr>
        <p:txBody>
          <a:bodyPr wrap="square" rtlCol="0">
            <a:spAutoFit/>
          </a:bodyPr>
          <a:lstStyle/>
          <a:p>
            <a:r>
              <a:rPr lang="en-US" sz="1200" i="1" dirty="0" smtClean="0">
                <a:latin typeface="Baskerville Old Face" panose="02020602080505020303" pitchFamily="18" charset="0"/>
              </a:rPr>
              <a:t>70 weeks of years = 490 years  (Dan.9:25)</a:t>
            </a:r>
            <a:endParaRPr lang="en-US" sz="1200" i="1" dirty="0">
              <a:latin typeface="Baskerville Old Face" panose="02020602080505020303" pitchFamily="18" charset="0"/>
            </a:endParaRPr>
          </a:p>
        </p:txBody>
      </p:sp>
      <p:sp>
        <p:nvSpPr>
          <p:cNvPr id="52" name="TextBox 51"/>
          <p:cNvSpPr txBox="1"/>
          <p:nvPr/>
        </p:nvSpPr>
        <p:spPr>
          <a:xfrm>
            <a:off x="7871010" y="1730190"/>
            <a:ext cx="968190" cy="307777"/>
          </a:xfrm>
          <a:prstGeom prst="rect">
            <a:avLst/>
          </a:prstGeom>
          <a:noFill/>
        </p:spPr>
        <p:txBody>
          <a:bodyPr wrap="square" rtlCol="0">
            <a:spAutoFit/>
          </a:bodyPr>
          <a:lstStyle/>
          <a:p>
            <a:r>
              <a:rPr lang="en-US" sz="1400" b="1" dirty="0" smtClean="0"/>
              <a:t> </a:t>
            </a:r>
            <a:r>
              <a:rPr lang="en-US" sz="1400" b="1" i="1" dirty="0" smtClean="0">
                <a:latin typeface="Baskerville Old Face" panose="02020602080505020303" pitchFamily="18" charset="0"/>
              </a:rPr>
              <a:t>Kingdom</a:t>
            </a:r>
            <a:r>
              <a:rPr lang="en-US" sz="1400" b="1" dirty="0" smtClean="0">
                <a:latin typeface="Baskerville Old Face" panose="02020602080505020303" pitchFamily="18" charset="0"/>
              </a:rPr>
              <a:t>!</a:t>
            </a:r>
            <a:endParaRPr lang="en-US" sz="1400" b="1" dirty="0">
              <a:latin typeface="Baskerville Old Face" panose="02020602080505020303" pitchFamily="18" charset="0"/>
            </a:endParaRPr>
          </a:p>
        </p:txBody>
      </p:sp>
      <p:sp>
        <p:nvSpPr>
          <p:cNvPr id="3" name="TextBox 2"/>
          <p:cNvSpPr txBox="1"/>
          <p:nvPr/>
        </p:nvSpPr>
        <p:spPr>
          <a:xfrm>
            <a:off x="5593975" y="1506070"/>
            <a:ext cx="874060" cy="276999"/>
          </a:xfrm>
          <a:prstGeom prst="rect">
            <a:avLst/>
          </a:prstGeom>
          <a:noFill/>
        </p:spPr>
        <p:txBody>
          <a:bodyPr wrap="square" rtlCol="0">
            <a:spAutoFit/>
          </a:bodyPr>
          <a:lstStyle/>
          <a:p>
            <a:r>
              <a:rPr lang="en-US" sz="1200" b="1" i="1" dirty="0" smtClean="0">
                <a:latin typeface="Baskerville Old Face" panose="02020602080505020303" pitchFamily="18" charset="0"/>
              </a:rPr>
              <a:t>Trumpet-</a:t>
            </a:r>
            <a:r>
              <a:rPr lang="en-US" sz="1200" b="1" dirty="0" smtClean="0"/>
              <a:t>&gt;</a:t>
            </a:r>
            <a:endParaRPr lang="en-US" sz="1200" b="1" dirty="0"/>
          </a:p>
        </p:txBody>
      </p:sp>
      <p:sp>
        <p:nvSpPr>
          <p:cNvPr id="53" name="TextBox 52"/>
          <p:cNvSpPr txBox="1"/>
          <p:nvPr/>
        </p:nvSpPr>
        <p:spPr>
          <a:xfrm>
            <a:off x="4038600" y="1762471"/>
            <a:ext cx="2398058" cy="276999"/>
          </a:xfrm>
          <a:prstGeom prst="rect">
            <a:avLst/>
          </a:prstGeom>
          <a:noFill/>
        </p:spPr>
        <p:txBody>
          <a:bodyPr wrap="square" rtlCol="0">
            <a:spAutoFit/>
          </a:bodyPr>
          <a:lstStyle/>
          <a:p>
            <a:pPr algn="r"/>
            <a:r>
              <a:rPr lang="en-US" sz="1200" i="1" dirty="0" smtClean="0">
                <a:latin typeface="Baskerville Old Face" panose="02020602080505020303" pitchFamily="18" charset="0"/>
              </a:rPr>
              <a:t>Kingdom is coming! (Dan.9:24)-&gt;</a:t>
            </a:r>
            <a:endParaRPr lang="en-US" sz="1200" i="1" dirty="0">
              <a:latin typeface="Baskerville Old Face" panose="02020602080505020303" pitchFamily="18" charset="0"/>
            </a:endParaRPr>
          </a:p>
        </p:txBody>
      </p:sp>
      <p:cxnSp>
        <p:nvCxnSpPr>
          <p:cNvPr id="8" name="Straight Arrow Connector 7"/>
          <p:cNvCxnSpPr/>
          <p:nvPr/>
        </p:nvCxnSpPr>
        <p:spPr>
          <a:xfrm>
            <a:off x="7884460" y="14478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7924800" y="19812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7924800" y="28956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809130" y="4249579"/>
            <a:ext cx="685800" cy="246221"/>
          </a:xfrm>
          <a:prstGeom prst="rect">
            <a:avLst/>
          </a:prstGeom>
          <a:noFill/>
        </p:spPr>
        <p:txBody>
          <a:bodyPr wrap="square" rtlCol="0">
            <a:spAutoFit/>
          </a:bodyPr>
          <a:lstStyle/>
          <a:p>
            <a:pPr algn="r"/>
            <a:r>
              <a:rPr lang="en-US" sz="1000" dirty="0" smtClean="0"/>
              <a:t>Rev.4:1-&gt;</a:t>
            </a:r>
            <a:endParaRPr lang="en-US" sz="1000" dirty="0"/>
          </a:p>
        </p:txBody>
      </p:sp>
      <p:cxnSp>
        <p:nvCxnSpPr>
          <p:cNvPr id="76" name="Straight Connector 75"/>
          <p:cNvCxnSpPr/>
          <p:nvPr/>
        </p:nvCxnSpPr>
        <p:spPr>
          <a:xfrm flipH="1" flipV="1">
            <a:off x="7239000" y="3371934"/>
            <a:ext cx="2" cy="162797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400800" y="4536140"/>
            <a:ext cx="838198" cy="338554"/>
          </a:xfrm>
          <a:prstGeom prst="rect">
            <a:avLst/>
          </a:prstGeom>
          <a:noFill/>
        </p:spPr>
        <p:txBody>
          <a:bodyPr wrap="square" rtlCol="0">
            <a:spAutoFit/>
          </a:bodyPr>
          <a:lstStyle/>
          <a:p>
            <a:pPr algn="r"/>
            <a:r>
              <a:rPr lang="en-US" sz="800" dirty="0" smtClean="0"/>
              <a:t>False peace</a:t>
            </a:r>
          </a:p>
          <a:p>
            <a:pPr algn="r"/>
            <a:r>
              <a:rPr lang="en-US" sz="800" dirty="0" smtClean="0"/>
              <a:t>For Israel</a:t>
            </a:r>
            <a:endParaRPr lang="en-US" sz="800" dirty="0"/>
          </a:p>
        </p:txBody>
      </p:sp>
      <p:sp>
        <p:nvSpPr>
          <p:cNvPr id="78" name="TextBox 77"/>
          <p:cNvSpPr txBox="1"/>
          <p:nvPr/>
        </p:nvSpPr>
        <p:spPr>
          <a:xfrm>
            <a:off x="7239002" y="4538535"/>
            <a:ext cx="761998" cy="461665"/>
          </a:xfrm>
          <a:prstGeom prst="rect">
            <a:avLst/>
          </a:prstGeom>
          <a:noFill/>
        </p:spPr>
        <p:txBody>
          <a:bodyPr wrap="square" rtlCol="0">
            <a:spAutoFit/>
          </a:bodyPr>
          <a:lstStyle/>
          <a:p>
            <a:r>
              <a:rPr lang="en-US" sz="800" dirty="0" smtClean="0"/>
              <a:t>Great</a:t>
            </a:r>
          </a:p>
          <a:p>
            <a:r>
              <a:rPr lang="en-US" sz="800" dirty="0" smtClean="0"/>
              <a:t>Tribulation</a:t>
            </a:r>
          </a:p>
          <a:p>
            <a:r>
              <a:rPr lang="en-US" sz="800" dirty="0" smtClean="0"/>
              <a:t>Mt.24:15-21</a:t>
            </a:r>
            <a:endParaRPr lang="en-US" sz="800" dirty="0"/>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67" name="TextBox 66"/>
          <p:cNvSpPr txBox="1"/>
          <p:nvPr/>
        </p:nvSpPr>
        <p:spPr>
          <a:xfrm>
            <a:off x="4495800" y="4270448"/>
            <a:ext cx="381000" cy="307777"/>
          </a:xfrm>
          <a:prstGeom prst="rect">
            <a:avLst/>
          </a:prstGeom>
          <a:noFill/>
        </p:spPr>
        <p:txBody>
          <a:bodyPr wrap="square" rtlCol="0">
            <a:spAutoFit/>
          </a:bodyPr>
          <a:lstStyle/>
          <a:p>
            <a:r>
              <a:rPr lang="en-US" sz="1400" b="1" dirty="0" smtClean="0">
                <a:solidFill>
                  <a:srgbClr val="00B0F0"/>
                </a:solidFill>
              </a:rPr>
              <a:t>6)</a:t>
            </a:r>
            <a:endParaRPr lang="en-US" sz="1400" b="1" dirty="0">
              <a:solidFill>
                <a:srgbClr val="00B0F0"/>
              </a:solidFill>
            </a:endParaRPr>
          </a:p>
        </p:txBody>
      </p:sp>
      <p:sp>
        <p:nvSpPr>
          <p:cNvPr id="69" name="TextBox 68"/>
          <p:cNvSpPr txBox="1"/>
          <p:nvPr/>
        </p:nvSpPr>
        <p:spPr>
          <a:xfrm>
            <a:off x="6503895" y="4270448"/>
            <a:ext cx="381000" cy="307777"/>
          </a:xfrm>
          <a:prstGeom prst="rect">
            <a:avLst/>
          </a:prstGeom>
          <a:noFill/>
        </p:spPr>
        <p:txBody>
          <a:bodyPr wrap="square" rtlCol="0">
            <a:spAutoFit/>
          </a:bodyPr>
          <a:lstStyle/>
          <a:p>
            <a:r>
              <a:rPr lang="en-US" sz="1400" b="1" dirty="0" smtClean="0">
                <a:solidFill>
                  <a:srgbClr val="00B0F0"/>
                </a:solidFill>
              </a:rPr>
              <a:t>7)</a:t>
            </a:r>
            <a:endParaRPr lang="en-US" sz="1400" b="1" dirty="0">
              <a:solidFill>
                <a:srgbClr val="00B0F0"/>
              </a:solidFill>
            </a:endParaRPr>
          </a:p>
        </p:txBody>
      </p:sp>
      <p:sp>
        <p:nvSpPr>
          <p:cNvPr id="70" name="TextBox 69"/>
          <p:cNvSpPr txBox="1"/>
          <p:nvPr/>
        </p:nvSpPr>
        <p:spPr>
          <a:xfrm>
            <a:off x="6983505" y="4270448"/>
            <a:ext cx="381000" cy="307777"/>
          </a:xfrm>
          <a:prstGeom prst="rect">
            <a:avLst/>
          </a:prstGeom>
          <a:noFill/>
        </p:spPr>
        <p:txBody>
          <a:bodyPr wrap="square" rtlCol="0">
            <a:spAutoFit/>
          </a:bodyPr>
          <a:lstStyle/>
          <a:p>
            <a:r>
              <a:rPr lang="en-US" sz="1400" b="1" dirty="0" smtClean="0">
                <a:solidFill>
                  <a:srgbClr val="00B0F0"/>
                </a:solidFill>
              </a:rPr>
              <a:t>8)</a:t>
            </a:r>
            <a:endParaRPr lang="en-US" sz="1400" b="1" dirty="0">
              <a:solidFill>
                <a:srgbClr val="00B0F0"/>
              </a:solidFill>
            </a:endParaRPr>
          </a:p>
        </p:txBody>
      </p:sp>
      <p:sp>
        <p:nvSpPr>
          <p:cNvPr id="80" name="TextBox 79"/>
          <p:cNvSpPr txBox="1"/>
          <p:nvPr/>
        </p:nvSpPr>
        <p:spPr>
          <a:xfrm>
            <a:off x="7669305" y="4270448"/>
            <a:ext cx="381000" cy="307777"/>
          </a:xfrm>
          <a:prstGeom prst="rect">
            <a:avLst/>
          </a:prstGeom>
          <a:noFill/>
        </p:spPr>
        <p:txBody>
          <a:bodyPr wrap="square" rtlCol="0">
            <a:spAutoFit/>
          </a:bodyPr>
          <a:lstStyle/>
          <a:p>
            <a:r>
              <a:rPr lang="en-US" sz="1400" b="1" dirty="0" smtClean="0">
                <a:solidFill>
                  <a:srgbClr val="00B0F0"/>
                </a:solidFill>
              </a:rPr>
              <a:t>9)</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36</a:t>
            </a:fld>
            <a:endParaRPr lang="en-US"/>
          </a:p>
        </p:txBody>
      </p:sp>
    </p:spTree>
    <p:extLst>
      <p:ext uri="{BB962C8B-B14F-4D97-AF65-F5344CB8AC3E}">
        <p14:creationId xmlns:p14="http://schemas.microsoft.com/office/powerpoint/2010/main" val="3839751779"/>
      </p:ext>
    </p:extLst>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70 Weeks</a:t>
            </a:r>
          </a:p>
          <a:p>
            <a:pPr algn="ctr"/>
            <a:r>
              <a:rPr lang="en-US" sz="1400" dirty="0" smtClean="0"/>
              <a:t>Dan.9:26-27</a:t>
            </a:r>
            <a:endParaRPr lang="en-US" sz="1400" dirty="0"/>
          </a:p>
        </p:txBody>
      </p:sp>
      <p:sp>
        <p:nvSpPr>
          <p:cNvPr id="12" name="Right Arrow 11"/>
          <p:cNvSpPr/>
          <p:nvPr/>
        </p:nvSpPr>
        <p:spPr>
          <a:xfrm>
            <a:off x="398929" y="3034299"/>
            <a:ext cx="1470211" cy="138504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3" name="TextBox 12"/>
          <p:cNvSpPr txBox="1"/>
          <p:nvPr/>
        </p:nvSpPr>
        <p:spPr>
          <a:xfrm>
            <a:off x="398928" y="3567699"/>
            <a:ext cx="1470211" cy="338554"/>
          </a:xfrm>
          <a:prstGeom prst="rect">
            <a:avLst/>
          </a:prstGeom>
          <a:noFill/>
        </p:spPr>
        <p:txBody>
          <a:bodyPr wrap="square" rtlCol="0">
            <a:spAutoFit/>
          </a:bodyPr>
          <a:lstStyle/>
          <a:p>
            <a:r>
              <a:rPr lang="en-US" sz="1600" b="1" dirty="0" smtClean="0">
                <a:solidFill>
                  <a:srgbClr val="FF0000"/>
                </a:solidFill>
              </a:rPr>
              <a:t>7 </a:t>
            </a:r>
            <a:r>
              <a:rPr lang="en-US" sz="1600" b="1" dirty="0" err="1" smtClean="0">
                <a:solidFill>
                  <a:srgbClr val="FF0000"/>
                </a:solidFill>
              </a:rPr>
              <a:t>wks</a:t>
            </a:r>
            <a:r>
              <a:rPr lang="en-US" sz="1600" b="1" dirty="0" smtClean="0">
                <a:solidFill>
                  <a:srgbClr val="FF0000"/>
                </a:solidFill>
              </a:rPr>
              <a:t> </a:t>
            </a:r>
            <a:r>
              <a:rPr lang="en-US" sz="1600" dirty="0" smtClean="0">
                <a:solidFill>
                  <a:srgbClr val="FF0000"/>
                </a:solidFill>
              </a:rPr>
              <a:t>= 49 </a:t>
            </a:r>
            <a:r>
              <a:rPr lang="en-US" sz="1600" dirty="0" err="1" smtClean="0">
                <a:solidFill>
                  <a:srgbClr val="FF0000"/>
                </a:solidFill>
              </a:rPr>
              <a:t>yrs</a:t>
            </a:r>
            <a:endParaRPr lang="en-US" sz="1600" dirty="0">
              <a:solidFill>
                <a:srgbClr val="FF0000"/>
              </a:solidFill>
            </a:endParaRPr>
          </a:p>
        </p:txBody>
      </p:sp>
      <p:sp>
        <p:nvSpPr>
          <p:cNvPr id="14" name="Right Arrow 13"/>
          <p:cNvSpPr/>
          <p:nvPr/>
        </p:nvSpPr>
        <p:spPr>
          <a:xfrm>
            <a:off x="1869140" y="3034299"/>
            <a:ext cx="2245659" cy="137160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5" name="TextBox 14"/>
          <p:cNvSpPr txBox="1"/>
          <p:nvPr/>
        </p:nvSpPr>
        <p:spPr>
          <a:xfrm>
            <a:off x="2057400" y="3570093"/>
            <a:ext cx="1828800" cy="338554"/>
          </a:xfrm>
          <a:prstGeom prst="rect">
            <a:avLst/>
          </a:prstGeom>
          <a:noFill/>
        </p:spPr>
        <p:txBody>
          <a:bodyPr wrap="square" rtlCol="0">
            <a:spAutoFit/>
          </a:bodyPr>
          <a:lstStyle/>
          <a:p>
            <a:r>
              <a:rPr lang="en-US" sz="1600" b="1" dirty="0" smtClean="0">
                <a:solidFill>
                  <a:srgbClr val="FF0000"/>
                </a:solidFill>
              </a:rPr>
              <a:t>62 weeks </a:t>
            </a:r>
            <a:r>
              <a:rPr lang="en-US" sz="1600" dirty="0" smtClean="0">
                <a:solidFill>
                  <a:srgbClr val="FF0000"/>
                </a:solidFill>
              </a:rPr>
              <a:t>= 434 </a:t>
            </a:r>
            <a:r>
              <a:rPr lang="en-US" sz="1600" dirty="0" err="1" smtClean="0">
                <a:solidFill>
                  <a:srgbClr val="FF0000"/>
                </a:solidFill>
              </a:rPr>
              <a:t>yrs</a:t>
            </a:r>
            <a:endParaRPr lang="en-US" sz="1600" dirty="0">
              <a:solidFill>
                <a:srgbClr val="FF0000"/>
              </a:solidFill>
            </a:endParaRPr>
          </a:p>
        </p:txBody>
      </p:sp>
      <p:cxnSp>
        <p:nvCxnSpPr>
          <p:cNvPr id="17" name="Straight Connector 16"/>
          <p:cNvCxnSpPr/>
          <p:nvPr/>
        </p:nvCxnSpPr>
        <p:spPr>
          <a:xfrm flipH="1" flipV="1">
            <a:off x="381000" y="1143000"/>
            <a:ext cx="17928" cy="40386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1869142" y="3524335"/>
            <a:ext cx="4482" cy="1733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110318" y="2451594"/>
            <a:ext cx="4483" cy="280620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346946" y="2420831"/>
            <a:ext cx="2082054" cy="492443"/>
          </a:xfrm>
          <a:prstGeom prst="rect">
            <a:avLst/>
          </a:prstGeom>
          <a:noFill/>
        </p:spPr>
        <p:txBody>
          <a:bodyPr wrap="square" rtlCol="0">
            <a:spAutoFit/>
          </a:bodyPr>
          <a:lstStyle/>
          <a:p>
            <a:pPr algn="ctr"/>
            <a:r>
              <a:rPr lang="en-US" sz="1600" b="1" dirty="0" smtClean="0">
                <a:solidFill>
                  <a:srgbClr val="FF0000"/>
                </a:solidFill>
              </a:rPr>
              <a:t>69 weeks</a:t>
            </a:r>
            <a:r>
              <a:rPr lang="en-US" sz="1600" dirty="0" smtClean="0">
                <a:solidFill>
                  <a:srgbClr val="FF0000"/>
                </a:solidFill>
              </a:rPr>
              <a:t> </a:t>
            </a:r>
            <a:r>
              <a:rPr lang="en-US" sz="1600" dirty="0" smtClean="0"/>
              <a:t>= 483 years</a:t>
            </a:r>
          </a:p>
          <a:p>
            <a:pPr algn="ctr"/>
            <a:r>
              <a:rPr lang="en-US" sz="1000" dirty="0" smtClean="0"/>
              <a:t>(x 360 lunar days/</a:t>
            </a:r>
            <a:r>
              <a:rPr lang="en-US" sz="1000" dirty="0" err="1" smtClean="0"/>
              <a:t>yr</a:t>
            </a:r>
            <a:r>
              <a:rPr lang="en-US" sz="1000" dirty="0" smtClean="0"/>
              <a:t> = 173,880 days)</a:t>
            </a:r>
            <a:endParaRPr lang="en-US" sz="1000" dirty="0"/>
          </a:p>
        </p:txBody>
      </p:sp>
      <p:sp>
        <p:nvSpPr>
          <p:cNvPr id="27" name="TextBox 26"/>
          <p:cNvSpPr txBox="1"/>
          <p:nvPr/>
        </p:nvSpPr>
        <p:spPr>
          <a:xfrm>
            <a:off x="322730" y="5181600"/>
            <a:ext cx="762000" cy="1015663"/>
          </a:xfrm>
          <a:prstGeom prst="rect">
            <a:avLst/>
          </a:prstGeom>
          <a:noFill/>
        </p:spPr>
        <p:txBody>
          <a:bodyPr wrap="square" rtlCol="0">
            <a:spAutoFit/>
          </a:bodyPr>
          <a:lstStyle/>
          <a:p>
            <a:r>
              <a:rPr lang="en-US" sz="1000" dirty="0" smtClean="0"/>
              <a:t>Command to restore and build Jerusalem</a:t>
            </a:r>
          </a:p>
          <a:p>
            <a:endParaRPr lang="en-US" sz="1000" dirty="0" smtClean="0"/>
          </a:p>
          <a:p>
            <a:r>
              <a:rPr lang="en-US" sz="1000" b="1" dirty="0" smtClean="0"/>
              <a:t>Neh.1-2</a:t>
            </a:r>
          </a:p>
        </p:txBody>
      </p:sp>
      <p:sp>
        <p:nvSpPr>
          <p:cNvPr id="31" name="TextBox 30"/>
          <p:cNvSpPr txBox="1"/>
          <p:nvPr/>
        </p:nvSpPr>
        <p:spPr>
          <a:xfrm>
            <a:off x="1066800" y="5181600"/>
            <a:ext cx="874058" cy="707886"/>
          </a:xfrm>
          <a:prstGeom prst="rect">
            <a:avLst/>
          </a:prstGeom>
          <a:noFill/>
        </p:spPr>
        <p:txBody>
          <a:bodyPr wrap="square" rtlCol="0">
            <a:spAutoFit/>
          </a:bodyPr>
          <a:lstStyle/>
          <a:p>
            <a:pPr algn="r"/>
            <a:r>
              <a:rPr lang="en-US" sz="1000" dirty="0" smtClean="0"/>
              <a:t>Restoration Completed in troubled times.</a:t>
            </a:r>
            <a:endParaRPr lang="en-US" sz="1000" dirty="0"/>
          </a:p>
        </p:txBody>
      </p:sp>
      <p:sp>
        <p:nvSpPr>
          <p:cNvPr id="32" name="TextBox 31"/>
          <p:cNvSpPr txBox="1"/>
          <p:nvPr/>
        </p:nvSpPr>
        <p:spPr>
          <a:xfrm>
            <a:off x="340660" y="2237601"/>
            <a:ext cx="1042146" cy="246221"/>
          </a:xfrm>
          <a:prstGeom prst="rect">
            <a:avLst/>
          </a:prstGeom>
          <a:noFill/>
        </p:spPr>
        <p:txBody>
          <a:bodyPr wrap="square" rtlCol="0">
            <a:spAutoFit/>
          </a:bodyPr>
          <a:lstStyle/>
          <a:p>
            <a:r>
              <a:rPr lang="en-US" sz="1000" dirty="0" smtClean="0"/>
              <a:t>3/25/444 BC</a:t>
            </a:r>
            <a:endParaRPr lang="en-US" sz="1000" dirty="0"/>
          </a:p>
        </p:txBody>
      </p:sp>
      <p:sp>
        <p:nvSpPr>
          <p:cNvPr id="33" name="TextBox 32"/>
          <p:cNvSpPr txBox="1"/>
          <p:nvPr/>
        </p:nvSpPr>
        <p:spPr>
          <a:xfrm>
            <a:off x="3429000" y="5187912"/>
            <a:ext cx="762000" cy="1015663"/>
          </a:xfrm>
          <a:prstGeom prst="rect">
            <a:avLst/>
          </a:prstGeom>
          <a:noFill/>
        </p:spPr>
        <p:txBody>
          <a:bodyPr wrap="square" rtlCol="0">
            <a:spAutoFit/>
          </a:bodyPr>
          <a:lstStyle/>
          <a:p>
            <a:pPr algn="r"/>
            <a:r>
              <a:rPr lang="en-US" sz="1000" b="1" dirty="0" smtClean="0"/>
              <a:t>Messiah comes</a:t>
            </a:r>
          </a:p>
          <a:p>
            <a:pPr algn="r"/>
            <a:endParaRPr lang="en-US" sz="1000" b="1" dirty="0" smtClean="0"/>
          </a:p>
          <a:p>
            <a:pPr algn="r"/>
            <a:r>
              <a:rPr lang="en-US" sz="1000" b="1" dirty="0" smtClean="0"/>
              <a:t>Triumphal Entry to Jerusalem</a:t>
            </a:r>
          </a:p>
        </p:txBody>
      </p:sp>
      <p:sp>
        <p:nvSpPr>
          <p:cNvPr id="34" name="TextBox 33"/>
          <p:cNvSpPr txBox="1"/>
          <p:nvPr/>
        </p:nvSpPr>
        <p:spPr>
          <a:xfrm>
            <a:off x="3209352" y="2237601"/>
            <a:ext cx="981648" cy="246221"/>
          </a:xfrm>
          <a:prstGeom prst="rect">
            <a:avLst/>
          </a:prstGeom>
          <a:noFill/>
        </p:spPr>
        <p:txBody>
          <a:bodyPr wrap="square" rtlCol="0">
            <a:spAutoFit/>
          </a:bodyPr>
          <a:lstStyle/>
          <a:p>
            <a:pPr algn="r"/>
            <a:r>
              <a:rPr lang="en-US" sz="1000" dirty="0" smtClean="0"/>
              <a:t>3/30/33 AD</a:t>
            </a:r>
            <a:endParaRPr lang="en-US" sz="1000" dirty="0"/>
          </a:p>
        </p:txBody>
      </p:sp>
      <p:cxnSp>
        <p:nvCxnSpPr>
          <p:cNvPr id="38" name="Straight Arrow Connector 37"/>
          <p:cNvCxnSpPr/>
          <p:nvPr/>
        </p:nvCxnSpPr>
        <p:spPr>
          <a:xfrm>
            <a:off x="398929" y="2881899"/>
            <a:ext cx="371587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9" name="Right Arrow 38"/>
          <p:cNvSpPr/>
          <p:nvPr/>
        </p:nvSpPr>
        <p:spPr>
          <a:xfrm>
            <a:off x="4267200" y="3034299"/>
            <a:ext cx="2129118" cy="1371600"/>
          </a:xfrm>
          <a:prstGeom prst="right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40" name="TextBox 39"/>
          <p:cNvSpPr txBox="1"/>
          <p:nvPr/>
        </p:nvSpPr>
        <p:spPr>
          <a:xfrm>
            <a:off x="4495800" y="3561128"/>
            <a:ext cx="1981200" cy="338554"/>
          </a:xfrm>
          <a:prstGeom prst="rect">
            <a:avLst/>
          </a:prstGeom>
          <a:noFill/>
        </p:spPr>
        <p:txBody>
          <a:bodyPr wrap="square" rtlCol="0">
            <a:spAutoFit/>
          </a:bodyPr>
          <a:lstStyle/>
          <a:p>
            <a:r>
              <a:rPr lang="en-US" sz="1600" b="1" i="1" dirty="0" smtClean="0"/>
              <a:t>After</a:t>
            </a:r>
            <a:r>
              <a:rPr lang="en-US" sz="1600" dirty="0" smtClean="0"/>
              <a:t> 69 weeks, ? </a:t>
            </a:r>
            <a:r>
              <a:rPr lang="en-US" sz="1600" dirty="0" err="1" smtClean="0"/>
              <a:t>yrs</a:t>
            </a:r>
            <a:r>
              <a:rPr lang="en-US" sz="1600" dirty="0" smtClean="0"/>
              <a:t> </a:t>
            </a:r>
            <a:endParaRPr lang="en-US" sz="1600" dirty="0"/>
          </a:p>
        </p:txBody>
      </p:sp>
      <p:cxnSp>
        <p:nvCxnSpPr>
          <p:cNvPr id="41" name="Straight Connector 40"/>
          <p:cNvCxnSpPr/>
          <p:nvPr/>
        </p:nvCxnSpPr>
        <p:spPr>
          <a:xfrm flipV="1">
            <a:off x="4258325" y="3524334"/>
            <a:ext cx="8875" cy="173346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173070" y="5181600"/>
            <a:ext cx="762000" cy="861774"/>
          </a:xfrm>
          <a:prstGeom prst="rect">
            <a:avLst/>
          </a:prstGeom>
          <a:noFill/>
        </p:spPr>
        <p:txBody>
          <a:bodyPr wrap="square" rtlCol="0">
            <a:spAutoFit/>
          </a:bodyPr>
          <a:lstStyle/>
          <a:p>
            <a:r>
              <a:rPr lang="en-US" sz="1000" b="1" dirty="0" smtClean="0"/>
              <a:t>Messiah cut off</a:t>
            </a:r>
          </a:p>
          <a:p>
            <a:endParaRPr lang="en-US" sz="1000" b="1" dirty="0" smtClean="0"/>
          </a:p>
          <a:p>
            <a:r>
              <a:rPr lang="en-US" sz="1000" b="1" dirty="0" smtClean="0"/>
              <a:t>Cross of Christ</a:t>
            </a:r>
          </a:p>
        </p:txBody>
      </p:sp>
      <p:cxnSp>
        <p:nvCxnSpPr>
          <p:cNvPr id="50" name="Elbow Connector 49"/>
          <p:cNvCxnSpPr>
            <a:endCxn id="60" idx="1"/>
          </p:cNvCxnSpPr>
          <p:nvPr/>
        </p:nvCxnSpPr>
        <p:spPr>
          <a:xfrm rot="16200000" flipH="1">
            <a:off x="3276516" y="3534405"/>
            <a:ext cx="2561459" cy="334310"/>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cxnSp>
        <p:nvCxnSpPr>
          <p:cNvPr id="56" name="Elbow Connector 55"/>
          <p:cNvCxnSpPr>
            <a:endCxn id="68" idx="1"/>
          </p:cNvCxnSpPr>
          <p:nvPr/>
        </p:nvCxnSpPr>
        <p:spPr>
          <a:xfrm rot="16200000" flipH="1">
            <a:off x="4382903" y="4329331"/>
            <a:ext cx="542176" cy="190872"/>
          </a:xfrm>
          <a:prstGeom prst="bentConnector2">
            <a:avLst/>
          </a:prstGeom>
          <a:ln>
            <a:prstDash val="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724400" y="4859179"/>
            <a:ext cx="777313" cy="246221"/>
          </a:xfrm>
          <a:prstGeom prst="rect">
            <a:avLst/>
          </a:prstGeom>
          <a:noFill/>
        </p:spPr>
        <p:txBody>
          <a:bodyPr wrap="square" rtlCol="0">
            <a:spAutoFit/>
          </a:bodyPr>
          <a:lstStyle/>
          <a:p>
            <a:r>
              <a:rPr lang="en-US" sz="1000" dirty="0" smtClean="0"/>
              <a:t>Pentecost</a:t>
            </a:r>
            <a:endParaRPr lang="en-US" sz="1000" dirty="0"/>
          </a:p>
        </p:txBody>
      </p:sp>
      <p:sp>
        <p:nvSpPr>
          <p:cNvPr id="65" name="TextBox 64"/>
          <p:cNvSpPr txBox="1"/>
          <p:nvPr/>
        </p:nvSpPr>
        <p:spPr>
          <a:xfrm>
            <a:off x="4495800" y="4056530"/>
            <a:ext cx="571500" cy="246221"/>
          </a:xfrm>
          <a:prstGeom prst="rect">
            <a:avLst/>
          </a:prstGeom>
          <a:noFill/>
        </p:spPr>
        <p:txBody>
          <a:bodyPr wrap="square" rtlCol="0">
            <a:spAutoFit/>
          </a:bodyPr>
          <a:lstStyle/>
          <a:p>
            <a:r>
              <a:rPr lang="en-US" sz="1000" dirty="0" smtClean="0"/>
              <a:t>70 AD</a:t>
            </a:r>
            <a:endParaRPr lang="en-US" sz="1000" dirty="0"/>
          </a:p>
        </p:txBody>
      </p:sp>
      <p:sp>
        <p:nvSpPr>
          <p:cNvPr id="68" name="TextBox 67"/>
          <p:cNvSpPr txBox="1"/>
          <p:nvPr/>
        </p:nvSpPr>
        <p:spPr>
          <a:xfrm>
            <a:off x="4749427" y="4495800"/>
            <a:ext cx="1651373" cy="400110"/>
          </a:xfrm>
          <a:prstGeom prst="rect">
            <a:avLst/>
          </a:prstGeom>
          <a:noFill/>
        </p:spPr>
        <p:txBody>
          <a:bodyPr wrap="square" rtlCol="0">
            <a:spAutoFit/>
          </a:bodyPr>
          <a:lstStyle/>
          <a:p>
            <a:r>
              <a:rPr lang="en-US" sz="1000" dirty="0" smtClean="0"/>
              <a:t>Jerusalem/sanctuary destroyed. Desolations…</a:t>
            </a:r>
            <a:endParaRPr lang="en-US" sz="1000" dirty="0"/>
          </a:p>
        </p:txBody>
      </p:sp>
      <p:sp>
        <p:nvSpPr>
          <p:cNvPr id="71" name="Right Arrow 70"/>
          <p:cNvSpPr/>
          <p:nvPr/>
        </p:nvSpPr>
        <p:spPr>
          <a:xfrm>
            <a:off x="6553200" y="3034299"/>
            <a:ext cx="1371600" cy="1371600"/>
          </a:xfrm>
          <a:prstGeom prst="rightArrow">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72" name="TextBox 71"/>
          <p:cNvSpPr txBox="1"/>
          <p:nvPr/>
        </p:nvSpPr>
        <p:spPr>
          <a:xfrm>
            <a:off x="6477000" y="3540804"/>
            <a:ext cx="1388410" cy="338554"/>
          </a:xfrm>
          <a:prstGeom prst="rect">
            <a:avLst/>
          </a:prstGeom>
          <a:noFill/>
        </p:spPr>
        <p:txBody>
          <a:bodyPr wrap="square" rtlCol="0">
            <a:spAutoFit/>
          </a:bodyPr>
          <a:lstStyle/>
          <a:p>
            <a:r>
              <a:rPr lang="en-US" sz="1600" b="1" dirty="0" smtClean="0">
                <a:solidFill>
                  <a:srgbClr val="FF0000"/>
                </a:solidFill>
              </a:rPr>
              <a:t> 1 week</a:t>
            </a:r>
            <a:r>
              <a:rPr lang="en-US" sz="1600" dirty="0" smtClean="0">
                <a:solidFill>
                  <a:srgbClr val="FF0000"/>
                </a:solidFill>
              </a:rPr>
              <a:t> = 7yrs</a:t>
            </a:r>
            <a:endParaRPr lang="en-US" sz="1600" dirty="0">
              <a:solidFill>
                <a:srgbClr val="FF0000"/>
              </a:solidFill>
            </a:endParaRPr>
          </a:p>
        </p:txBody>
      </p:sp>
      <p:cxnSp>
        <p:nvCxnSpPr>
          <p:cNvPr id="73" name="Straight Connector 72"/>
          <p:cNvCxnSpPr/>
          <p:nvPr/>
        </p:nvCxnSpPr>
        <p:spPr>
          <a:xfrm flipH="1" flipV="1">
            <a:off x="6531909" y="2514600"/>
            <a:ext cx="57149" cy="2743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562600" y="5181600"/>
            <a:ext cx="1102658" cy="553998"/>
          </a:xfrm>
          <a:prstGeom prst="rect">
            <a:avLst/>
          </a:prstGeom>
          <a:noFill/>
        </p:spPr>
        <p:txBody>
          <a:bodyPr wrap="square" rtlCol="0">
            <a:spAutoFit/>
          </a:bodyPr>
          <a:lstStyle/>
          <a:p>
            <a:pPr algn="r"/>
            <a:r>
              <a:rPr lang="en-US" sz="1000" dirty="0" smtClean="0"/>
              <a:t>Antichrist makes 7yr covenant w/Israel</a:t>
            </a:r>
            <a:endParaRPr lang="en-US" sz="1000" dirty="0"/>
          </a:p>
        </p:txBody>
      </p:sp>
      <p:cxnSp>
        <p:nvCxnSpPr>
          <p:cNvPr id="75" name="Straight Connector 74"/>
          <p:cNvCxnSpPr/>
          <p:nvPr/>
        </p:nvCxnSpPr>
        <p:spPr>
          <a:xfrm flipH="1" flipV="1">
            <a:off x="6382872" y="1143001"/>
            <a:ext cx="53786" cy="337943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486400" y="2206823"/>
            <a:ext cx="990600" cy="307777"/>
          </a:xfrm>
          <a:prstGeom prst="rect">
            <a:avLst/>
          </a:prstGeom>
          <a:noFill/>
        </p:spPr>
        <p:txBody>
          <a:bodyPr wrap="square" rtlCol="0">
            <a:spAutoFit/>
          </a:bodyPr>
          <a:lstStyle/>
          <a:p>
            <a:pPr algn="r"/>
            <a:r>
              <a:rPr lang="en-US" sz="1400" b="1" dirty="0" smtClean="0"/>
              <a:t>Rapture-&gt;</a:t>
            </a:r>
            <a:endParaRPr lang="en-US" sz="1400" b="1" dirty="0"/>
          </a:p>
        </p:txBody>
      </p:sp>
      <p:cxnSp>
        <p:nvCxnSpPr>
          <p:cNvPr id="82" name="Straight Arrow Connector 81"/>
          <p:cNvCxnSpPr/>
          <p:nvPr/>
        </p:nvCxnSpPr>
        <p:spPr>
          <a:xfrm>
            <a:off x="4415117" y="2881899"/>
            <a:ext cx="1985683" cy="0"/>
          </a:xfrm>
          <a:prstGeom prst="straightConnector1">
            <a:avLst/>
          </a:prstGeom>
          <a:ln w="19050">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91075" y="2424699"/>
            <a:ext cx="1238250" cy="492443"/>
          </a:xfrm>
          <a:prstGeom prst="rect">
            <a:avLst/>
          </a:prstGeom>
          <a:noFill/>
        </p:spPr>
        <p:txBody>
          <a:bodyPr wrap="square" rtlCol="0">
            <a:spAutoFit/>
          </a:bodyPr>
          <a:lstStyle/>
          <a:p>
            <a:pPr algn="ctr"/>
            <a:r>
              <a:rPr lang="en-US" sz="1600" dirty="0" smtClean="0"/>
              <a:t>Church Age </a:t>
            </a:r>
            <a:r>
              <a:rPr lang="en-US" sz="1000" dirty="0" smtClean="0"/>
              <a:t>Previously hidden</a:t>
            </a:r>
            <a:endParaRPr lang="en-US" sz="1000" dirty="0"/>
          </a:p>
        </p:txBody>
      </p:sp>
      <p:cxnSp>
        <p:nvCxnSpPr>
          <p:cNvPr id="90" name="Straight Connector 89"/>
          <p:cNvCxnSpPr/>
          <p:nvPr/>
        </p:nvCxnSpPr>
        <p:spPr>
          <a:xfrm flipH="1" flipV="1">
            <a:off x="7914052" y="1156701"/>
            <a:ext cx="27558" cy="410109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6531909" y="2881899"/>
            <a:ext cx="1382143" cy="2073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6589058" y="2451594"/>
            <a:ext cx="1295402" cy="492443"/>
          </a:xfrm>
          <a:prstGeom prst="rect">
            <a:avLst/>
          </a:prstGeom>
          <a:noFill/>
        </p:spPr>
        <p:txBody>
          <a:bodyPr wrap="square" rtlCol="0">
            <a:spAutoFit/>
          </a:bodyPr>
          <a:lstStyle/>
          <a:p>
            <a:pPr algn="ctr"/>
            <a:r>
              <a:rPr lang="en-US" sz="1600" b="1" dirty="0" smtClean="0">
                <a:solidFill>
                  <a:srgbClr val="FF0000"/>
                </a:solidFill>
              </a:rPr>
              <a:t>70</a:t>
            </a:r>
            <a:r>
              <a:rPr lang="en-US" sz="1600" b="1" baseline="30000" dirty="0" smtClean="0">
                <a:solidFill>
                  <a:srgbClr val="FF0000"/>
                </a:solidFill>
              </a:rPr>
              <a:t>th</a:t>
            </a:r>
            <a:r>
              <a:rPr lang="en-US" sz="1600" b="1" dirty="0" smtClean="0">
                <a:solidFill>
                  <a:srgbClr val="FF0000"/>
                </a:solidFill>
              </a:rPr>
              <a:t> week</a:t>
            </a:r>
          </a:p>
          <a:p>
            <a:pPr algn="ctr"/>
            <a:r>
              <a:rPr lang="en-US" sz="1000" dirty="0" smtClean="0"/>
              <a:t>490 years completed</a:t>
            </a:r>
            <a:endParaRPr lang="en-US" sz="1000" dirty="0"/>
          </a:p>
        </p:txBody>
      </p:sp>
      <p:sp>
        <p:nvSpPr>
          <p:cNvPr id="106" name="Right Arrow 105"/>
          <p:cNvSpPr/>
          <p:nvPr/>
        </p:nvSpPr>
        <p:spPr>
          <a:xfrm>
            <a:off x="7927042" y="3034299"/>
            <a:ext cx="988358" cy="1371600"/>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a:p>
        </p:txBody>
      </p:sp>
      <p:sp>
        <p:nvSpPr>
          <p:cNvPr id="107" name="TextBox 106"/>
          <p:cNvSpPr txBox="1"/>
          <p:nvPr/>
        </p:nvSpPr>
        <p:spPr>
          <a:xfrm>
            <a:off x="7924800" y="3570094"/>
            <a:ext cx="990600" cy="276999"/>
          </a:xfrm>
          <a:prstGeom prst="rect">
            <a:avLst/>
          </a:prstGeom>
          <a:noFill/>
        </p:spPr>
        <p:txBody>
          <a:bodyPr wrap="square" rtlCol="0">
            <a:spAutoFit/>
          </a:bodyPr>
          <a:lstStyle/>
          <a:p>
            <a:r>
              <a:rPr lang="en-US" sz="1200" b="1" u="sng" dirty="0" smtClean="0"/>
              <a:t>Millennium</a:t>
            </a:r>
            <a:endParaRPr lang="en-US" sz="1200" b="1" u="sng" dirty="0"/>
          </a:p>
        </p:txBody>
      </p:sp>
      <p:sp>
        <p:nvSpPr>
          <p:cNvPr id="108" name="TextBox 107"/>
          <p:cNvSpPr txBox="1"/>
          <p:nvPr/>
        </p:nvSpPr>
        <p:spPr>
          <a:xfrm>
            <a:off x="7884460" y="2438400"/>
            <a:ext cx="990600" cy="523220"/>
          </a:xfrm>
          <a:prstGeom prst="rect">
            <a:avLst/>
          </a:prstGeom>
          <a:noFill/>
        </p:spPr>
        <p:txBody>
          <a:bodyPr wrap="square" rtlCol="0">
            <a:spAutoFit/>
          </a:bodyPr>
          <a:lstStyle/>
          <a:p>
            <a:r>
              <a:rPr lang="en-US" sz="1400" b="1" i="1" u="sng" dirty="0" smtClean="0">
                <a:solidFill>
                  <a:srgbClr val="FF0000"/>
                </a:solidFill>
              </a:rPr>
              <a:t>Christ Returns!!</a:t>
            </a:r>
            <a:endParaRPr lang="en-US" sz="1400" b="1" i="1" u="sng" dirty="0">
              <a:solidFill>
                <a:srgbClr val="FF0000"/>
              </a:solidFill>
            </a:endParaRPr>
          </a:p>
        </p:txBody>
      </p:sp>
      <p:sp>
        <p:nvSpPr>
          <p:cNvPr id="109" name="TextBox 108"/>
          <p:cNvSpPr txBox="1"/>
          <p:nvPr/>
        </p:nvSpPr>
        <p:spPr>
          <a:xfrm>
            <a:off x="6898342" y="5189401"/>
            <a:ext cx="1102658" cy="861774"/>
          </a:xfrm>
          <a:prstGeom prst="rect">
            <a:avLst/>
          </a:prstGeom>
          <a:noFill/>
        </p:spPr>
        <p:txBody>
          <a:bodyPr wrap="square" rtlCol="0">
            <a:spAutoFit/>
          </a:bodyPr>
          <a:lstStyle/>
          <a:p>
            <a:pPr algn="r"/>
            <a:r>
              <a:rPr lang="en-US" sz="1000" dirty="0" smtClean="0"/>
              <a:t>The decreed end!</a:t>
            </a:r>
          </a:p>
          <a:p>
            <a:pPr algn="r"/>
            <a:r>
              <a:rPr lang="en-US" sz="1000" dirty="0" smtClean="0"/>
              <a:t>Satan bound</a:t>
            </a:r>
          </a:p>
          <a:p>
            <a:pPr algn="r"/>
            <a:endParaRPr lang="en-US" sz="1000" dirty="0" smtClean="0"/>
          </a:p>
          <a:p>
            <a:pPr algn="r"/>
            <a:r>
              <a:rPr lang="en-US" sz="1000" dirty="0" smtClean="0"/>
              <a:t>Israel saved and restored.</a:t>
            </a:r>
            <a:endParaRPr lang="en-US" sz="1000" dirty="0"/>
          </a:p>
        </p:txBody>
      </p:sp>
      <p:sp>
        <p:nvSpPr>
          <p:cNvPr id="116" name="TextBox 115"/>
          <p:cNvSpPr txBox="1"/>
          <p:nvPr/>
        </p:nvSpPr>
        <p:spPr>
          <a:xfrm>
            <a:off x="6357097" y="3034299"/>
            <a:ext cx="254373" cy="246221"/>
          </a:xfrm>
          <a:prstGeom prst="rect">
            <a:avLst/>
          </a:prstGeom>
          <a:noFill/>
        </p:spPr>
        <p:txBody>
          <a:bodyPr wrap="square" rtlCol="0">
            <a:spAutoFit/>
          </a:bodyPr>
          <a:lstStyle/>
          <a:p>
            <a:r>
              <a:rPr lang="en-US" sz="1000" dirty="0" smtClean="0"/>
              <a:t>?</a:t>
            </a:r>
            <a:endParaRPr lang="en-US" sz="1000" dirty="0"/>
          </a:p>
        </p:txBody>
      </p:sp>
      <p:cxnSp>
        <p:nvCxnSpPr>
          <p:cNvPr id="123" name="Straight Arrow Connector 122"/>
          <p:cNvCxnSpPr/>
          <p:nvPr/>
        </p:nvCxnSpPr>
        <p:spPr>
          <a:xfrm>
            <a:off x="381000" y="1447800"/>
            <a:ext cx="756621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914400" y="1220106"/>
            <a:ext cx="3500717" cy="276999"/>
          </a:xfrm>
          <a:prstGeom prst="rect">
            <a:avLst/>
          </a:prstGeom>
          <a:noFill/>
        </p:spPr>
        <p:txBody>
          <a:bodyPr wrap="square" rtlCol="0">
            <a:spAutoFit/>
          </a:bodyPr>
          <a:lstStyle/>
          <a:p>
            <a:r>
              <a:rPr lang="en-US" sz="1200" i="1" dirty="0" smtClean="0">
                <a:latin typeface="Baskerville Old Face" panose="02020602080505020303" pitchFamily="18" charset="0"/>
              </a:rPr>
              <a:t>7 weeks of years = 49 years  (Lev.25:8)</a:t>
            </a:r>
            <a:endParaRPr lang="en-US" sz="1200" i="1" dirty="0">
              <a:latin typeface="Baskerville Old Face" panose="02020602080505020303" pitchFamily="18" charset="0"/>
            </a:endParaRPr>
          </a:p>
        </p:txBody>
      </p:sp>
      <p:sp>
        <p:nvSpPr>
          <p:cNvPr id="128" name="TextBox 127"/>
          <p:cNvSpPr txBox="1"/>
          <p:nvPr/>
        </p:nvSpPr>
        <p:spPr>
          <a:xfrm>
            <a:off x="4110318" y="1229071"/>
            <a:ext cx="2321858" cy="276999"/>
          </a:xfrm>
          <a:prstGeom prst="rect">
            <a:avLst/>
          </a:prstGeom>
          <a:noFill/>
        </p:spPr>
        <p:txBody>
          <a:bodyPr wrap="square" rtlCol="0">
            <a:spAutoFit/>
          </a:bodyPr>
          <a:lstStyle/>
          <a:p>
            <a:pPr algn="r"/>
            <a:r>
              <a:rPr lang="en-US" sz="1200" i="1" dirty="0" smtClean="0">
                <a:latin typeface="Baskerville Old Face" panose="02020602080505020303" pitchFamily="18" charset="0"/>
              </a:rPr>
              <a:t>Jubilee is coming! (Lev.25:9)-&gt;</a:t>
            </a:r>
            <a:endParaRPr lang="en-US" sz="1200" i="1" dirty="0">
              <a:latin typeface="Baskerville Old Face" panose="02020602080505020303" pitchFamily="18" charset="0"/>
            </a:endParaRPr>
          </a:p>
        </p:txBody>
      </p:sp>
      <p:sp>
        <p:nvSpPr>
          <p:cNvPr id="129" name="TextBox 128"/>
          <p:cNvSpPr txBox="1"/>
          <p:nvPr/>
        </p:nvSpPr>
        <p:spPr>
          <a:xfrm>
            <a:off x="7915835" y="1210235"/>
            <a:ext cx="914400" cy="307777"/>
          </a:xfrm>
          <a:prstGeom prst="rect">
            <a:avLst/>
          </a:prstGeom>
          <a:noFill/>
        </p:spPr>
        <p:txBody>
          <a:bodyPr wrap="square" rtlCol="0">
            <a:spAutoFit/>
          </a:bodyPr>
          <a:lstStyle/>
          <a:p>
            <a:r>
              <a:rPr lang="en-US" sz="1400" i="1" dirty="0" smtClean="0">
                <a:latin typeface="Baskerville Old Face" panose="02020602080505020303" pitchFamily="18" charset="0"/>
              </a:rPr>
              <a:t>Jubilee</a:t>
            </a:r>
            <a:r>
              <a:rPr lang="en-US" sz="1400" dirty="0" smtClean="0"/>
              <a:t>!</a:t>
            </a:r>
            <a:endParaRPr lang="en-US" sz="1400" dirty="0"/>
          </a:p>
        </p:txBody>
      </p:sp>
      <p:cxnSp>
        <p:nvCxnSpPr>
          <p:cNvPr id="49" name="Straight Arrow Connector 48"/>
          <p:cNvCxnSpPr/>
          <p:nvPr/>
        </p:nvCxnSpPr>
        <p:spPr>
          <a:xfrm>
            <a:off x="381000" y="1978223"/>
            <a:ext cx="756621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918883" y="1753506"/>
            <a:ext cx="3195918" cy="276999"/>
          </a:xfrm>
          <a:prstGeom prst="rect">
            <a:avLst/>
          </a:prstGeom>
          <a:noFill/>
        </p:spPr>
        <p:txBody>
          <a:bodyPr wrap="square" rtlCol="0">
            <a:spAutoFit/>
          </a:bodyPr>
          <a:lstStyle/>
          <a:p>
            <a:r>
              <a:rPr lang="en-US" sz="1200" i="1" dirty="0" smtClean="0">
                <a:latin typeface="Baskerville Old Face" panose="02020602080505020303" pitchFamily="18" charset="0"/>
              </a:rPr>
              <a:t>70 weeks of years = 490 years  (Dan.9:25)</a:t>
            </a:r>
            <a:endParaRPr lang="en-US" sz="1200" i="1" dirty="0">
              <a:latin typeface="Baskerville Old Face" panose="02020602080505020303" pitchFamily="18" charset="0"/>
            </a:endParaRPr>
          </a:p>
        </p:txBody>
      </p:sp>
      <p:sp>
        <p:nvSpPr>
          <p:cNvPr id="52" name="TextBox 51"/>
          <p:cNvSpPr txBox="1"/>
          <p:nvPr/>
        </p:nvSpPr>
        <p:spPr>
          <a:xfrm>
            <a:off x="7871010" y="1730190"/>
            <a:ext cx="968190" cy="307777"/>
          </a:xfrm>
          <a:prstGeom prst="rect">
            <a:avLst/>
          </a:prstGeom>
          <a:noFill/>
        </p:spPr>
        <p:txBody>
          <a:bodyPr wrap="square" rtlCol="0">
            <a:spAutoFit/>
          </a:bodyPr>
          <a:lstStyle/>
          <a:p>
            <a:r>
              <a:rPr lang="en-US" sz="1400" b="1" dirty="0" smtClean="0"/>
              <a:t> </a:t>
            </a:r>
            <a:r>
              <a:rPr lang="en-US" sz="1400" b="1" i="1" dirty="0" smtClean="0">
                <a:latin typeface="Baskerville Old Face" panose="02020602080505020303" pitchFamily="18" charset="0"/>
              </a:rPr>
              <a:t>Kingdom</a:t>
            </a:r>
            <a:r>
              <a:rPr lang="en-US" sz="1400" b="1" dirty="0" smtClean="0">
                <a:latin typeface="Baskerville Old Face" panose="02020602080505020303" pitchFamily="18" charset="0"/>
              </a:rPr>
              <a:t>!</a:t>
            </a:r>
            <a:endParaRPr lang="en-US" sz="1400" b="1" dirty="0">
              <a:latin typeface="Baskerville Old Face" panose="02020602080505020303" pitchFamily="18" charset="0"/>
            </a:endParaRPr>
          </a:p>
        </p:txBody>
      </p:sp>
      <p:sp>
        <p:nvSpPr>
          <p:cNvPr id="3" name="TextBox 2"/>
          <p:cNvSpPr txBox="1"/>
          <p:nvPr/>
        </p:nvSpPr>
        <p:spPr>
          <a:xfrm>
            <a:off x="5593975" y="1506070"/>
            <a:ext cx="874060" cy="276999"/>
          </a:xfrm>
          <a:prstGeom prst="rect">
            <a:avLst/>
          </a:prstGeom>
          <a:noFill/>
        </p:spPr>
        <p:txBody>
          <a:bodyPr wrap="square" rtlCol="0">
            <a:spAutoFit/>
          </a:bodyPr>
          <a:lstStyle/>
          <a:p>
            <a:r>
              <a:rPr lang="en-US" sz="1200" b="1" i="1" dirty="0" smtClean="0">
                <a:latin typeface="Baskerville Old Face" panose="02020602080505020303" pitchFamily="18" charset="0"/>
              </a:rPr>
              <a:t>Trumpet-</a:t>
            </a:r>
            <a:r>
              <a:rPr lang="en-US" sz="1200" b="1" dirty="0" smtClean="0"/>
              <a:t>&gt;</a:t>
            </a:r>
            <a:endParaRPr lang="en-US" sz="1200" b="1" dirty="0"/>
          </a:p>
        </p:txBody>
      </p:sp>
      <p:sp>
        <p:nvSpPr>
          <p:cNvPr id="53" name="TextBox 52"/>
          <p:cNvSpPr txBox="1"/>
          <p:nvPr/>
        </p:nvSpPr>
        <p:spPr>
          <a:xfrm>
            <a:off x="4038600" y="1762471"/>
            <a:ext cx="2398058" cy="276999"/>
          </a:xfrm>
          <a:prstGeom prst="rect">
            <a:avLst/>
          </a:prstGeom>
          <a:noFill/>
        </p:spPr>
        <p:txBody>
          <a:bodyPr wrap="square" rtlCol="0">
            <a:spAutoFit/>
          </a:bodyPr>
          <a:lstStyle/>
          <a:p>
            <a:pPr algn="r"/>
            <a:r>
              <a:rPr lang="en-US" sz="1200" i="1" dirty="0" smtClean="0">
                <a:latin typeface="Baskerville Old Face" panose="02020602080505020303" pitchFamily="18" charset="0"/>
              </a:rPr>
              <a:t>Kingdom is coming! (Dan.9:24)-&gt;</a:t>
            </a:r>
            <a:endParaRPr lang="en-US" sz="1200" i="1" dirty="0">
              <a:latin typeface="Baskerville Old Face" panose="02020602080505020303" pitchFamily="18" charset="0"/>
            </a:endParaRPr>
          </a:p>
        </p:txBody>
      </p:sp>
      <p:cxnSp>
        <p:nvCxnSpPr>
          <p:cNvPr id="8" name="Straight Arrow Connector 7"/>
          <p:cNvCxnSpPr/>
          <p:nvPr/>
        </p:nvCxnSpPr>
        <p:spPr>
          <a:xfrm>
            <a:off x="7884460" y="14478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7924800" y="19812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7924800" y="28956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228600" y="1143001"/>
            <a:ext cx="8763000" cy="990600"/>
          </a:xfrm>
          <a:prstGeom prst="roundRect">
            <a:avLst/>
          </a:prstGeom>
          <a:noFill/>
          <a:ln w="63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5809130" y="4249579"/>
            <a:ext cx="685800" cy="246221"/>
          </a:xfrm>
          <a:prstGeom prst="rect">
            <a:avLst/>
          </a:prstGeom>
          <a:noFill/>
        </p:spPr>
        <p:txBody>
          <a:bodyPr wrap="square" rtlCol="0">
            <a:spAutoFit/>
          </a:bodyPr>
          <a:lstStyle/>
          <a:p>
            <a:pPr algn="r"/>
            <a:r>
              <a:rPr lang="en-US" sz="1000" dirty="0" smtClean="0"/>
              <a:t>Rev.4:1-&gt;</a:t>
            </a:r>
            <a:endParaRPr lang="en-US" sz="1000" dirty="0"/>
          </a:p>
        </p:txBody>
      </p:sp>
      <p:cxnSp>
        <p:nvCxnSpPr>
          <p:cNvPr id="76" name="Straight Connector 75"/>
          <p:cNvCxnSpPr/>
          <p:nvPr/>
        </p:nvCxnSpPr>
        <p:spPr>
          <a:xfrm flipH="1" flipV="1">
            <a:off x="7239000" y="3371934"/>
            <a:ext cx="2" cy="162797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396320" y="4529280"/>
            <a:ext cx="838198" cy="338554"/>
          </a:xfrm>
          <a:prstGeom prst="rect">
            <a:avLst/>
          </a:prstGeom>
          <a:noFill/>
        </p:spPr>
        <p:txBody>
          <a:bodyPr wrap="square" rtlCol="0">
            <a:spAutoFit/>
          </a:bodyPr>
          <a:lstStyle/>
          <a:p>
            <a:pPr algn="r"/>
            <a:r>
              <a:rPr lang="en-US" sz="800" dirty="0" smtClean="0"/>
              <a:t>False peace</a:t>
            </a:r>
          </a:p>
          <a:p>
            <a:pPr algn="r"/>
            <a:r>
              <a:rPr lang="en-US" sz="800" dirty="0" smtClean="0"/>
              <a:t>For Israel</a:t>
            </a:r>
            <a:endParaRPr lang="en-US" sz="800" dirty="0"/>
          </a:p>
        </p:txBody>
      </p:sp>
      <p:sp>
        <p:nvSpPr>
          <p:cNvPr id="78" name="TextBox 77"/>
          <p:cNvSpPr txBox="1"/>
          <p:nvPr/>
        </p:nvSpPr>
        <p:spPr>
          <a:xfrm>
            <a:off x="7234522" y="4531675"/>
            <a:ext cx="761998" cy="461665"/>
          </a:xfrm>
          <a:prstGeom prst="rect">
            <a:avLst/>
          </a:prstGeom>
          <a:noFill/>
        </p:spPr>
        <p:txBody>
          <a:bodyPr wrap="square" rtlCol="0">
            <a:spAutoFit/>
          </a:bodyPr>
          <a:lstStyle/>
          <a:p>
            <a:r>
              <a:rPr lang="en-US" sz="800" dirty="0" smtClean="0"/>
              <a:t>Great</a:t>
            </a:r>
          </a:p>
          <a:p>
            <a:r>
              <a:rPr lang="en-US" sz="800" dirty="0" smtClean="0"/>
              <a:t>Tribulation</a:t>
            </a:r>
          </a:p>
          <a:p>
            <a:r>
              <a:rPr lang="en-US" sz="800" dirty="0" smtClean="0"/>
              <a:t>Mt.24:15-21</a:t>
            </a:r>
            <a:endParaRPr lang="en-US" sz="800" dirty="0"/>
          </a:p>
        </p:txBody>
      </p:sp>
      <p:sp>
        <p:nvSpPr>
          <p:cNvPr id="59" name="TextBox 58"/>
          <p:cNvSpPr txBox="1"/>
          <p:nvPr/>
        </p:nvSpPr>
        <p:spPr>
          <a:xfrm>
            <a:off x="349625" y="4267200"/>
            <a:ext cx="381000" cy="307777"/>
          </a:xfrm>
          <a:prstGeom prst="rect">
            <a:avLst/>
          </a:prstGeom>
          <a:noFill/>
        </p:spPr>
        <p:txBody>
          <a:bodyPr wrap="square" rtlCol="0">
            <a:spAutoFit/>
          </a:bodyPr>
          <a:lstStyle/>
          <a:p>
            <a:r>
              <a:rPr lang="en-US" sz="1400" b="1" dirty="0" smtClean="0">
                <a:solidFill>
                  <a:srgbClr val="00B0F0"/>
                </a:solidFill>
              </a:rPr>
              <a:t>2)</a:t>
            </a:r>
            <a:endParaRPr lang="en-US" sz="1400" b="1" dirty="0">
              <a:solidFill>
                <a:srgbClr val="00B0F0"/>
              </a:solidFill>
            </a:endParaRPr>
          </a:p>
        </p:txBody>
      </p:sp>
      <p:sp>
        <p:nvSpPr>
          <p:cNvPr id="61" name="TextBox 60"/>
          <p:cNvSpPr txBox="1"/>
          <p:nvPr/>
        </p:nvSpPr>
        <p:spPr>
          <a:xfrm>
            <a:off x="1828800" y="4267200"/>
            <a:ext cx="381000" cy="307777"/>
          </a:xfrm>
          <a:prstGeom prst="rect">
            <a:avLst/>
          </a:prstGeom>
          <a:noFill/>
        </p:spPr>
        <p:txBody>
          <a:bodyPr wrap="square" rtlCol="0">
            <a:spAutoFit/>
          </a:bodyPr>
          <a:lstStyle/>
          <a:p>
            <a:r>
              <a:rPr lang="en-US" sz="1400" b="1" dirty="0" smtClean="0">
                <a:solidFill>
                  <a:srgbClr val="00B0F0"/>
                </a:solidFill>
              </a:rPr>
              <a:t>4)</a:t>
            </a:r>
            <a:endParaRPr lang="en-US" sz="1400" b="1" dirty="0">
              <a:solidFill>
                <a:srgbClr val="00B0F0"/>
              </a:solidFill>
            </a:endParaRPr>
          </a:p>
        </p:txBody>
      </p:sp>
      <p:sp>
        <p:nvSpPr>
          <p:cNvPr id="62" name="TextBox 61"/>
          <p:cNvSpPr txBox="1"/>
          <p:nvPr/>
        </p:nvSpPr>
        <p:spPr>
          <a:xfrm>
            <a:off x="3836895" y="4270448"/>
            <a:ext cx="381000" cy="307777"/>
          </a:xfrm>
          <a:prstGeom prst="rect">
            <a:avLst/>
          </a:prstGeom>
          <a:noFill/>
        </p:spPr>
        <p:txBody>
          <a:bodyPr wrap="square" rtlCol="0">
            <a:spAutoFit/>
          </a:bodyPr>
          <a:lstStyle/>
          <a:p>
            <a:r>
              <a:rPr lang="en-US" sz="1400" b="1" dirty="0" smtClean="0">
                <a:solidFill>
                  <a:srgbClr val="00B0F0"/>
                </a:solidFill>
              </a:rPr>
              <a:t>3)</a:t>
            </a:r>
            <a:endParaRPr lang="en-US" sz="1400" b="1" dirty="0">
              <a:solidFill>
                <a:srgbClr val="00B0F0"/>
              </a:solidFill>
            </a:endParaRPr>
          </a:p>
        </p:txBody>
      </p:sp>
      <p:sp>
        <p:nvSpPr>
          <p:cNvPr id="63" name="TextBox 62"/>
          <p:cNvSpPr txBox="1"/>
          <p:nvPr/>
        </p:nvSpPr>
        <p:spPr>
          <a:xfrm>
            <a:off x="4029635" y="4270448"/>
            <a:ext cx="381000" cy="307777"/>
          </a:xfrm>
          <a:prstGeom prst="rect">
            <a:avLst/>
          </a:prstGeom>
          <a:noFill/>
        </p:spPr>
        <p:txBody>
          <a:bodyPr wrap="square" rtlCol="0">
            <a:spAutoFit/>
          </a:bodyPr>
          <a:lstStyle/>
          <a:p>
            <a:r>
              <a:rPr lang="en-US" sz="1400" b="1" dirty="0" smtClean="0">
                <a:solidFill>
                  <a:srgbClr val="00B0F0"/>
                </a:solidFill>
              </a:rPr>
              <a:t>5)</a:t>
            </a:r>
            <a:endParaRPr lang="en-US" sz="1400" b="1" dirty="0">
              <a:solidFill>
                <a:srgbClr val="00B0F0"/>
              </a:solidFill>
            </a:endParaRPr>
          </a:p>
        </p:txBody>
      </p:sp>
      <p:sp>
        <p:nvSpPr>
          <p:cNvPr id="67" name="TextBox 66"/>
          <p:cNvSpPr txBox="1"/>
          <p:nvPr/>
        </p:nvSpPr>
        <p:spPr>
          <a:xfrm>
            <a:off x="4495800" y="4270448"/>
            <a:ext cx="381000" cy="307777"/>
          </a:xfrm>
          <a:prstGeom prst="rect">
            <a:avLst/>
          </a:prstGeom>
          <a:noFill/>
        </p:spPr>
        <p:txBody>
          <a:bodyPr wrap="square" rtlCol="0">
            <a:spAutoFit/>
          </a:bodyPr>
          <a:lstStyle/>
          <a:p>
            <a:r>
              <a:rPr lang="en-US" sz="1400" b="1" dirty="0" smtClean="0">
                <a:solidFill>
                  <a:srgbClr val="00B0F0"/>
                </a:solidFill>
              </a:rPr>
              <a:t>6)</a:t>
            </a:r>
            <a:endParaRPr lang="en-US" sz="1400" b="1" dirty="0">
              <a:solidFill>
                <a:srgbClr val="00B0F0"/>
              </a:solidFill>
            </a:endParaRPr>
          </a:p>
        </p:txBody>
      </p:sp>
      <p:sp>
        <p:nvSpPr>
          <p:cNvPr id="69" name="TextBox 68"/>
          <p:cNvSpPr txBox="1"/>
          <p:nvPr/>
        </p:nvSpPr>
        <p:spPr>
          <a:xfrm>
            <a:off x="6503895" y="4270448"/>
            <a:ext cx="381000" cy="307777"/>
          </a:xfrm>
          <a:prstGeom prst="rect">
            <a:avLst/>
          </a:prstGeom>
          <a:noFill/>
        </p:spPr>
        <p:txBody>
          <a:bodyPr wrap="square" rtlCol="0">
            <a:spAutoFit/>
          </a:bodyPr>
          <a:lstStyle/>
          <a:p>
            <a:r>
              <a:rPr lang="en-US" sz="1400" b="1" dirty="0" smtClean="0">
                <a:solidFill>
                  <a:srgbClr val="00B0F0"/>
                </a:solidFill>
              </a:rPr>
              <a:t>7)</a:t>
            </a:r>
            <a:endParaRPr lang="en-US" sz="1400" b="1" dirty="0">
              <a:solidFill>
                <a:srgbClr val="00B0F0"/>
              </a:solidFill>
            </a:endParaRPr>
          </a:p>
        </p:txBody>
      </p:sp>
      <p:sp>
        <p:nvSpPr>
          <p:cNvPr id="70" name="TextBox 69"/>
          <p:cNvSpPr txBox="1"/>
          <p:nvPr/>
        </p:nvSpPr>
        <p:spPr>
          <a:xfrm>
            <a:off x="6983505" y="4270448"/>
            <a:ext cx="381000" cy="307777"/>
          </a:xfrm>
          <a:prstGeom prst="rect">
            <a:avLst/>
          </a:prstGeom>
          <a:noFill/>
        </p:spPr>
        <p:txBody>
          <a:bodyPr wrap="square" rtlCol="0">
            <a:spAutoFit/>
          </a:bodyPr>
          <a:lstStyle/>
          <a:p>
            <a:r>
              <a:rPr lang="en-US" sz="1400" b="1" dirty="0" smtClean="0">
                <a:solidFill>
                  <a:srgbClr val="00B0F0"/>
                </a:solidFill>
              </a:rPr>
              <a:t>8)</a:t>
            </a:r>
            <a:endParaRPr lang="en-US" sz="1400" b="1" dirty="0">
              <a:solidFill>
                <a:srgbClr val="00B0F0"/>
              </a:solidFill>
            </a:endParaRPr>
          </a:p>
        </p:txBody>
      </p:sp>
      <p:sp>
        <p:nvSpPr>
          <p:cNvPr id="80" name="TextBox 79"/>
          <p:cNvSpPr txBox="1"/>
          <p:nvPr/>
        </p:nvSpPr>
        <p:spPr>
          <a:xfrm>
            <a:off x="7669305" y="4270448"/>
            <a:ext cx="381000" cy="307777"/>
          </a:xfrm>
          <a:prstGeom prst="rect">
            <a:avLst/>
          </a:prstGeom>
          <a:noFill/>
        </p:spPr>
        <p:txBody>
          <a:bodyPr wrap="square" rtlCol="0">
            <a:spAutoFit/>
          </a:bodyPr>
          <a:lstStyle/>
          <a:p>
            <a:r>
              <a:rPr lang="en-US" sz="1400" b="1" dirty="0" smtClean="0">
                <a:solidFill>
                  <a:srgbClr val="00B0F0"/>
                </a:solidFill>
              </a:rPr>
              <a:t>9)</a:t>
            </a:r>
            <a:endParaRPr lang="en-US" sz="1400" b="1" dirty="0">
              <a:solidFill>
                <a:srgbClr val="00B0F0"/>
              </a:solidFill>
            </a:endParaRPr>
          </a:p>
        </p:txBody>
      </p:sp>
      <p:sp>
        <p:nvSpPr>
          <p:cNvPr id="81" name="TextBox 80"/>
          <p:cNvSpPr txBox="1"/>
          <p:nvPr/>
        </p:nvSpPr>
        <p:spPr>
          <a:xfrm>
            <a:off x="372035" y="6324600"/>
            <a:ext cx="1918447" cy="246221"/>
          </a:xfrm>
          <a:prstGeom prst="rect">
            <a:avLst/>
          </a:prstGeom>
          <a:noFill/>
        </p:spPr>
        <p:txBody>
          <a:bodyPr wrap="square" rtlCol="0">
            <a:spAutoFit/>
          </a:bodyPr>
          <a:lstStyle/>
          <a:p>
            <a:r>
              <a:rPr lang="en-US" sz="1000" dirty="0" smtClean="0"/>
              <a:t>NOTE: All dates are approximate</a:t>
            </a:r>
            <a:endParaRPr lang="en-US" sz="1000" dirty="0"/>
          </a:p>
        </p:txBody>
      </p:sp>
      <p:sp>
        <p:nvSpPr>
          <p:cNvPr id="2" name="Slide Number Placeholder 1"/>
          <p:cNvSpPr>
            <a:spLocks noGrp="1"/>
          </p:cNvSpPr>
          <p:nvPr>
            <p:ph type="sldNum" sz="quarter" idx="12"/>
          </p:nvPr>
        </p:nvSpPr>
        <p:spPr/>
        <p:txBody>
          <a:bodyPr/>
          <a:lstStyle/>
          <a:p>
            <a:fld id="{98650474-85C6-42BB-8D65-5EB8A315D00E}" type="slidenum">
              <a:rPr lang="en-US" smtClean="0"/>
              <a:t>37</a:t>
            </a:fld>
            <a:endParaRPr lang="en-US"/>
          </a:p>
        </p:txBody>
      </p:sp>
    </p:spTree>
    <p:extLst>
      <p:ext uri="{BB962C8B-B14F-4D97-AF65-F5344CB8AC3E}">
        <p14:creationId xmlns:p14="http://schemas.microsoft.com/office/powerpoint/2010/main" val="1600874449"/>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 Intercedes</a:t>
            </a:r>
          </a:p>
          <a:p>
            <a:pPr algn="ctr"/>
            <a:r>
              <a:rPr lang="en-US" sz="1400" dirty="0" smtClean="0"/>
              <a:t>Dan.9:1-24</a:t>
            </a:r>
            <a:endParaRPr lang="en-US" sz="1400" dirty="0"/>
          </a:p>
        </p:txBody>
      </p:sp>
      <p:sp>
        <p:nvSpPr>
          <p:cNvPr id="2" name="TextBox 1"/>
          <p:cNvSpPr txBox="1"/>
          <p:nvPr/>
        </p:nvSpPr>
        <p:spPr>
          <a:xfrm>
            <a:off x="762000" y="1295400"/>
            <a:ext cx="7239000" cy="1169551"/>
          </a:xfrm>
          <a:prstGeom prst="rect">
            <a:avLst/>
          </a:prstGeom>
          <a:noFill/>
        </p:spPr>
        <p:txBody>
          <a:bodyPr wrap="square" rtlCol="0">
            <a:spAutoFit/>
          </a:bodyPr>
          <a:lstStyle/>
          <a:p>
            <a:r>
              <a:rPr lang="en-US" sz="1400" dirty="0"/>
              <a:t>Dan </a:t>
            </a:r>
            <a:r>
              <a:rPr lang="en-US" sz="1400" dirty="0" smtClean="0"/>
              <a:t>9:1-2   ESV</a:t>
            </a:r>
            <a:endParaRPr lang="en-US" sz="1400" dirty="0"/>
          </a:p>
          <a:p>
            <a:r>
              <a:rPr lang="en-US" sz="1400" dirty="0" smtClean="0"/>
              <a:t>In </a:t>
            </a:r>
            <a:r>
              <a:rPr lang="en-US" sz="1400" dirty="0"/>
              <a:t>the first year of Darius the son of Ahasuerus, by descent a Mede, who was made king over the realm of the Chaldeans— 2 in the first year of his reign, I, Daniel, perceived in the books </a:t>
            </a:r>
            <a:r>
              <a:rPr lang="en-US" sz="1400" b="1" i="1" dirty="0"/>
              <a:t>the number of years that, according to the word of the Lord to Jeremiah the prophet, must pass before the end of the desolations of Jerusalem, namely, </a:t>
            </a:r>
            <a:r>
              <a:rPr lang="en-US" sz="1400" b="1" i="1" u="sng" dirty="0">
                <a:solidFill>
                  <a:srgbClr val="FF0000"/>
                </a:solidFill>
              </a:rPr>
              <a:t>seventy years</a:t>
            </a:r>
            <a:r>
              <a:rPr lang="en-US" sz="1400" dirty="0" smtClean="0"/>
              <a:t>.</a:t>
            </a:r>
            <a:endParaRPr lang="en-US" sz="1400" dirty="0"/>
          </a:p>
        </p:txBody>
      </p:sp>
      <p:sp>
        <p:nvSpPr>
          <p:cNvPr id="3" name="TextBox 2"/>
          <p:cNvSpPr txBox="1"/>
          <p:nvPr/>
        </p:nvSpPr>
        <p:spPr>
          <a:xfrm>
            <a:off x="1600200" y="2590800"/>
            <a:ext cx="5562600" cy="954107"/>
          </a:xfrm>
          <a:prstGeom prst="rect">
            <a:avLst/>
          </a:prstGeom>
          <a:noFill/>
        </p:spPr>
        <p:txBody>
          <a:bodyPr wrap="square" rtlCol="0">
            <a:spAutoFit/>
          </a:bodyPr>
          <a:lstStyle/>
          <a:p>
            <a:r>
              <a:rPr lang="en-US" sz="1400" dirty="0" smtClean="0"/>
              <a:t>Jer. 29:10  ESV</a:t>
            </a:r>
            <a:endParaRPr lang="en-US" sz="1400" dirty="0"/>
          </a:p>
          <a:p>
            <a:r>
              <a:rPr lang="en-US" sz="1400" b="1" i="1" dirty="0" smtClean="0"/>
              <a:t>"</a:t>
            </a:r>
            <a:r>
              <a:rPr lang="en-US" sz="1400" b="1" i="1" dirty="0"/>
              <a:t>For thus says the Lord: When </a:t>
            </a:r>
            <a:r>
              <a:rPr lang="en-US" sz="1400" b="1" i="1" u="sng" dirty="0">
                <a:solidFill>
                  <a:srgbClr val="FF0000"/>
                </a:solidFill>
              </a:rPr>
              <a:t>seventy years</a:t>
            </a:r>
            <a:r>
              <a:rPr lang="en-US" sz="1400" b="1" i="1" dirty="0">
                <a:solidFill>
                  <a:srgbClr val="FF0000"/>
                </a:solidFill>
              </a:rPr>
              <a:t> </a:t>
            </a:r>
            <a:r>
              <a:rPr lang="en-US" sz="1400" b="1" i="1" dirty="0"/>
              <a:t>are completed for Babylon, I will visit you, and I will fulfill to you my promise and bring you back to this place</a:t>
            </a:r>
            <a:r>
              <a:rPr lang="en-US" sz="1400" b="1" i="1" dirty="0" smtClean="0"/>
              <a:t>.</a:t>
            </a:r>
            <a:endParaRPr lang="en-US" sz="1400" b="1" i="1"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1" name="TextBox 30"/>
          <p:cNvSpPr txBox="1"/>
          <p:nvPr/>
        </p:nvSpPr>
        <p:spPr>
          <a:xfrm>
            <a:off x="762000" y="3647182"/>
            <a:ext cx="7239000" cy="2246769"/>
          </a:xfrm>
          <a:prstGeom prst="rect">
            <a:avLst/>
          </a:prstGeom>
          <a:noFill/>
        </p:spPr>
        <p:txBody>
          <a:bodyPr wrap="square" rtlCol="0">
            <a:spAutoFit/>
          </a:bodyPr>
          <a:lstStyle/>
          <a:p>
            <a:r>
              <a:rPr lang="en-US" sz="1400" dirty="0"/>
              <a:t>Dan </a:t>
            </a:r>
            <a:r>
              <a:rPr lang="en-US" sz="1400" dirty="0" smtClean="0"/>
              <a:t>9:20-24a ESV   </a:t>
            </a:r>
            <a:r>
              <a:rPr lang="en-US" sz="1400" i="1" dirty="0" smtClean="0"/>
              <a:t>(Daniel is visited by Gabriel…)</a:t>
            </a:r>
            <a:endParaRPr lang="en-US" sz="1400" i="1" dirty="0"/>
          </a:p>
          <a:p>
            <a:r>
              <a:rPr lang="en-US" sz="1400" b="1" i="1" dirty="0" smtClean="0"/>
              <a:t>While </a:t>
            </a:r>
            <a:r>
              <a:rPr lang="en-US" sz="1400" b="1" i="1" dirty="0"/>
              <a:t>I was speaking and praying, confessing my sin and the sin of my people Israel</a:t>
            </a:r>
            <a:r>
              <a:rPr lang="en-US" sz="1400" dirty="0"/>
              <a:t>, and presenting my plea before the Lord my God for the holy hill of my God, 21 while I was speaking in prayer, the man Gabriel, whom I had seen in the vision at the first, came to me in swift flight at the time of the evening sacrifice. 22  He made me understand, speaking with me and saying, "O Daniel, I have now come out to give you insight and understanding. 23  At the beginning of your pleas for mercy a word went out, and I have come to tell it to you, for you are greatly loved. </a:t>
            </a:r>
            <a:r>
              <a:rPr lang="en-US" sz="1400" b="1" dirty="0"/>
              <a:t>Therefore consider the word and understand the vision</a:t>
            </a:r>
            <a:r>
              <a:rPr lang="en-US" sz="1400" dirty="0"/>
              <a:t>. </a:t>
            </a:r>
          </a:p>
          <a:p>
            <a:endParaRPr lang="en-US" sz="1400" dirty="0"/>
          </a:p>
          <a:p>
            <a:r>
              <a:rPr lang="en-US" sz="1400" b="1" i="1" dirty="0" smtClean="0"/>
              <a:t>9:24a  </a:t>
            </a:r>
            <a:r>
              <a:rPr lang="en-US" sz="1400" b="1" i="1" u="sng" dirty="0" smtClean="0">
                <a:solidFill>
                  <a:srgbClr val="FF0000"/>
                </a:solidFill>
              </a:rPr>
              <a:t>Seventy </a:t>
            </a:r>
            <a:r>
              <a:rPr lang="en-US" sz="1400" b="1" i="1" u="sng" dirty="0">
                <a:solidFill>
                  <a:srgbClr val="FF0000"/>
                </a:solidFill>
              </a:rPr>
              <a:t>weeks </a:t>
            </a:r>
            <a:r>
              <a:rPr lang="en-US" sz="1400" b="1" i="1" dirty="0">
                <a:solidFill>
                  <a:srgbClr val="FF0000"/>
                </a:solidFill>
              </a:rPr>
              <a:t>are decreed about your people and your holy </a:t>
            </a:r>
            <a:r>
              <a:rPr lang="en-US" sz="1400" b="1" i="1" dirty="0" smtClean="0">
                <a:solidFill>
                  <a:srgbClr val="FF0000"/>
                </a:solidFill>
              </a:rPr>
              <a:t>city … </a:t>
            </a:r>
            <a:endParaRPr lang="en-US" sz="1400" b="1" i="1" dirty="0">
              <a:solidFill>
                <a:srgbClr val="FF0000"/>
              </a:solidFill>
            </a:endParaRPr>
          </a:p>
        </p:txBody>
      </p:sp>
      <p:sp>
        <p:nvSpPr>
          <p:cNvPr id="6" name="Right Arrow 5"/>
          <p:cNvSpPr/>
          <p:nvPr/>
        </p:nvSpPr>
        <p:spPr>
          <a:xfrm>
            <a:off x="6275294" y="5621214"/>
            <a:ext cx="1116106" cy="255151"/>
          </a:xfrm>
          <a:prstGeom prs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98650474-85C6-42BB-8D65-5EB8A315D00E}" type="slidenum">
              <a:rPr lang="en-US" smtClean="0"/>
              <a:t>4</a:t>
            </a:fld>
            <a:endParaRPr lang="en-US"/>
          </a:p>
        </p:txBody>
      </p:sp>
    </p:spTree>
    <p:extLst>
      <p:ext uri="{BB962C8B-B14F-4D97-AF65-F5344CB8AC3E}">
        <p14:creationId xmlns:p14="http://schemas.microsoft.com/office/powerpoint/2010/main" val="1684331180"/>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738664"/>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b="1" dirty="0"/>
              <a:t>, to finish the transgression, to make an end of  sin, </a:t>
            </a:r>
            <a:r>
              <a:rPr lang="en-US" sz="1400" b="1" dirty="0" smtClean="0"/>
              <a:t>to </a:t>
            </a:r>
            <a:r>
              <a:rPr lang="en-US" sz="1400" b="1" dirty="0"/>
              <a:t>make </a:t>
            </a:r>
            <a:r>
              <a:rPr lang="en-US" sz="1400" b="1" dirty="0" smtClean="0"/>
              <a:t>atonement </a:t>
            </a:r>
            <a:r>
              <a:rPr lang="en-US" sz="1400" b="1" dirty="0"/>
              <a:t>for iniquity, to bring in everlasting righteousness, to seal up vision and prophecy and to anoint the most holy place</a:t>
            </a:r>
            <a:r>
              <a:rPr lang="en-US" sz="1400" b="1" dirty="0" smtClean="0"/>
              <a:t>.   	          </a:t>
            </a:r>
            <a:r>
              <a:rPr lang="en-US" sz="1400" dirty="0" smtClean="0"/>
              <a:t>9:24</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 name="Slide Number Placeholder 2"/>
          <p:cNvSpPr>
            <a:spLocks noGrp="1"/>
          </p:cNvSpPr>
          <p:nvPr>
            <p:ph type="sldNum" sz="quarter" idx="12"/>
          </p:nvPr>
        </p:nvSpPr>
        <p:spPr/>
        <p:txBody>
          <a:bodyPr/>
          <a:lstStyle/>
          <a:p>
            <a:fld id="{98650474-85C6-42BB-8D65-5EB8A315D00E}" type="slidenum">
              <a:rPr lang="en-US" smtClean="0"/>
              <a:t>5</a:t>
            </a:fld>
            <a:endParaRPr lang="en-US"/>
          </a:p>
        </p:txBody>
      </p:sp>
      <p:sp>
        <p:nvSpPr>
          <p:cNvPr id="6" name="TextBox 5"/>
          <p:cNvSpPr txBox="1"/>
          <p:nvPr/>
        </p:nvSpPr>
        <p:spPr>
          <a:xfrm>
            <a:off x="1981200" y="2819400"/>
            <a:ext cx="4724400" cy="738664"/>
          </a:xfrm>
          <a:prstGeom prst="rect">
            <a:avLst/>
          </a:prstGeom>
          <a:noFill/>
          <a:ln w="38100">
            <a:solidFill>
              <a:srgbClr val="00B0F0"/>
            </a:solidFill>
          </a:ln>
        </p:spPr>
        <p:txBody>
          <a:bodyPr wrap="square" rtlCol="0">
            <a:spAutoFit/>
          </a:bodyPr>
          <a:lstStyle/>
          <a:p>
            <a:pPr algn="ctr"/>
            <a:r>
              <a:rPr lang="en-US" dirty="0" smtClean="0"/>
              <a:t>Who / What is the object of this Prophecy?</a:t>
            </a:r>
          </a:p>
          <a:p>
            <a:pPr algn="ctr"/>
            <a:r>
              <a:rPr lang="en-US" dirty="0" smtClean="0"/>
              <a:t> </a:t>
            </a:r>
            <a:r>
              <a:rPr lang="en-US" sz="2400" b="1" dirty="0" smtClean="0"/>
              <a:t>Jews and Jerusalem!</a:t>
            </a:r>
            <a:endParaRPr lang="en-US" sz="2400" b="1" dirty="0"/>
          </a:p>
        </p:txBody>
      </p:sp>
    </p:spTree>
    <p:extLst>
      <p:ext uri="{BB962C8B-B14F-4D97-AF65-F5344CB8AC3E}">
        <p14:creationId xmlns:p14="http://schemas.microsoft.com/office/powerpoint/2010/main" val="262616400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1169551"/>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make </a:t>
            </a:r>
            <a:r>
              <a:rPr lang="en-US" sz="1400" dirty="0"/>
              <a:t>atonement for iniquity, to bring in everlasting righteousness, to seal up vision and prophecy and to anoint the most holy place.</a:t>
            </a:r>
          </a:p>
          <a:p>
            <a:pPr marL="228600" indent="-228600">
              <a:buFont typeface="+mj-lt"/>
              <a:buAutoNum type="arabicPeriod"/>
            </a:pPr>
            <a:r>
              <a:rPr lang="en-US" sz="1400" b="1" dirty="0" smtClean="0"/>
              <a:t>So </a:t>
            </a:r>
            <a:r>
              <a:rPr lang="en-US" sz="1400" b="1" dirty="0"/>
              <a:t>you are to know and  discern that from the issuing of a decree to restore and rebuild </a:t>
            </a:r>
            <a:r>
              <a:rPr lang="en-US" sz="1400" b="1" dirty="0" smtClean="0"/>
              <a:t>Jerusalem  						          </a:t>
            </a:r>
            <a:r>
              <a:rPr lang="en-US" sz="1400" dirty="0" smtClean="0"/>
              <a:t>9:25</a:t>
            </a:r>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 name="Slide Number Placeholder 2"/>
          <p:cNvSpPr>
            <a:spLocks noGrp="1"/>
          </p:cNvSpPr>
          <p:nvPr>
            <p:ph type="sldNum" sz="quarter" idx="12"/>
          </p:nvPr>
        </p:nvSpPr>
        <p:spPr/>
        <p:txBody>
          <a:bodyPr/>
          <a:lstStyle/>
          <a:p>
            <a:fld id="{98650474-85C6-42BB-8D65-5EB8A315D00E}" type="slidenum">
              <a:rPr lang="en-US" smtClean="0"/>
              <a:t>6</a:t>
            </a:fld>
            <a:endParaRPr lang="en-US"/>
          </a:p>
        </p:txBody>
      </p:sp>
    </p:spTree>
    <p:extLst>
      <p:ext uri="{BB962C8B-B14F-4D97-AF65-F5344CB8AC3E}">
        <p14:creationId xmlns:p14="http://schemas.microsoft.com/office/powerpoint/2010/main" val="2522284210"/>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1384995"/>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make </a:t>
            </a:r>
            <a:r>
              <a:rPr lang="en-US" sz="1400" dirty="0"/>
              <a:t>atonement for iniquity, to bring in everlasting righteousness, to seal up vision and prophecy and to anoint the most holy place.</a:t>
            </a:r>
          </a:p>
          <a:p>
            <a:pPr marL="228600" indent="-228600">
              <a:buFont typeface="+mj-lt"/>
              <a:buAutoNum type="arabicPeriod"/>
            </a:pPr>
            <a:r>
              <a:rPr lang="en-US" sz="1400" dirty="0" smtClean="0"/>
              <a:t>So </a:t>
            </a:r>
            <a:r>
              <a:rPr lang="en-US" sz="1400" dirty="0"/>
              <a:t>you are to know and  discern that from the issuing of a decree to restore and rebuild </a:t>
            </a:r>
            <a:r>
              <a:rPr lang="en-US" sz="1400" dirty="0" smtClean="0"/>
              <a:t>Jerusalem</a:t>
            </a:r>
          </a:p>
          <a:p>
            <a:pPr marL="228600" indent="-228600">
              <a:buFont typeface="+mj-lt"/>
              <a:buAutoNum type="arabicPeriod"/>
            </a:pPr>
            <a:r>
              <a:rPr lang="en-US" sz="1400" b="1" dirty="0" smtClean="0"/>
              <a:t>until </a:t>
            </a:r>
            <a:r>
              <a:rPr lang="en-US" sz="1400" b="1" dirty="0"/>
              <a:t>Messiah the Prince there will be seven weeks and sixty-two </a:t>
            </a:r>
            <a:r>
              <a:rPr lang="en-US" sz="1400" b="1" dirty="0" smtClean="0"/>
              <a:t>weeks.  	          </a:t>
            </a:r>
            <a:r>
              <a:rPr lang="en-US" sz="1400" dirty="0" smtClean="0"/>
              <a:t>9:25</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3" name="Slide Number Placeholder 2"/>
          <p:cNvSpPr>
            <a:spLocks noGrp="1"/>
          </p:cNvSpPr>
          <p:nvPr>
            <p:ph type="sldNum" sz="quarter" idx="12"/>
          </p:nvPr>
        </p:nvSpPr>
        <p:spPr/>
        <p:txBody>
          <a:bodyPr/>
          <a:lstStyle/>
          <a:p>
            <a:fld id="{98650474-85C6-42BB-8D65-5EB8A315D00E}" type="slidenum">
              <a:rPr lang="en-US" smtClean="0"/>
              <a:t>7</a:t>
            </a:fld>
            <a:endParaRPr lang="en-US"/>
          </a:p>
        </p:txBody>
      </p:sp>
    </p:spTree>
    <p:extLst>
      <p:ext uri="{BB962C8B-B14F-4D97-AF65-F5344CB8AC3E}">
        <p14:creationId xmlns:p14="http://schemas.microsoft.com/office/powerpoint/2010/main" val="3119277629"/>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1600438"/>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to </a:t>
            </a:r>
            <a:r>
              <a:rPr lang="en-US" sz="1400" dirty="0" smtClean="0"/>
              <a:t>make </a:t>
            </a:r>
            <a:r>
              <a:rPr lang="en-US" sz="1400" dirty="0"/>
              <a:t>atonement for iniquity, to bring in everlasting righteousness, to seal up vision and prophecy and to anoint the most holy place.</a:t>
            </a:r>
          </a:p>
          <a:p>
            <a:pPr marL="228600" indent="-228600">
              <a:buFont typeface="+mj-lt"/>
              <a:buAutoNum type="arabicPeriod"/>
            </a:pPr>
            <a:r>
              <a:rPr lang="en-US" sz="1400" dirty="0" smtClean="0"/>
              <a:t>So </a:t>
            </a:r>
            <a:r>
              <a:rPr lang="en-US" sz="1400" dirty="0"/>
              <a:t>you are to know and  discern that from the issuing of a decree to restore and rebuild </a:t>
            </a:r>
            <a:r>
              <a:rPr lang="en-US" sz="1400" dirty="0" smtClean="0"/>
              <a:t>Jerusalem</a:t>
            </a:r>
          </a:p>
          <a:p>
            <a:pPr marL="228600" indent="-228600">
              <a:buFont typeface="+mj-lt"/>
              <a:buAutoNum type="arabicPeriod"/>
            </a:pPr>
            <a:r>
              <a:rPr lang="en-US" sz="1400" dirty="0" smtClean="0"/>
              <a:t>until </a:t>
            </a:r>
            <a:r>
              <a:rPr lang="en-US" sz="1400" dirty="0"/>
              <a:t>Messiah the Prince there will be seven weeks and sixty-two </a:t>
            </a:r>
            <a:r>
              <a:rPr lang="en-US" sz="1400" dirty="0" smtClean="0"/>
              <a:t>weeks.</a:t>
            </a:r>
            <a:endParaRPr lang="en-US" sz="1400" dirty="0"/>
          </a:p>
          <a:p>
            <a:pPr marL="228600" indent="-228600">
              <a:buFont typeface="+mj-lt"/>
              <a:buAutoNum type="arabicPeriod"/>
            </a:pPr>
            <a:r>
              <a:rPr lang="en-US" sz="1400" b="1" dirty="0" smtClean="0"/>
              <a:t>It </a:t>
            </a:r>
            <a:r>
              <a:rPr lang="en-US" sz="1400" b="1" dirty="0"/>
              <a:t>will be built again, with plaza and  moat, even in times of  distress</a:t>
            </a:r>
            <a:r>
              <a:rPr lang="en-US" sz="1400" b="1" dirty="0" smtClean="0"/>
              <a:t>.  		          </a:t>
            </a:r>
            <a:r>
              <a:rPr lang="en-US" sz="1400" dirty="0" smtClean="0"/>
              <a:t>9:25</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6" name="Slide Number Placeholder 5"/>
          <p:cNvSpPr>
            <a:spLocks noGrp="1"/>
          </p:cNvSpPr>
          <p:nvPr>
            <p:ph type="sldNum" sz="quarter" idx="12"/>
          </p:nvPr>
        </p:nvSpPr>
        <p:spPr/>
        <p:txBody>
          <a:bodyPr/>
          <a:lstStyle/>
          <a:p>
            <a:fld id="{98650474-85C6-42BB-8D65-5EB8A315D00E}" type="slidenum">
              <a:rPr lang="en-US" smtClean="0"/>
              <a:t>8</a:t>
            </a:fld>
            <a:endParaRPr lang="en-US"/>
          </a:p>
        </p:txBody>
      </p:sp>
    </p:spTree>
    <p:extLst>
      <p:ext uri="{BB962C8B-B14F-4D97-AF65-F5344CB8AC3E}">
        <p14:creationId xmlns:p14="http://schemas.microsoft.com/office/powerpoint/2010/main" val="2159419111"/>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228600"/>
            <a:ext cx="2895600" cy="738664"/>
          </a:xfrm>
          <a:prstGeom prst="rect">
            <a:avLst/>
          </a:prstGeom>
          <a:noFill/>
        </p:spPr>
        <p:txBody>
          <a:bodyPr wrap="square" rtlCol="0">
            <a:spAutoFit/>
          </a:bodyPr>
          <a:lstStyle/>
          <a:p>
            <a:pPr algn="ctr"/>
            <a:r>
              <a:rPr lang="en-US" sz="2800" dirty="0" smtClean="0"/>
              <a:t>Daniel’s Vision</a:t>
            </a:r>
          </a:p>
          <a:p>
            <a:pPr algn="ctr"/>
            <a:r>
              <a:rPr lang="en-US" sz="1400" dirty="0" smtClean="0"/>
              <a:t>Dan.9:24-27  NAS</a:t>
            </a:r>
            <a:endParaRPr lang="en-US" sz="1400" dirty="0"/>
          </a:p>
        </p:txBody>
      </p:sp>
      <p:sp>
        <p:nvSpPr>
          <p:cNvPr id="2" name="TextBox 1"/>
          <p:cNvSpPr txBox="1"/>
          <p:nvPr/>
        </p:nvSpPr>
        <p:spPr>
          <a:xfrm>
            <a:off x="609600" y="1393210"/>
            <a:ext cx="7315200" cy="1815882"/>
          </a:xfrm>
          <a:prstGeom prst="rect">
            <a:avLst/>
          </a:prstGeom>
          <a:noFill/>
          <a:ln w="12700">
            <a:solidFill>
              <a:schemeClr val="tx1"/>
            </a:solidFill>
          </a:ln>
          <a:effectLst>
            <a:innerShdw blurRad="63500" dist="50800" dir="2700000">
              <a:prstClr val="black">
                <a:alpha val="50000"/>
              </a:prstClr>
            </a:innerShdw>
          </a:effectLst>
        </p:spPr>
        <p:txBody>
          <a:bodyPr wrap="square" rtlCol="0">
            <a:spAutoFit/>
          </a:bodyPr>
          <a:lstStyle/>
          <a:p>
            <a:pPr marL="228600" indent="-228600">
              <a:buFont typeface="+mj-lt"/>
              <a:buAutoNum type="arabicPeriod"/>
            </a:pPr>
            <a:r>
              <a:rPr lang="en-US" sz="1400" dirty="0" smtClean="0"/>
              <a:t>“</a:t>
            </a:r>
            <a:r>
              <a:rPr lang="en-US" sz="1400" b="1" dirty="0">
                <a:solidFill>
                  <a:srgbClr val="FF0000"/>
                </a:solidFill>
              </a:rPr>
              <a:t>Seventy weeks have been decreed for your  people and your holy  city</a:t>
            </a:r>
            <a:r>
              <a:rPr lang="en-US" sz="1400" dirty="0"/>
              <a:t>, to finish the transgression, to make an end of  sin, </a:t>
            </a:r>
            <a:r>
              <a:rPr lang="en-US" sz="1400" dirty="0" smtClean="0"/>
              <a:t>to make </a:t>
            </a:r>
            <a:r>
              <a:rPr lang="en-US" sz="1400" dirty="0"/>
              <a:t>atonement for iniquity, to bring in everlasting righteousness, to seal up vision and prophecy and to anoint the most holy place.</a:t>
            </a:r>
          </a:p>
          <a:p>
            <a:pPr marL="228600" indent="-228600">
              <a:buFont typeface="+mj-lt"/>
              <a:buAutoNum type="arabicPeriod"/>
            </a:pPr>
            <a:r>
              <a:rPr lang="en-US" sz="1400" dirty="0" smtClean="0"/>
              <a:t>So </a:t>
            </a:r>
            <a:r>
              <a:rPr lang="en-US" sz="1400" dirty="0"/>
              <a:t>you are to know and  discern that from the issuing of a decree to restore and rebuild </a:t>
            </a:r>
            <a:r>
              <a:rPr lang="en-US" sz="1400" dirty="0" smtClean="0"/>
              <a:t>Jerusalem</a:t>
            </a:r>
          </a:p>
          <a:p>
            <a:pPr marL="228600" indent="-228600">
              <a:buFont typeface="+mj-lt"/>
              <a:buAutoNum type="arabicPeriod"/>
            </a:pPr>
            <a:r>
              <a:rPr lang="en-US" sz="1400" dirty="0" smtClean="0"/>
              <a:t>until </a:t>
            </a:r>
            <a:r>
              <a:rPr lang="en-US" sz="1400" dirty="0"/>
              <a:t>Messiah the Prince there will be seven weeks and sixty-two </a:t>
            </a:r>
            <a:r>
              <a:rPr lang="en-US" sz="1400" dirty="0" smtClean="0"/>
              <a:t>weeks.</a:t>
            </a:r>
            <a:endParaRPr lang="en-US" sz="1400" dirty="0"/>
          </a:p>
          <a:p>
            <a:pPr marL="228600" indent="-228600">
              <a:buFont typeface="+mj-lt"/>
              <a:buAutoNum type="arabicPeriod"/>
            </a:pPr>
            <a:r>
              <a:rPr lang="en-US" sz="1400" dirty="0" smtClean="0"/>
              <a:t>It </a:t>
            </a:r>
            <a:r>
              <a:rPr lang="en-US" sz="1400" dirty="0"/>
              <a:t>will be built again, with plaza and  moat, even in times of  distress.</a:t>
            </a:r>
          </a:p>
          <a:p>
            <a:pPr marL="228600" indent="-228600">
              <a:buFont typeface="+mj-lt"/>
              <a:buAutoNum type="arabicPeriod"/>
            </a:pPr>
            <a:r>
              <a:rPr lang="en-US" sz="1400" b="1" dirty="0" smtClean="0"/>
              <a:t>Then </a:t>
            </a:r>
            <a:r>
              <a:rPr lang="en-US" sz="1400" b="1" dirty="0"/>
              <a:t>after the sixty-two weeks the Messiah will be cut off and have </a:t>
            </a:r>
            <a:r>
              <a:rPr lang="en-US" sz="1400" b="1" dirty="0" smtClean="0"/>
              <a:t>nothing   	          </a:t>
            </a:r>
            <a:r>
              <a:rPr lang="en-US" sz="1400" dirty="0" smtClean="0"/>
              <a:t>9:26</a:t>
            </a:r>
            <a:endParaRPr lang="en-US" sz="1400" dirty="0"/>
          </a:p>
        </p:txBody>
      </p:sp>
      <p:sp>
        <p:nvSpPr>
          <p:cNvPr id="5" name="TextBox 4"/>
          <p:cNvSpPr txBox="1"/>
          <p:nvPr/>
        </p:nvSpPr>
        <p:spPr>
          <a:xfrm>
            <a:off x="762000" y="6306979"/>
            <a:ext cx="1066800" cy="246221"/>
          </a:xfrm>
          <a:prstGeom prst="rect">
            <a:avLst/>
          </a:prstGeom>
          <a:noFill/>
        </p:spPr>
        <p:txBody>
          <a:bodyPr wrap="square" rtlCol="0">
            <a:spAutoFit/>
          </a:bodyPr>
          <a:lstStyle/>
          <a:p>
            <a:r>
              <a:rPr lang="en-US" sz="1000" dirty="0" smtClean="0"/>
              <a:t>Emphasis added</a:t>
            </a:r>
            <a:endParaRPr lang="en-US" sz="1000" dirty="0"/>
          </a:p>
        </p:txBody>
      </p:sp>
      <p:sp>
        <p:nvSpPr>
          <p:cNvPr id="6" name="Slide Number Placeholder 5"/>
          <p:cNvSpPr>
            <a:spLocks noGrp="1"/>
          </p:cNvSpPr>
          <p:nvPr>
            <p:ph type="sldNum" sz="quarter" idx="12"/>
          </p:nvPr>
        </p:nvSpPr>
        <p:spPr/>
        <p:txBody>
          <a:bodyPr/>
          <a:lstStyle/>
          <a:p>
            <a:fld id="{98650474-85C6-42BB-8D65-5EB8A315D00E}" type="slidenum">
              <a:rPr lang="en-US" smtClean="0"/>
              <a:t>9</a:t>
            </a:fld>
            <a:endParaRPr lang="en-US"/>
          </a:p>
        </p:txBody>
      </p:sp>
    </p:spTree>
    <p:extLst>
      <p:ext uri="{BB962C8B-B14F-4D97-AF65-F5344CB8AC3E}">
        <p14:creationId xmlns:p14="http://schemas.microsoft.com/office/powerpoint/2010/main" val="3698727171"/>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17340</TotalTime>
  <Words>4954</Words>
  <Application>Microsoft Office PowerPoint</Application>
  <PresentationFormat>On-screen Show (4:3)</PresentationFormat>
  <Paragraphs>851</Paragraphs>
  <Slides>37</Slides>
  <Notes>10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152</cp:revision>
  <dcterms:created xsi:type="dcterms:W3CDTF">2017-05-30T14:38:21Z</dcterms:created>
  <dcterms:modified xsi:type="dcterms:W3CDTF">2017-06-24T13:25:36Z</dcterms:modified>
</cp:coreProperties>
</file>